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89" r:id="rId2"/>
    <p:sldId id="1509" r:id="rId3"/>
    <p:sldId id="1542" r:id="rId4"/>
    <p:sldId id="1543" r:id="rId5"/>
    <p:sldId id="1551" r:id="rId6"/>
    <p:sldId id="1548" r:id="rId7"/>
    <p:sldId id="1549" r:id="rId8"/>
    <p:sldId id="1550" r:id="rId9"/>
    <p:sldId id="1385" r:id="rId10"/>
    <p:sldId id="1552" r:id="rId11"/>
    <p:sldId id="1474" r:id="rId12"/>
    <p:sldId id="1510" r:id="rId13"/>
    <p:sldId id="1529" r:id="rId14"/>
    <p:sldId id="1578" r:id="rId15"/>
    <p:sldId id="1553" r:id="rId16"/>
    <p:sldId id="1579" r:id="rId17"/>
    <p:sldId id="1493" r:id="rId18"/>
    <p:sldId id="1555" r:id="rId19"/>
    <p:sldId id="1490" r:id="rId20"/>
    <p:sldId id="1491" r:id="rId21"/>
    <p:sldId id="1576" r:id="rId22"/>
    <p:sldId id="1511" r:id="rId23"/>
    <p:sldId id="1390" r:id="rId24"/>
    <p:sldId id="1395" r:id="rId25"/>
    <p:sldId id="1340" r:id="rId26"/>
    <p:sldId id="1495" r:id="rId27"/>
    <p:sldId id="1496" r:id="rId28"/>
    <p:sldId id="1341" r:id="rId29"/>
    <p:sldId id="1342" r:id="rId30"/>
    <p:sldId id="1343" r:id="rId31"/>
    <p:sldId id="1497" r:id="rId32"/>
    <p:sldId id="1280" r:id="rId33"/>
    <p:sldId id="1281" r:id="rId34"/>
    <p:sldId id="1282" r:id="rId35"/>
    <p:sldId id="1283" r:id="rId36"/>
    <p:sldId id="1284" r:id="rId37"/>
    <p:sldId id="1286" r:id="rId38"/>
    <p:sldId id="1305" r:id="rId39"/>
    <p:sldId id="1308" r:id="rId40"/>
    <p:sldId id="1287" r:id="rId41"/>
    <p:sldId id="1288" r:id="rId42"/>
    <p:sldId id="1289" r:id="rId43"/>
    <p:sldId id="1290" r:id="rId44"/>
    <p:sldId id="1291" r:id="rId45"/>
    <p:sldId id="1292" r:id="rId46"/>
    <p:sldId id="1310" r:id="rId47"/>
    <p:sldId id="1293" r:id="rId48"/>
    <p:sldId id="1296" r:id="rId49"/>
    <p:sldId id="1311" r:id="rId50"/>
    <p:sldId id="1294" r:id="rId51"/>
    <p:sldId id="1295" r:id="rId52"/>
    <p:sldId id="1312" r:id="rId53"/>
    <p:sldId id="1298" r:id="rId54"/>
    <p:sldId id="1299" r:id="rId55"/>
    <p:sldId id="1313" r:id="rId56"/>
    <p:sldId id="1300" r:id="rId57"/>
    <p:sldId id="1301" r:id="rId58"/>
    <p:sldId id="1314" r:id="rId59"/>
    <p:sldId id="1303" r:id="rId60"/>
    <p:sldId id="1302" r:id="rId61"/>
    <p:sldId id="1374" r:id="rId62"/>
    <p:sldId id="1560" r:id="rId63"/>
    <p:sldId id="1487" r:id="rId64"/>
    <p:sldId id="1563" r:id="rId65"/>
    <p:sldId id="1565" r:id="rId66"/>
    <p:sldId id="1562" r:id="rId67"/>
    <p:sldId id="1556" r:id="rId68"/>
    <p:sldId id="1547" r:id="rId69"/>
    <p:sldId id="1564" r:id="rId70"/>
    <p:sldId id="1483" r:id="rId71"/>
    <p:sldId id="1567" r:id="rId72"/>
    <p:sldId id="1482" r:id="rId73"/>
    <p:sldId id="1523" r:id="rId74"/>
    <p:sldId id="1524" r:id="rId75"/>
    <p:sldId id="1577" r:id="rId76"/>
    <p:sldId id="1502" r:id="rId77"/>
    <p:sldId id="1566" r:id="rId78"/>
    <p:sldId id="1561" r:id="rId79"/>
    <p:sldId id="1568" r:id="rId80"/>
    <p:sldId id="1575" r:id="rId81"/>
    <p:sldId id="1488" r:id="rId82"/>
    <p:sldId id="1527" r:id="rId83"/>
    <p:sldId id="1517" r:id="rId84"/>
    <p:sldId id="1516" r:id="rId85"/>
    <p:sldId id="1518" r:id="rId86"/>
    <p:sldId id="1574" r:id="rId87"/>
    <p:sldId id="1569" r:id="rId88"/>
    <p:sldId id="1570" r:id="rId89"/>
    <p:sldId id="1558" r:id="rId90"/>
    <p:sldId id="1572" r:id="rId91"/>
    <p:sldId id="1522" r:id="rId9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f Müller-Hermes" initials="RM" lastIdx="1" clrIdx="0">
    <p:extLst>
      <p:ext uri="{19B8F6BF-5375-455C-9EA6-DF929625EA0E}">
        <p15:presenceInfo xmlns:p15="http://schemas.microsoft.com/office/powerpoint/2012/main" userId="d1c26b5cd1a6b7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A47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83" d="100"/>
          <a:sy n="83" d="100"/>
        </p:scale>
        <p:origin x="126" y="1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722D1-C47B-444C-BF18-5CF80034169A}" type="datetimeFigureOut">
              <a:rPr lang="de-DE" smtClean="0"/>
              <a:t>02.09.2022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FB4FE-C8F2-4B98-BA77-7BFEC2AC52D9}" type="slidenum">
              <a:rPr lang="de-DE" smtClean="0"/>
              <a:t>‹Nr.›</a:t>
            </a:fld>
            <a:endParaRPr lang="de-DE"/>
          </a:p>
        </p:txBody>
      </p:sp>
    </p:spTree>
    <p:extLst>
      <p:ext uri="{BB962C8B-B14F-4D97-AF65-F5344CB8AC3E}">
        <p14:creationId xmlns:p14="http://schemas.microsoft.com/office/powerpoint/2010/main" val="41445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E3114EF-64BE-430D-8EDB-22309712CC81}" type="slidenum">
              <a:rPr lang="de-DE" smtClean="0"/>
              <a:t>9</a:t>
            </a:fld>
            <a:endParaRPr lang="de-DE"/>
          </a:p>
        </p:txBody>
      </p:sp>
    </p:spTree>
    <p:extLst>
      <p:ext uri="{BB962C8B-B14F-4D97-AF65-F5344CB8AC3E}">
        <p14:creationId xmlns:p14="http://schemas.microsoft.com/office/powerpoint/2010/main" val="2244801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101A7-F573-46D6-BA8F-94A2CC854B0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EDC11F8-8195-4F8F-9A19-B0A66BD18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C80B180-A8AC-43C2-82AB-29CA575BD971}"/>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5" name="Fußzeilenplatzhalter 4">
            <a:extLst>
              <a:ext uri="{FF2B5EF4-FFF2-40B4-BE49-F238E27FC236}">
                <a16:creationId xmlns:a16="http://schemas.microsoft.com/office/drawing/2014/main" id="{A8B03DE4-7435-4D2D-815A-8C09580F824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50F45E-0678-487C-9AEF-8F0DB99F19BB}"/>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68602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49B18-2B9E-4095-9169-B1C68A9DA44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7098EFA-75F7-4860-860C-64C1EC1FC83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938FFC-7DFB-4CB6-A47D-2CD6CBC3D9DF}"/>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5" name="Fußzeilenplatzhalter 4">
            <a:extLst>
              <a:ext uri="{FF2B5EF4-FFF2-40B4-BE49-F238E27FC236}">
                <a16:creationId xmlns:a16="http://schemas.microsoft.com/office/drawing/2014/main" id="{F35D866E-FB5C-46BD-9B5D-4070553FA1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7E4AA86-4ED7-4C85-9CBD-8A517253EBD1}"/>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1771004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3E6EB9E-CCD3-4DBA-8D0F-5BE32C98E4D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800662F-8D5A-495E-85DA-474EBF3B391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84E8F4-45A3-4799-B60E-1F7BAA77A192}"/>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5" name="Fußzeilenplatzhalter 4">
            <a:extLst>
              <a:ext uri="{FF2B5EF4-FFF2-40B4-BE49-F238E27FC236}">
                <a16:creationId xmlns:a16="http://schemas.microsoft.com/office/drawing/2014/main" id="{812830AD-668E-4D20-A02F-E3B8D70096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07A4436-2DA4-433B-BC7A-442E586CA79B}"/>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154715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9" name="Object 8" hidden="1"/>
          <p:cNvGraphicFramePr>
            <a:graphicFrameLocks/>
          </p:cNvGraphicFramePr>
          <p:nvPr>
            <p:custDataLst>
              <p:tags r:id="rId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9" name="Object 8"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 Placeholder 28"/>
          <p:cNvSpPr>
            <a:spLocks noGrp="1"/>
          </p:cNvSpPr>
          <p:nvPr>
            <p:ph type="body" sz="quarter" idx="12"/>
          </p:nvPr>
        </p:nvSpPr>
        <p:spPr>
          <a:xfrm>
            <a:off x="383116" y="1484313"/>
            <a:ext cx="11427880" cy="26654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91056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B3B27-BE77-41C3-9B0B-5B6AB9BC677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13FCCEC-E1E7-4B40-8F26-33233A5F77A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9309A40-EA7A-408A-843E-8D67A0D82438}"/>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5" name="Fußzeilenplatzhalter 4">
            <a:extLst>
              <a:ext uri="{FF2B5EF4-FFF2-40B4-BE49-F238E27FC236}">
                <a16:creationId xmlns:a16="http://schemas.microsoft.com/office/drawing/2014/main" id="{21799B15-067E-4302-82AD-012BBE36C2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7BE6C2-A490-441F-ADFC-87263129C8E8}"/>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267369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83BAF-C311-4C64-93DD-8E8F7E5C92C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07EFDF7-2373-48DE-A714-2F251781F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B540539-C294-4379-8233-25D76BAA1945}"/>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5" name="Fußzeilenplatzhalter 4">
            <a:extLst>
              <a:ext uri="{FF2B5EF4-FFF2-40B4-BE49-F238E27FC236}">
                <a16:creationId xmlns:a16="http://schemas.microsoft.com/office/drawing/2014/main" id="{65F34D23-9DEE-4191-9210-A5BBDFB33ED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17EFEC1-5CDF-40E0-A8EE-680D84C4F657}"/>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104845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4B305-21F9-484A-A885-633781E872D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35AE087-0DAB-43EF-B857-EB72B8822CD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5283B6E-04EF-4BC1-9D12-5516D75BAAD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2D65BB0-4991-4522-A36A-1B698DDA6790}"/>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6" name="Fußzeilenplatzhalter 5">
            <a:extLst>
              <a:ext uri="{FF2B5EF4-FFF2-40B4-BE49-F238E27FC236}">
                <a16:creationId xmlns:a16="http://schemas.microsoft.com/office/drawing/2014/main" id="{F9CEC6EC-7744-4B38-A0BC-CB35D4DAF8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AC8291A-3ADD-4DCE-BD16-B5917B964A68}"/>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937841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979D4-D2F3-4FC7-BCAF-5D675403278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3C46D13-6EBB-41D6-AAD4-FF82C9769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E0973FD-8287-4187-A3F1-D54AB870EFA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7391248-53C4-4146-B442-BAFDE9BD6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823FC05-C2B5-4059-A66A-E0DA48097CC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6C4D27D-C2A2-4D5A-9575-2C6AD29ADC1B}"/>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8" name="Fußzeilenplatzhalter 7">
            <a:extLst>
              <a:ext uri="{FF2B5EF4-FFF2-40B4-BE49-F238E27FC236}">
                <a16:creationId xmlns:a16="http://schemas.microsoft.com/office/drawing/2014/main" id="{3615ECA1-8D96-4069-BDF8-2C4D7ECBA5C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AAF524D-72BD-4AC8-AE3D-55F57B388E50}"/>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354198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119F4E-8B71-4399-9B52-863318319F0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447350C-BC64-43D8-99A0-B273F1CED6F0}"/>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4" name="Fußzeilenplatzhalter 3">
            <a:extLst>
              <a:ext uri="{FF2B5EF4-FFF2-40B4-BE49-F238E27FC236}">
                <a16:creationId xmlns:a16="http://schemas.microsoft.com/office/drawing/2014/main" id="{941C0C48-CB07-4FAF-91FF-E4818F58526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5C80C17-997E-47C7-B04D-05666AB270F7}"/>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724713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5ADC0E2-D07A-49AB-AF1A-8AD262644F8C}"/>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3" name="Fußzeilenplatzhalter 2">
            <a:extLst>
              <a:ext uri="{FF2B5EF4-FFF2-40B4-BE49-F238E27FC236}">
                <a16:creationId xmlns:a16="http://schemas.microsoft.com/office/drawing/2014/main" id="{73535012-5644-4AB7-9529-94A6B5B86A5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3B76B94-2341-4959-81DE-ED8422985AFC}"/>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114047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660A9-AD07-444B-B4EF-A127C4DCF45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CE3D178-4673-4BDB-9262-4F812EF06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DD540C2-BF91-492E-BCBD-877625C54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951E396-6022-4550-8B34-C09015448DBE}"/>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6" name="Fußzeilenplatzhalter 5">
            <a:extLst>
              <a:ext uri="{FF2B5EF4-FFF2-40B4-BE49-F238E27FC236}">
                <a16:creationId xmlns:a16="http://schemas.microsoft.com/office/drawing/2014/main" id="{C42EDCDB-6540-46DC-9CD9-F1291FCAB0D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A59CC21-95B2-474B-92D2-26BDC92B21F7}"/>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17396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C104B-34A4-4BA3-8895-29E395DEA97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4C84CC5-4EFC-422F-9E71-56C33FE22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C983F58-D388-420D-A985-BE43FDFD4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589896D-7C22-4EC8-9E67-35226BF9092C}"/>
              </a:ext>
            </a:extLst>
          </p:cNvPr>
          <p:cNvSpPr>
            <a:spLocks noGrp="1"/>
          </p:cNvSpPr>
          <p:nvPr>
            <p:ph type="dt" sz="half" idx="10"/>
          </p:nvPr>
        </p:nvSpPr>
        <p:spPr/>
        <p:txBody>
          <a:bodyPr/>
          <a:lstStyle/>
          <a:p>
            <a:fld id="{F2930323-5233-45D4-8E5C-9D203DE9080F}" type="datetimeFigureOut">
              <a:rPr lang="de-DE" smtClean="0"/>
              <a:t>02.09.2022</a:t>
            </a:fld>
            <a:endParaRPr lang="de-DE"/>
          </a:p>
        </p:txBody>
      </p:sp>
      <p:sp>
        <p:nvSpPr>
          <p:cNvPr id="6" name="Fußzeilenplatzhalter 5">
            <a:extLst>
              <a:ext uri="{FF2B5EF4-FFF2-40B4-BE49-F238E27FC236}">
                <a16:creationId xmlns:a16="http://schemas.microsoft.com/office/drawing/2014/main" id="{F1B273D2-CB44-4A1F-BF76-287C25F97AF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8F28233-1108-4D08-94A8-210816325C5E}"/>
              </a:ext>
            </a:extLst>
          </p:cNvPr>
          <p:cNvSpPr>
            <a:spLocks noGrp="1"/>
          </p:cNvSpPr>
          <p:nvPr>
            <p:ph type="sldNum" sz="quarter" idx="12"/>
          </p:nvPr>
        </p:nvSpPr>
        <p:spPr/>
        <p:txBody>
          <a:bodyPr/>
          <a:lstStyle/>
          <a:p>
            <a:fld id="{486667DE-D773-4512-ABF0-21181C7AD8C2}" type="slidenum">
              <a:rPr lang="de-DE" smtClean="0"/>
              <a:t>‹Nr.›</a:t>
            </a:fld>
            <a:endParaRPr lang="de-DE"/>
          </a:p>
        </p:txBody>
      </p:sp>
    </p:spTree>
    <p:extLst>
      <p:ext uri="{BB962C8B-B14F-4D97-AF65-F5344CB8AC3E}">
        <p14:creationId xmlns:p14="http://schemas.microsoft.com/office/powerpoint/2010/main" val="385439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B3FFA2E-2FF6-4DDE-B831-C820FC090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DAC27AF-7939-443B-9F17-60860B323B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C213B78-D8CC-4ECD-A1B3-586809FC9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30323-5233-45D4-8E5C-9D203DE9080F}" type="datetimeFigureOut">
              <a:rPr lang="de-DE" smtClean="0"/>
              <a:t>02.09.2022</a:t>
            </a:fld>
            <a:endParaRPr lang="de-DE"/>
          </a:p>
        </p:txBody>
      </p:sp>
      <p:sp>
        <p:nvSpPr>
          <p:cNvPr id="5" name="Fußzeilenplatzhalter 4">
            <a:extLst>
              <a:ext uri="{FF2B5EF4-FFF2-40B4-BE49-F238E27FC236}">
                <a16:creationId xmlns:a16="http://schemas.microsoft.com/office/drawing/2014/main" id="{5EA717DE-4227-45DD-9A12-F7B8AFE6E5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07D4830-8012-4CD8-B1F7-213EBB6D6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667DE-D773-4512-ABF0-21181C7AD8C2}" type="slidenum">
              <a:rPr lang="de-DE" smtClean="0"/>
              <a:t>‹Nr.›</a:t>
            </a:fld>
            <a:endParaRPr lang="de-DE"/>
          </a:p>
        </p:txBody>
      </p:sp>
    </p:spTree>
    <p:extLst>
      <p:ext uri="{BB962C8B-B14F-4D97-AF65-F5344CB8AC3E}">
        <p14:creationId xmlns:p14="http://schemas.microsoft.com/office/powerpoint/2010/main" val="3371929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uellerhermes@web.d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mard.de/"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hyperlink" Target="http://www.netztransparenz.de/" TargetMode="External"/><Relationship Id="rId5" Type="http://schemas.openxmlformats.org/officeDocument/2006/relationships/hyperlink" Target="http://www.entsog.eu/" TargetMode="External"/><Relationship Id="rId4" Type="http://schemas.openxmlformats.org/officeDocument/2006/relationships/hyperlink" Target="http://www.entsoe.e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5" Type="http://schemas.openxmlformats.org/officeDocument/2006/relationships/hyperlink" Target="http://www.netztransparenz.de/"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www.netzentwicklungsplan.de/"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transparency.entsog.eu/#/map"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gsi.gie.eu/#/" TargetMode="External"/><Relationship Id="rId1" Type="http://schemas.openxmlformats.org/officeDocument/2006/relationships/slideLayout" Target="../slideLayouts/slideLayout2.xml"/><Relationship Id="rId4" Type="http://schemas.openxmlformats.org/officeDocument/2006/relationships/hyperlink" Target="http://www.muellerhermes.de/"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www.smard.de/"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hyperlink" Target="http://www.netztransparenz.de/" TargetMode="External"/><Relationship Id="rId5" Type="http://schemas.openxmlformats.org/officeDocument/2006/relationships/hyperlink" Target="http://www.entsog.eu/" TargetMode="External"/><Relationship Id="rId4" Type="http://schemas.openxmlformats.org/officeDocument/2006/relationships/hyperlink" Target="http://www.entsoe.e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hyperlink" Target="http://www.netztransparenz.de/" TargetMode="External"/><Relationship Id="rId5" Type="http://schemas.openxmlformats.org/officeDocument/2006/relationships/hyperlink" Target="http://www.smard.de/" TargetMode="External"/><Relationship Id="rId4" Type="http://schemas.openxmlformats.org/officeDocument/2006/relationships/hyperlink" Target="https://transparency.entsoe.eu/"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www.smard.de/"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slide" Target="slide6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hyperlink" Target="//commons.wikimedia.org/wiki/File:Wasserkunst.stolpen.jpg" TargetMode="External"/><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8.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hyperlink" Target="//upload.wikimedia.org/wikipedia/de/f/fe/Schwarze_Wasserkunst.jpg" TargetMode="External"/><Relationship Id="rId11" Type="http://schemas.openxmlformats.org/officeDocument/2006/relationships/image" Target="../media/image7.png"/><Relationship Id="rId5" Type="http://schemas.openxmlformats.org/officeDocument/2006/relationships/image" Target="../media/image3.jpeg"/><Relationship Id="rId10" Type="http://schemas.openxmlformats.org/officeDocument/2006/relationships/image" Target="../media/image6.jpeg"/><Relationship Id="rId4" Type="http://schemas.openxmlformats.org/officeDocument/2006/relationships/hyperlink" Target="//commons.wikimedia.org/wiki/File:Pontdugard.jpg" TargetMode="Externa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www.smard.de/" TargetMode="External"/><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hyperlink" Target="http://www.muellerhermes.de/" TargetMode="Externa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hyperlink" Target="http://www.muellerhermes.de/" TargetMode="Externa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hyperlink" Target="http://www.muellerhermes.de/" TargetMode="Externa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hyperlink" Target="http://www.muellerhermes.de/" TargetMode="Externa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hyperlink" Target="http://www.google.de/url?q=http://de.dreamstime.com/stockfotografie-alte-gaslaterne-image19403452&amp;sa=U&amp;ei=TxwzU6jHF8fU4wTpp4GYBA&amp;ved=0CEAQ9QEwCQ&amp;usg=AFQjCNGyQMU7sSIB5D7Vd1x9eCWExDrV4w" TargetMode="Externa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commons.wikimedia.org/wiki/File:Rottenburg_Sumelocenna_by_Eduard_von_Kallee.jpg" TargetMode="External"/><Relationship Id="rId7" Type="http://schemas.openxmlformats.org/officeDocument/2006/relationships/image" Target="../media/image19.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commons.wikimedia.org/wiki/File:Kastell_Eining_20.JPG" TargetMode="Externa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5.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hyperlink" Target="http://www.muellerhermes.de/"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hyperlink" Target="http://www.muellerhermes.de/"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commons.wikimedia.org/wiki/File:Ironie_pile_Bagdad.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5" Type="http://schemas.openxmlformats.org/officeDocument/2006/relationships/hyperlink" Target="http://www.muellerhermes.de/" TargetMode="Externa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www.muellerhermes.d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s://www.portofrotterdam.com/sites/default/files/2022-06/fakten-und-zahlen-rotterdamer-hafen.pdf"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hyperlink" Target="http://www.muellerhermes.de/" TargetMode="Externa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hyperlink" Target="http://www.muellerhermes.de/" TargetMode="External"/><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hyperlink" Target="https://geoportal.bayern.de/energieatlas-karten/?wicket-crypt=SXXcmxsqHyo" TargetMode="External"/></Relationships>
</file>

<file path=ppt/slides/_rels/slide72.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8.png"/><Relationship Id="rId7" Type="http://schemas.openxmlformats.org/officeDocument/2006/relationships/image" Target="../media/image98.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hyperlink" Target="http://www.netztransparenz.de/" TargetMode="External"/><Relationship Id="rId4" Type="http://schemas.openxmlformats.org/officeDocument/2006/relationships/image" Target="../media/image29.png"/><Relationship Id="rId9" Type="http://schemas.openxmlformats.org/officeDocument/2006/relationships/image" Target="../media/image100.pn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regionalstrom.stadtwerke-bad-sinntal.de/marketplace" TargetMode="External"/><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image" Target="../media/image22.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tags" Target="../tags/tag4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hyperlink" Target="http://www.muellerhermes.de/" TargetMode="Externa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notesSlide" Target="../notesSlides/notesSlide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hyperlink" Target="http://www.muellerhermes.d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FB5520BB-F97D-4488-B5E9-73FE11F002BC}"/>
              </a:ext>
            </a:extLst>
          </p:cNvPr>
          <p:cNvSpPr/>
          <p:nvPr/>
        </p:nvSpPr>
        <p:spPr>
          <a:xfrm>
            <a:off x="0" y="0"/>
            <a:ext cx="12192000"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Ein Bild, das Wasser, Sonnenuntergang, draußen, Himmel enthält.&#10;&#10;Automatisch generierte Beschreibung">
            <a:extLst>
              <a:ext uri="{FF2B5EF4-FFF2-40B4-BE49-F238E27FC236}">
                <a16:creationId xmlns:a16="http://schemas.microsoft.com/office/drawing/2014/main" id="{DE4968D6-8BC4-40E3-BCA0-F5A92AF79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561161A6-C2E9-4131-A7C9-2F332916289F}"/>
              </a:ext>
            </a:extLst>
          </p:cNvPr>
          <p:cNvSpPr txBox="1"/>
          <p:nvPr/>
        </p:nvSpPr>
        <p:spPr>
          <a:xfrm>
            <a:off x="932481" y="-5956"/>
            <a:ext cx="10839635" cy="102130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lnSpc>
                <a:spcPts val="2400"/>
              </a:lnSpc>
            </a:pPr>
            <a:r>
              <a:rPr lang="de-DE" sz="2000" dirty="0">
                <a:solidFill>
                  <a:schemeClr val="bg1"/>
                </a:solidFill>
                <a:latin typeface="Franklin Gothic Book" panose="020B0503020102020204" pitchFamily="34" charset="0"/>
              </a:rPr>
              <a:t>DVGW-Informationsveranstaltung am 2.09.2022 in Lübeck</a:t>
            </a:r>
          </a:p>
          <a:p>
            <a:pPr algn="ctr">
              <a:lnSpc>
                <a:spcPts val="2400"/>
              </a:lnSpc>
            </a:pPr>
            <a:endParaRPr lang="de-DE" sz="2000" b="1" dirty="0">
              <a:solidFill>
                <a:schemeClr val="bg1"/>
              </a:solidFill>
              <a:latin typeface="Franklin Gothic Book" panose="020B0503020102020204" pitchFamily="34" charset="0"/>
            </a:endParaRPr>
          </a:p>
          <a:p>
            <a:pPr algn="ctr">
              <a:lnSpc>
                <a:spcPts val="2400"/>
              </a:lnSpc>
            </a:pPr>
            <a:r>
              <a:rPr lang="de-DE" sz="2800" b="1" dirty="0">
                <a:solidFill>
                  <a:schemeClr val="bg1"/>
                </a:solidFill>
                <a:latin typeface="Franklin Gothic Book" panose="020B0503020102020204" pitchFamily="34" charset="0"/>
              </a:rPr>
              <a:t>Energiewirtschaft im Wandel</a:t>
            </a:r>
          </a:p>
        </p:txBody>
      </p:sp>
      <p:sp>
        <p:nvSpPr>
          <p:cNvPr id="8" name="Textfeld 7">
            <a:extLst>
              <a:ext uri="{FF2B5EF4-FFF2-40B4-BE49-F238E27FC236}">
                <a16:creationId xmlns:a16="http://schemas.microsoft.com/office/drawing/2014/main" id="{96EBAC2B-D7F7-4469-A301-8B49833C8806}"/>
              </a:ext>
            </a:extLst>
          </p:cNvPr>
          <p:cNvSpPr txBox="1"/>
          <p:nvPr/>
        </p:nvSpPr>
        <p:spPr>
          <a:xfrm>
            <a:off x="103572" y="6503094"/>
            <a:ext cx="11984855" cy="307777"/>
          </a:xfrm>
          <a:prstGeom prst="rect">
            <a:avLst/>
          </a:prstGeom>
          <a:noFill/>
        </p:spPr>
        <p:txBody>
          <a:bodyPr wrap="square" rtlCol="0">
            <a:spAutoFit/>
          </a:bodyPr>
          <a:lstStyle/>
          <a:p>
            <a:pPr algn="ctr"/>
            <a:r>
              <a:rPr lang="de-DE" sz="1400" dirty="0">
                <a:solidFill>
                  <a:schemeClr val="bg1"/>
                </a:solidFill>
              </a:rPr>
              <a:t>Dipl.-Ing. Rolf Müller-Hermes, Sophienstr. 24, 23560 Lübeck, 0172-4115240, </a:t>
            </a:r>
            <a:r>
              <a:rPr lang="de-DE" sz="1400" dirty="0">
                <a:solidFill>
                  <a:schemeClr val="bg1"/>
                </a:solidFill>
                <a:hlinkClick r:id="rId3">
                  <a:extLst>
                    <a:ext uri="{A12FA001-AC4F-418D-AE19-62706E023703}">
                      <ahyp:hlinkClr xmlns:ahyp="http://schemas.microsoft.com/office/drawing/2018/hyperlinkcolor" val="tx"/>
                    </a:ext>
                  </a:extLst>
                </a:hlinkClick>
              </a:rPr>
              <a:t>muellerhermes@web.de</a:t>
            </a:r>
            <a:r>
              <a:rPr lang="de-DE" sz="1400" dirty="0">
                <a:solidFill>
                  <a:schemeClr val="bg1"/>
                </a:solidFill>
              </a:rPr>
              <a:t>, www.muellerhermes.de</a:t>
            </a:r>
          </a:p>
        </p:txBody>
      </p:sp>
    </p:spTree>
    <p:extLst>
      <p:ext uri="{BB962C8B-B14F-4D97-AF65-F5344CB8AC3E}">
        <p14:creationId xmlns:p14="http://schemas.microsoft.com/office/powerpoint/2010/main" val="354677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0E212A63-0ECA-8A0D-CB48-7E2E9069FB40}"/>
              </a:ext>
            </a:extLst>
          </p:cNvPr>
          <p:cNvGrpSpPr/>
          <p:nvPr/>
        </p:nvGrpSpPr>
        <p:grpSpPr>
          <a:xfrm>
            <a:off x="557245" y="932602"/>
            <a:ext cx="8213690" cy="5085565"/>
            <a:chOff x="1936857" y="1333652"/>
            <a:chExt cx="8213690" cy="5085565"/>
          </a:xfrm>
        </p:grpSpPr>
        <p:sp>
          <p:nvSpPr>
            <p:cNvPr id="2" name="Textfeld 1">
              <a:extLst>
                <a:ext uri="{FF2B5EF4-FFF2-40B4-BE49-F238E27FC236}">
                  <a16:creationId xmlns:a16="http://schemas.microsoft.com/office/drawing/2014/main" id="{E3D8C381-7EEB-7FF2-53C4-6ED4FBFF2782}"/>
                </a:ext>
              </a:extLst>
            </p:cNvPr>
            <p:cNvSpPr txBox="1"/>
            <p:nvPr/>
          </p:nvSpPr>
          <p:spPr>
            <a:xfrm>
              <a:off x="6924133" y="2368767"/>
              <a:ext cx="1077987" cy="276999"/>
            </a:xfrm>
            <a:prstGeom prst="rect">
              <a:avLst/>
            </a:prstGeom>
            <a:noFill/>
          </p:spPr>
          <p:txBody>
            <a:bodyPr wrap="none" rtlCol="0">
              <a:spAutoFit/>
            </a:bodyPr>
            <a:lstStyle/>
            <a:p>
              <a:r>
                <a:rPr lang="de-DE" sz="1200" b="1" dirty="0">
                  <a:solidFill>
                    <a:schemeClr val="bg1"/>
                  </a:solidFill>
                </a:rPr>
                <a:t>Bezugsvertrag</a:t>
              </a:r>
            </a:p>
          </p:txBody>
        </p:sp>
        <p:sp>
          <p:nvSpPr>
            <p:cNvPr id="3" name="Abgerundetes Rechteck 5">
              <a:extLst>
                <a:ext uri="{FF2B5EF4-FFF2-40B4-BE49-F238E27FC236}">
                  <a16:creationId xmlns:a16="http://schemas.microsoft.com/office/drawing/2014/main" id="{6AFC17E8-DB02-FC79-1E8A-48B18B70B303}"/>
                </a:ext>
              </a:extLst>
            </p:cNvPr>
            <p:cNvSpPr/>
            <p:nvPr/>
          </p:nvSpPr>
          <p:spPr>
            <a:xfrm>
              <a:off x="5082089" y="1333652"/>
              <a:ext cx="1890210" cy="450050"/>
            </a:xfrm>
            <a:prstGeom prst="roundRect">
              <a:avLst/>
            </a:prstGeom>
            <a:solidFill>
              <a:srgbClr val="F8E48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err="1">
                  <a:solidFill>
                    <a:schemeClr val="tx1"/>
                  </a:solidFill>
                  <a:effectLst>
                    <a:outerShdw blurRad="38100" dist="38100" dir="2700000" algn="tl">
                      <a:srgbClr val="000000">
                        <a:alpha val="43137"/>
                      </a:srgbClr>
                    </a:outerShdw>
                  </a:effectLst>
                </a:rPr>
                <a:t>Übertragungsnetzbe</a:t>
              </a:r>
              <a:r>
                <a:rPr lang="de-DE" sz="1200" dirty="0">
                  <a:solidFill>
                    <a:schemeClr val="tx1"/>
                  </a:solidFill>
                  <a:effectLst>
                    <a:outerShdw blurRad="38100" dist="38100" dir="2700000" algn="tl">
                      <a:srgbClr val="000000">
                        <a:alpha val="43137"/>
                      </a:srgbClr>
                    </a:outerShdw>
                  </a:effectLst>
                </a:rPr>
                <a:t>-treiber(Regelzone)</a:t>
              </a:r>
            </a:p>
          </p:txBody>
        </p:sp>
        <p:sp>
          <p:nvSpPr>
            <p:cNvPr id="9" name="Abgerundetes Rechteck 6">
              <a:extLst>
                <a:ext uri="{FF2B5EF4-FFF2-40B4-BE49-F238E27FC236}">
                  <a16:creationId xmlns:a16="http://schemas.microsoft.com/office/drawing/2014/main" id="{182B0148-A6AA-4C6E-E5E9-5CF268975932}"/>
                </a:ext>
              </a:extLst>
            </p:cNvPr>
            <p:cNvSpPr/>
            <p:nvPr/>
          </p:nvSpPr>
          <p:spPr>
            <a:xfrm>
              <a:off x="2070195" y="2212045"/>
              <a:ext cx="1890210" cy="450050"/>
            </a:xfrm>
            <a:prstGeom prst="roundRect">
              <a:avLst/>
            </a:prstGeom>
            <a:solidFill>
              <a:srgbClr val="2A6EBB"/>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a:solidFill>
                    <a:schemeClr val="bg1"/>
                  </a:solidFill>
                  <a:effectLst>
                    <a:outerShdw blurRad="38100" dist="38100" dir="2700000" algn="tl">
                      <a:srgbClr val="000000">
                        <a:alpha val="43137"/>
                      </a:srgbClr>
                    </a:outerShdw>
                  </a:effectLst>
                </a:rPr>
                <a:t>Erzeugung</a:t>
              </a:r>
            </a:p>
          </p:txBody>
        </p:sp>
        <p:sp>
          <p:nvSpPr>
            <p:cNvPr id="10" name="Abgerundetes Rechteck 7">
              <a:extLst>
                <a:ext uri="{FF2B5EF4-FFF2-40B4-BE49-F238E27FC236}">
                  <a16:creationId xmlns:a16="http://schemas.microsoft.com/office/drawing/2014/main" id="{5D58469A-463D-41C5-3AB7-C1AD5A60F53B}"/>
                </a:ext>
              </a:extLst>
            </p:cNvPr>
            <p:cNvSpPr/>
            <p:nvPr/>
          </p:nvSpPr>
          <p:spPr>
            <a:xfrm>
              <a:off x="5082089" y="3538898"/>
              <a:ext cx="1890210" cy="450050"/>
            </a:xfrm>
            <a:prstGeom prst="roundRect">
              <a:avLst/>
            </a:prstGeom>
            <a:solidFill>
              <a:srgbClr val="EAAB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200" dirty="0">
                  <a:solidFill>
                    <a:schemeClr val="tx1"/>
                  </a:solidFill>
                  <a:effectLst>
                    <a:outerShdw blurRad="38100" dist="38100" dir="2700000" algn="tl">
                      <a:srgbClr val="000000">
                        <a:alpha val="43137"/>
                      </a:srgbClr>
                    </a:outerShdw>
                  </a:effectLst>
                </a:rPr>
                <a:t>Verteilnetzbetreiber</a:t>
              </a:r>
            </a:p>
            <a:p>
              <a:pPr algn="ctr"/>
              <a:r>
                <a:rPr lang="de-DE" sz="1200" dirty="0">
                  <a:solidFill>
                    <a:schemeClr val="tx1"/>
                  </a:solidFill>
                  <a:effectLst>
                    <a:outerShdw blurRad="38100" dist="38100" dir="2700000" algn="tl">
                      <a:srgbClr val="000000">
                        <a:alpha val="43137"/>
                      </a:srgbClr>
                    </a:outerShdw>
                  </a:effectLst>
                </a:rPr>
                <a:t>(DSO) + (TNS)</a:t>
              </a:r>
            </a:p>
          </p:txBody>
        </p:sp>
        <p:sp>
          <p:nvSpPr>
            <p:cNvPr id="11" name="Abgerundetes Rechteck 8">
              <a:extLst>
                <a:ext uri="{FF2B5EF4-FFF2-40B4-BE49-F238E27FC236}">
                  <a16:creationId xmlns:a16="http://schemas.microsoft.com/office/drawing/2014/main" id="{4395EAAF-CE69-DEB0-F84C-60B6C85293F8}"/>
                </a:ext>
              </a:extLst>
            </p:cNvPr>
            <p:cNvSpPr/>
            <p:nvPr/>
          </p:nvSpPr>
          <p:spPr>
            <a:xfrm>
              <a:off x="5082089" y="4641521"/>
              <a:ext cx="1890210" cy="450050"/>
            </a:xfrm>
            <a:prstGeom prst="roundRect">
              <a:avLst/>
            </a:prstGeom>
            <a:solidFill>
              <a:srgbClr val="AACAE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a:solidFill>
                    <a:schemeClr val="tx1"/>
                  </a:solidFill>
                </a:rPr>
                <a:t>Anschlussnehmer</a:t>
              </a:r>
              <a:br>
                <a:rPr lang="de-DE" sz="1600" dirty="0">
                  <a:solidFill>
                    <a:schemeClr val="tx1"/>
                  </a:solidFill>
                </a:rPr>
              </a:br>
              <a:r>
                <a:rPr lang="de-DE" sz="1200" dirty="0">
                  <a:solidFill>
                    <a:schemeClr val="tx1"/>
                  </a:solidFill>
                </a:rPr>
                <a:t>(Eigentümer, Vermieter)</a:t>
              </a:r>
              <a:endParaRPr lang="de-DE" sz="1600" dirty="0">
                <a:solidFill>
                  <a:schemeClr val="tx1"/>
                </a:solidFill>
              </a:endParaRPr>
            </a:p>
          </p:txBody>
        </p:sp>
        <p:sp>
          <p:nvSpPr>
            <p:cNvPr id="12" name="Abgerundetes Rechteck 9">
              <a:extLst>
                <a:ext uri="{FF2B5EF4-FFF2-40B4-BE49-F238E27FC236}">
                  <a16:creationId xmlns:a16="http://schemas.microsoft.com/office/drawing/2014/main" id="{DD455351-C13A-80D7-2661-9F280E914D22}"/>
                </a:ext>
              </a:extLst>
            </p:cNvPr>
            <p:cNvSpPr/>
            <p:nvPr/>
          </p:nvSpPr>
          <p:spPr>
            <a:xfrm>
              <a:off x="5082089" y="5744142"/>
              <a:ext cx="1890210" cy="450050"/>
            </a:xfrm>
            <a:prstGeom prst="roundRect">
              <a:avLst/>
            </a:prstGeom>
            <a:solidFill>
              <a:srgbClr val="AACAE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600" dirty="0">
                  <a:solidFill>
                    <a:schemeClr val="tx1"/>
                  </a:solidFill>
                </a:rPr>
                <a:t>Anschlussnutzer</a:t>
              </a:r>
              <a:br>
                <a:rPr lang="de-DE" sz="1600" dirty="0">
                  <a:solidFill>
                    <a:schemeClr val="tx1"/>
                  </a:solidFill>
                </a:rPr>
              </a:br>
              <a:r>
                <a:rPr lang="de-DE" sz="1200" dirty="0">
                  <a:solidFill>
                    <a:schemeClr val="tx1"/>
                  </a:solidFill>
                </a:rPr>
                <a:t>(Endkunde, Mieter)</a:t>
              </a:r>
            </a:p>
          </p:txBody>
        </p:sp>
        <p:sp>
          <p:nvSpPr>
            <p:cNvPr id="13" name="Abgerundetes Rechteck 10">
              <a:extLst>
                <a:ext uri="{FF2B5EF4-FFF2-40B4-BE49-F238E27FC236}">
                  <a16:creationId xmlns:a16="http://schemas.microsoft.com/office/drawing/2014/main" id="{1764DE10-64F3-CED2-33F1-3446358DDEB2}"/>
                </a:ext>
              </a:extLst>
            </p:cNvPr>
            <p:cNvSpPr/>
            <p:nvPr/>
          </p:nvSpPr>
          <p:spPr>
            <a:xfrm>
              <a:off x="8102542" y="1333652"/>
              <a:ext cx="1890210" cy="450050"/>
            </a:xfrm>
            <a:prstGeom prst="roundRect">
              <a:avLst/>
            </a:prstGeom>
            <a:solidFill>
              <a:srgbClr val="F8E48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400" dirty="0">
                  <a:solidFill>
                    <a:schemeClr val="tx1"/>
                  </a:solidFill>
                  <a:effectLst>
                    <a:outerShdw blurRad="38100" dist="38100" dir="2700000" algn="tl">
                      <a:srgbClr val="000000">
                        <a:alpha val="43137"/>
                      </a:srgbClr>
                    </a:outerShdw>
                  </a:effectLst>
                </a:rPr>
                <a:t>Bilanzkreis-Koordinator</a:t>
              </a:r>
            </a:p>
          </p:txBody>
        </p:sp>
        <p:sp>
          <p:nvSpPr>
            <p:cNvPr id="14" name="Abgerundetes Rechteck 11">
              <a:extLst>
                <a:ext uri="{FF2B5EF4-FFF2-40B4-BE49-F238E27FC236}">
                  <a16:creationId xmlns:a16="http://schemas.microsoft.com/office/drawing/2014/main" id="{D7793493-988E-32B7-FE07-89185A9C8D9F}"/>
                </a:ext>
              </a:extLst>
            </p:cNvPr>
            <p:cNvSpPr/>
            <p:nvPr/>
          </p:nvSpPr>
          <p:spPr>
            <a:xfrm>
              <a:off x="8102542" y="2436275"/>
              <a:ext cx="1890210" cy="450050"/>
            </a:xfrm>
            <a:prstGeom prst="roundRect">
              <a:avLst/>
            </a:prstGeom>
            <a:solidFill>
              <a:srgbClr val="2A6EBB"/>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solidFill>
                    <a:schemeClr val="bg1"/>
                  </a:solidFill>
                  <a:effectLst>
                    <a:outerShdw blurRad="38100" dist="38100" dir="2700000" algn="tl">
                      <a:srgbClr val="000000">
                        <a:alpha val="43137"/>
                      </a:srgbClr>
                    </a:outerShdw>
                  </a:effectLst>
                </a:rPr>
                <a:t>Handel (BKV)</a:t>
              </a:r>
            </a:p>
          </p:txBody>
        </p:sp>
        <p:sp>
          <p:nvSpPr>
            <p:cNvPr id="15" name="Abgerundetes Rechteck 12">
              <a:extLst>
                <a:ext uri="{FF2B5EF4-FFF2-40B4-BE49-F238E27FC236}">
                  <a16:creationId xmlns:a16="http://schemas.microsoft.com/office/drawing/2014/main" id="{8AD340F4-3F33-39B3-618C-5174B2ED4A67}"/>
                </a:ext>
              </a:extLst>
            </p:cNvPr>
            <p:cNvSpPr/>
            <p:nvPr/>
          </p:nvSpPr>
          <p:spPr>
            <a:xfrm>
              <a:off x="8102542" y="3538898"/>
              <a:ext cx="1890210" cy="450050"/>
            </a:xfrm>
            <a:prstGeom prst="roundRect">
              <a:avLst/>
            </a:prstGeom>
            <a:solidFill>
              <a:srgbClr val="2A6EBB"/>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solidFill>
                    <a:schemeClr val="bg1"/>
                  </a:solidFill>
                  <a:effectLst>
                    <a:outerShdw blurRad="38100" dist="38100" dir="2700000" algn="tl">
                      <a:srgbClr val="000000">
                        <a:alpha val="43137"/>
                      </a:srgbClr>
                    </a:outerShdw>
                  </a:effectLst>
                </a:rPr>
                <a:t>Vertrieb</a:t>
              </a:r>
            </a:p>
          </p:txBody>
        </p:sp>
        <p:sp>
          <p:nvSpPr>
            <p:cNvPr id="16" name="Abgerundetes Rechteck 13">
              <a:extLst>
                <a:ext uri="{FF2B5EF4-FFF2-40B4-BE49-F238E27FC236}">
                  <a16:creationId xmlns:a16="http://schemas.microsoft.com/office/drawing/2014/main" id="{629D6D46-AC40-7329-8EE3-CCC7DE740A5D}"/>
                </a:ext>
              </a:extLst>
            </p:cNvPr>
            <p:cNvSpPr/>
            <p:nvPr/>
          </p:nvSpPr>
          <p:spPr>
            <a:xfrm>
              <a:off x="1936857" y="3376633"/>
              <a:ext cx="2160240" cy="1845205"/>
            </a:xfrm>
            <a:prstGeom prst="roundRect">
              <a:avLst>
                <a:gd name="adj" fmla="val 6082"/>
              </a:avLst>
            </a:prstGeom>
            <a:solidFill>
              <a:srgbClr val="7FD5C5">
                <a:alpha val="43922"/>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de-DE">
                <a:solidFill>
                  <a:schemeClr val="bg1"/>
                </a:solidFill>
              </a:endParaRPr>
            </a:p>
          </p:txBody>
        </p:sp>
        <p:sp>
          <p:nvSpPr>
            <p:cNvPr id="17" name="Abgerundetes Rechteck 14">
              <a:extLst>
                <a:ext uri="{FF2B5EF4-FFF2-40B4-BE49-F238E27FC236}">
                  <a16:creationId xmlns:a16="http://schemas.microsoft.com/office/drawing/2014/main" id="{21A5B91D-D6DE-691B-C7FF-6144772EFF12}"/>
                </a:ext>
              </a:extLst>
            </p:cNvPr>
            <p:cNvSpPr/>
            <p:nvPr/>
          </p:nvSpPr>
          <p:spPr>
            <a:xfrm>
              <a:off x="2071872" y="3525272"/>
              <a:ext cx="1890210" cy="450050"/>
            </a:xfrm>
            <a:prstGeom prst="roundRect">
              <a:avLst/>
            </a:prstGeom>
            <a:solidFill>
              <a:srgbClr val="7FD5C5"/>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400" dirty="0" err="1">
                  <a:solidFill>
                    <a:schemeClr val="tx1"/>
                  </a:solidFill>
                  <a:effectLst>
                    <a:outerShdw blurRad="38100" dist="38100" dir="2700000" algn="tl">
                      <a:srgbClr val="000000">
                        <a:alpha val="43137"/>
                      </a:srgbClr>
                    </a:outerShdw>
                  </a:effectLst>
                </a:rPr>
                <a:t>Messstellenbetreiber</a:t>
              </a:r>
              <a:endParaRPr lang="de-DE" sz="1400" dirty="0">
                <a:solidFill>
                  <a:schemeClr val="tx1"/>
                </a:solidFill>
                <a:effectLst>
                  <a:outerShdw blurRad="38100" dist="38100" dir="2700000" algn="tl">
                    <a:srgbClr val="000000">
                      <a:alpha val="43137"/>
                    </a:srgbClr>
                  </a:outerShdw>
                </a:effectLst>
              </a:endParaRPr>
            </a:p>
          </p:txBody>
        </p:sp>
        <p:sp>
          <p:nvSpPr>
            <p:cNvPr id="18" name="Abgerundetes Rechteck 15">
              <a:extLst>
                <a:ext uri="{FF2B5EF4-FFF2-40B4-BE49-F238E27FC236}">
                  <a16:creationId xmlns:a16="http://schemas.microsoft.com/office/drawing/2014/main" id="{D118620A-8C27-C4C8-07EF-2D7D283BBF25}"/>
                </a:ext>
              </a:extLst>
            </p:cNvPr>
            <p:cNvSpPr/>
            <p:nvPr/>
          </p:nvSpPr>
          <p:spPr>
            <a:xfrm>
              <a:off x="2071872" y="4627895"/>
              <a:ext cx="1890210" cy="450050"/>
            </a:xfrm>
            <a:prstGeom prst="roundRect">
              <a:avLst/>
            </a:prstGeom>
            <a:solidFill>
              <a:srgbClr val="7FD5C5"/>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1400" dirty="0" err="1">
                  <a:solidFill>
                    <a:schemeClr val="tx1"/>
                  </a:solidFill>
                  <a:effectLst>
                    <a:outerShdw blurRad="38100" dist="38100" dir="2700000" algn="tl">
                      <a:srgbClr val="000000">
                        <a:alpha val="43137"/>
                      </a:srgbClr>
                    </a:outerShdw>
                  </a:effectLst>
                </a:rPr>
                <a:t>Messdienstleister</a:t>
              </a:r>
              <a:endParaRPr lang="de-DE" sz="1400" dirty="0">
                <a:solidFill>
                  <a:schemeClr val="tx1"/>
                </a:solidFill>
                <a:effectLst>
                  <a:outerShdw blurRad="38100" dist="38100" dir="2700000" algn="tl">
                    <a:srgbClr val="000000">
                      <a:alpha val="43137"/>
                    </a:srgbClr>
                  </a:outerShdw>
                </a:effectLst>
              </a:endParaRPr>
            </a:p>
          </p:txBody>
        </p:sp>
        <p:sp>
          <p:nvSpPr>
            <p:cNvPr id="19" name="Abgerundetes Rechteck 16">
              <a:extLst>
                <a:ext uri="{FF2B5EF4-FFF2-40B4-BE49-F238E27FC236}">
                  <a16:creationId xmlns:a16="http://schemas.microsoft.com/office/drawing/2014/main" id="{6012BBB8-C2A4-B4FC-EAD5-7FB4E67AC8C5}"/>
                </a:ext>
              </a:extLst>
            </p:cNvPr>
            <p:cNvSpPr/>
            <p:nvPr/>
          </p:nvSpPr>
          <p:spPr>
            <a:xfrm>
              <a:off x="5312232" y="3538897"/>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0" name="Abgerundetes Rechteck 17">
              <a:extLst>
                <a:ext uri="{FF2B5EF4-FFF2-40B4-BE49-F238E27FC236}">
                  <a16:creationId xmlns:a16="http://schemas.microsoft.com/office/drawing/2014/main" id="{27A9FA4F-F761-28E5-D5C8-EF562525AB93}"/>
                </a:ext>
              </a:extLst>
            </p:cNvPr>
            <p:cNvSpPr/>
            <p:nvPr/>
          </p:nvSpPr>
          <p:spPr>
            <a:xfrm>
              <a:off x="6527367" y="3538897"/>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1" name="Abgerundetes Rechteck 18">
              <a:extLst>
                <a:ext uri="{FF2B5EF4-FFF2-40B4-BE49-F238E27FC236}">
                  <a16:creationId xmlns:a16="http://schemas.microsoft.com/office/drawing/2014/main" id="{73898968-E9B4-F4A7-1E9B-2D8E1EA3B327}"/>
                </a:ext>
              </a:extLst>
            </p:cNvPr>
            <p:cNvSpPr/>
            <p:nvPr/>
          </p:nvSpPr>
          <p:spPr>
            <a:xfrm>
              <a:off x="5087207" y="5789147"/>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2" name="Abgerundetes Rechteck 19">
              <a:extLst>
                <a:ext uri="{FF2B5EF4-FFF2-40B4-BE49-F238E27FC236}">
                  <a16:creationId xmlns:a16="http://schemas.microsoft.com/office/drawing/2014/main" id="{190C60C4-E73F-1BCF-6916-0C29828F82F0}"/>
                </a:ext>
              </a:extLst>
            </p:cNvPr>
            <p:cNvSpPr/>
            <p:nvPr/>
          </p:nvSpPr>
          <p:spPr>
            <a:xfrm>
              <a:off x="5087207" y="6014172"/>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3" name="Abgerundetes Rechteck 20">
              <a:extLst>
                <a:ext uri="{FF2B5EF4-FFF2-40B4-BE49-F238E27FC236}">
                  <a16:creationId xmlns:a16="http://schemas.microsoft.com/office/drawing/2014/main" id="{5A951E23-D62E-145D-B209-A7DEB8A87613}"/>
                </a:ext>
              </a:extLst>
            </p:cNvPr>
            <p:cNvSpPr/>
            <p:nvPr/>
          </p:nvSpPr>
          <p:spPr>
            <a:xfrm>
              <a:off x="9497697" y="3853932"/>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4" name="Abgerundetes Rechteck 21">
              <a:extLst>
                <a:ext uri="{FF2B5EF4-FFF2-40B4-BE49-F238E27FC236}">
                  <a16:creationId xmlns:a16="http://schemas.microsoft.com/office/drawing/2014/main" id="{34B2CE9E-84F4-BF63-434A-4BE19AC907B4}"/>
                </a:ext>
              </a:extLst>
            </p:cNvPr>
            <p:cNvSpPr/>
            <p:nvPr/>
          </p:nvSpPr>
          <p:spPr>
            <a:xfrm>
              <a:off x="8372572" y="3853932"/>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5" name="Abgerundetes Rechteck 22">
              <a:extLst>
                <a:ext uri="{FF2B5EF4-FFF2-40B4-BE49-F238E27FC236}">
                  <a16:creationId xmlns:a16="http://schemas.microsoft.com/office/drawing/2014/main" id="{CBA6AFEE-E951-4387-E3F9-107AE948E158}"/>
                </a:ext>
              </a:extLst>
            </p:cNvPr>
            <p:cNvSpPr/>
            <p:nvPr/>
          </p:nvSpPr>
          <p:spPr>
            <a:xfrm>
              <a:off x="8327567" y="2728807"/>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6" name="Abgerundetes Rechteck 23">
              <a:extLst>
                <a:ext uri="{FF2B5EF4-FFF2-40B4-BE49-F238E27FC236}">
                  <a16:creationId xmlns:a16="http://schemas.microsoft.com/office/drawing/2014/main" id="{5DB28BE7-9224-E1F9-1B05-E0E9741C58D7}"/>
                </a:ext>
              </a:extLst>
            </p:cNvPr>
            <p:cNvSpPr/>
            <p:nvPr/>
          </p:nvSpPr>
          <p:spPr>
            <a:xfrm>
              <a:off x="6752392" y="5789147"/>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7" name="Abgerundetes Rechteck 24">
              <a:extLst>
                <a:ext uri="{FF2B5EF4-FFF2-40B4-BE49-F238E27FC236}">
                  <a16:creationId xmlns:a16="http://schemas.microsoft.com/office/drawing/2014/main" id="{094D6589-EBA1-A46E-71C7-6840DFA88B1D}"/>
                </a:ext>
              </a:extLst>
            </p:cNvPr>
            <p:cNvSpPr/>
            <p:nvPr/>
          </p:nvSpPr>
          <p:spPr>
            <a:xfrm>
              <a:off x="6752392" y="6014172"/>
              <a:ext cx="180020" cy="13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cxnSp>
          <p:nvCxnSpPr>
            <p:cNvPr id="28" name="Gewinkelte Verbindung 25">
              <a:extLst>
                <a:ext uri="{FF2B5EF4-FFF2-40B4-BE49-F238E27FC236}">
                  <a16:creationId xmlns:a16="http://schemas.microsoft.com/office/drawing/2014/main" id="{A8D72788-A990-C677-0BC8-FB4C3FE0FDE8}"/>
                </a:ext>
              </a:extLst>
            </p:cNvPr>
            <p:cNvCxnSpPr>
              <a:cxnSpLocks/>
              <a:stCxn id="17" idx="0"/>
              <a:endCxn id="19" idx="0"/>
            </p:cNvCxnSpPr>
            <p:nvPr/>
          </p:nvCxnSpPr>
          <p:spPr>
            <a:xfrm rot="16200000" flipH="1">
              <a:off x="4202796" y="2339452"/>
              <a:ext cx="13625" cy="2385265"/>
            </a:xfrm>
            <a:prstGeom prst="bentConnector3">
              <a:avLst>
                <a:gd name="adj1" fmla="val -1677798"/>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29" name="Gewinkelte Verbindung 32">
              <a:extLst>
                <a:ext uri="{FF2B5EF4-FFF2-40B4-BE49-F238E27FC236}">
                  <a16:creationId xmlns:a16="http://schemas.microsoft.com/office/drawing/2014/main" id="{E6AD73AC-B00C-CDA7-154E-9B13A6802B59}"/>
                </a:ext>
              </a:extLst>
            </p:cNvPr>
            <p:cNvCxnSpPr>
              <a:cxnSpLocks/>
              <a:stCxn id="10" idx="0"/>
              <a:endCxn id="18" idx="1"/>
            </p:cNvCxnSpPr>
            <p:nvPr/>
          </p:nvCxnSpPr>
          <p:spPr>
            <a:xfrm rot="16200000" flipH="1" flipV="1">
              <a:off x="3392522" y="2218248"/>
              <a:ext cx="1314022" cy="3955322"/>
            </a:xfrm>
            <a:prstGeom prst="bentConnector4">
              <a:avLst>
                <a:gd name="adj1" fmla="val -37665"/>
                <a:gd name="adj2" fmla="val 10578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0" name="Gewinkelte Verbindung 27">
              <a:extLst>
                <a:ext uri="{FF2B5EF4-FFF2-40B4-BE49-F238E27FC236}">
                  <a16:creationId xmlns:a16="http://schemas.microsoft.com/office/drawing/2014/main" id="{6689FBDB-29E1-D86E-8F11-DBB383EAD451}"/>
                </a:ext>
              </a:extLst>
            </p:cNvPr>
            <p:cNvCxnSpPr>
              <a:cxnSpLocks/>
              <a:stCxn id="18" idx="2"/>
              <a:endCxn id="12" idx="2"/>
            </p:cNvCxnSpPr>
            <p:nvPr/>
          </p:nvCxnSpPr>
          <p:spPr>
            <a:xfrm rot="16200000" flipH="1">
              <a:off x="3963962" y="4130959"/>
              <a:ext cx="1116247" cy="3010217"/>
            </a:xfrm>
            <a:prstGeom prst="bentConnector3">
              <a:avLst>
                <a:gd name="adj1" fmla="val 120479"/>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1" name="Gewinkelte Verbindung 28">
              <a:extLst>
                <a:ext uri="{FF2B5EF4-FFF2-40B4-BE49-F238E27FC236}">
                  <a16:creationId xmlns:a16="http://schemas.microsoft.com/office/drawing/2014/main" id="{3394ACF2-9A70-D073-AEC2-BD07C0AB3664}"/>
                </a:ext>
              </a:extLst>
            </p:cNvPr>
            <p:cNvCxnSpPr>
              <a:cxnSpLocks/>
              <a:stCxn id="17" idx="2"/>
              <a:endCxn id="18" idx="0"/>
            </p:cNvCxnSpPr>
            <p:nvPr/>
          </p:nvCxnSpPr>
          <p:spPr>
            <a:xfrm rot="5400000">
              <a:off x="2690691" y="4301608"/>
              <a:ext cx="652573"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2" name="Gewinkelte Verbindung 29">
              <a:extLst>
                <a:ext uri="{FF2B5EF4-FFF2-40B4-BE49-F238E27FC236}">
                  <a16:creationId xmlns:a16="http://schemas.microsoft.com/office/drawing/2014/main" id="{C05276B0-4C31-927F-FA7C-AD816795C807}"/>
                </a:ext>
              </a:extLst>
            </p:cNvPr>
            <p:cNvCxnSpPr>
              <a:cxnSpLocks/>
              <a:stCxn id="10" idx="1"/>
              <a:endCxn id="21" idx="1"/>
            </p:cNvCxnSpPr>
            <p:nvPr/>
          </p:nvCxnSpPr>
          <p:spPr>
            <a:xfrm rot="10800000" flipH="1" flipV="1">
              <a:off x="5082089" y="3763923"/>
              <a:ext cx="5118" cy="2092732"/>
            </a:xfrm>
            <a:prstGeom prst="bentConnector3">
              <a:avLst>
                <a:gd name="adj1" fmla="val -4466589"/>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3" name="Gewinkelte Verbindung 30">
              <a:extLst>
                <a:ext uri="{FF2B5EF4-FFF2-40B4-BE49-F238E27FC236}">
                  <a16:creationId xmlns:a16="http://schemas.microsoft.com/office/drawing/2014/main" id="{6F8BB0B8-C4EA-5AC7-86F4-E1AC6B915CAB}"/>
                </a:ext>
              </a:extLst>
            </p:cNvPr>
            <p:cNvCxnSpPr>
              <a:cxnSpLocks/>
              <a:stCxn id="22" idx="1"/>
              <a:endCxn id="17" idx="3"/>
            </p:cNvCxnSpPr>
            <p:nvPr/>
          </p:nvCxnSpPr>
          <p:spPr>
            <a:xfrm rot="10800000">
              <a:off x="3962083" y="3750298"/>
              <a:ext cx="1125125" cy="2331383"/>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4" name="Gewinkelte Verbindung 31">
              <a:extLst>
                <a:ext uri="{FF2B5EF4-FFF2-40B4-BE49-F238E27FC236}">
                  <a16:creationId xmlns:a16="http://schemas.microsoft.com/office/drawing/2014/main" id="{048D0476-16E6-1213-7972-1A433940C4AB}"/>
                </a:ext>
              </a:extLst>
            </p:cNvPr>
            <p:cNvCxnSpPr>
              <a:cxnSpLocks/>
              <a:stCxn id="10" idx="2"/>
              <a:endCxn id="11" idx="0"/>
            </p:cNvCxnSpPr>
            <p:nvPr/>
          </p:nvCxnSpPr>
          <p:spPr>
            <a:xfrm rot="5400000">
              <a:off x="5700908" y="4315234"/>
              <a:ext cx="652573"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5" name="Gewinkelte Verbindung 32">
              <a:extLst>
                <a:ext uri="{FF2B5EF4-FFF2-40B4-BE49-F238E27FC236}">
                  <a16:creationId xmlns:a16="http://schemas.microsoft.com/office/drawing/2014/main" id="{5BBF649C-F473-639B-862A-EE89AB25A171}"/>
                </a:ext>
              </a:extLst>
            </p:cNvPr>
            <p:cNvCxnSpPr>
              <a:cxnSpLocks/>
              <a:stCxn id="11" idx="2"/>
              <a:endCxn id="12" idx="0"/>
            </p:cNvCxnSpPr>
            <p:nvPr/>
          </p:nvCxnSpPr>
          <p:spPr>
            <a:xfrm rot="5400000">
              <a:off x="5700909" y="5417856"/>
              <a:ext cx="652571"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6" name="Gewinkelte Verbindung 33">
              <a:extLst>
                <a:ext uri="{FF2B5EF4-FFF2-40B4-BE49-F238E27FC236}">
                  <a16:creationId xmlns:a16="http://schemas.microsoft.com/office/drawing/2014/main" id="{4180A983-31DF-6EC6-C430-A492BC9C4A58}"/>
                </a:ext>
              </a:extLst>
            </p:cNvPr>
            <p:cNvCxnSpPr>
              <a:cxnSpLocks/>
              <a:stCxn id="10" idx="3"/>
              <a:endCxn id="15" idx="1"/>
            </p:cNvCxnSpPr>
            <p:nvPr/>
          </p:nvCxnSpPr>
          <p:spPr>
            <a:xfrm>
              <a:off x="6972299" y="3763923"/>
              <a:ext cx="1130243"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7" name="Gewinkelte Verbindung 34">
              <a:extLst>
                <a:ext uri="{FF2B5EF4-FFF2-40B4-BE49-F238E27FC236}">
                  <a16:creationId xmlns:a16="http://schemas.microsoft.com/office/drawing/2014/main" id="{5F62111A-CDCD-1103-1435-AA847E4426B4}"/>
                </a:ext>
              </a:extLst>
            </p:cNvPr>
            <p:cNvCxnSpPr>
              <a:cxnSpLocks/>
              <a:stCxn id="20" idx="0"/>
              <a:endCxn id="25" idx="2"/>
            </p:cNvCxnSpPr>
            <p:nvPr/>
          </p:nvCxnSpPr>
          <p:spPr>
            <a:xfrm rot="5400000" flipH="1" flipV="1">
              <a:off x="7179940" y="2301260"/>
              <a:ext cx="675075" cy="1800200"/>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8" name="Gewinkelte Verbindung 35">
              <a:extLst>
                <a:ext uri="{FF2B5EF4-FFF2-40B4-BE49-F238E27FC236}">
                  <a16:creationId xmlns:a16="http://schemas.microsoft.com/office/drawing/2014/main" id="{0F920F10-3591-EE9F-4E15-0AC7E040316A}"/>
                </a:ext>
              </a:extLst>
            </p:cNvPr>
            <p:cNvCxnSpPr>
              <a:cxnSpLocks/>
              <a:stCxn id="14" idx="2"/>
              <a:endCxn id="15" idx="0"/>
            </p:cNvCxnSpPr>
            <p:nvPr/>
          </p:nvCxnSpPr>
          <p:spPr>
            <a:xfrm rot="5400000">
              <a:off x="8721361" y="3212611"/>
              <a:ext cx="652573"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39" name="Gewinkelte Verbindung 69">
              <a:extLst>
                <a:ext uri="{FF2B5EF4-FFF2-40B4-BE49-F238E27FC236}">
                  <a16:creationId xmlns:a16="http://schemas.microsoft.com/office/drawing/2014/main" id="{CD68448A-54C7-7B26-9293-E75CA3DC9517}"/>
                </a:ext>
              </a:extLst>
            </p:cNvPr>
            <p:cNvCxnSpPr>
              <a:cxnSpLocks/>
              <a:stCxn id="26" idx="3"/>
              <a:endCxn id="24" idx="2"/>
            </p:cNvCxnSpPr>
            <p:nvPr/>
          </p:nvCxnSpPr>
          <p:spPr>
            <a:xfrm flipV="1">
              <a:off x="6932412" y="3988947"/>
              <a:ext cx="1530170" cy="1867708"/>
            </a:xfrm>
            <a:prstGeom prst="bentConnector2">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40" name="Gewinkelte Verbindung 72">
              <a:extLst>
                <a:ext uri="{FF2B5EF4-FFF2-40B4-BE49-F238E27FC236}">
                  <a16:creationId xmlns:a16="http://schemas.microsoft.com/office/drawing/2014/main" id="{62999DE1-E497-EEB2-E02D-6503656F2416}"/>
                </a:ext>
              </a:extLst>
            </p:cNvPr>
            <p:cNvCxnSpPr>
              <a:cxnSpLocks/>
              <a:stCxn id="27" idx="3"/>
              <a:endCxn id="23" idx="2"/>
            </p:cNvCxnSpPr>
            <p:nvPr/>
          </p:nvCxnSpPr>
          <p:spPr>
            <a:xfrm flipV="1">
              <a:off x="6932412" y="3988947"/>
              <a:ext cx="2655295" cy="2092733"/>
            </a:xfrm>
            <a:prstGeom prst="bentConnector2">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41" name="Gewinkelte Verbindung 38">
              <a:extLst>
                <a:ext uri="{FF2B5EF4-FFF2-40B4-BE49-F238E27FC236}">
                  <a16:creationId xmlns:a16="http://schemas.microsoft.com/office/drawing/2014/main" id="{321CD21F-4A0B-4388-4A61-49FFF3B4C5BA}"/>
                </a:ext>
              </a:extLst>
            </p:cNvPr>
            <p:cNvCxnSpPr>
              <a:cxnSpLocks/>
              <a:stCxn id="9" idx="0"/>
              <a:endCxn id="3" idx="2"/>
            </p:cNvCxnSpPr>
            <p:nvPr/>
          </p:nvCxnSpPr>
          <p:spPr>
            <a:xfrm rot="5400000" flipH="1" flipV="1">
              <a:off x="4307076" y="491927"/>
              <a:ext cx="428343" cy="3011894"/>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42" name="Gewinkelte Verbindung 39">
              <a:extLst>
                <a:ext uri="{FF2B5EF4-FFF2-40B4-BE49-F238E27FC236}">
                  <a16:creationId xmlns:a16="http://schemas.microsoft.com/office/drawing/2014/main" id="{F4E8CE13-6FA3-0E7E-43C5-6FD13EC8B874}"/>
                </a:ext>
              </a:extLst>
            </p:cNvPr>
            <p:cNvCxnSpPr>
              <a:cxnSpLocks/>
              <a:stCxn id="9" idx="3"/>
              <a:endCxn id="14" idx="1"/>
            </p:cNvCxnSpPr>
            <p:nvPr/>
          </p:nvCxnSpPr>
          <p:spPr>
            <a:xfrm>
              <a:off x="3960405" y="2437070"/>
              <a:ext cx="4142137" cy="224230"/>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43" name="Gewinkelte Verbindung 40">
              <a:extLst>
                <a:ext uri="{FF2B5EF4-FFF2-40B4-BE49-F238E27FC236}">
                  <a16:creationId xmlns:a16="http://schemas.microsoft.com/office/drawing/2014/main" id="{85E8198C-D100-34D2-972D-1386E2EF90B1}"/>
                </a:ext>
              </a:extLst>
            </p:cNvPr>
            <p:cNvCxnSpPr>
              <a:cxnSpLocks/>
              <a:stCxn id="14" idx="0"/>
              <a:endCxn id="13" idx="2"/>
            </p:cNvCxnSpPr>
            <p:nvPr/>
          </p:nvCxnSpPr>
          <p:spPr>
            <a:xfrm rot="5400000" flipH="1" flipV="1">
              <a:off x="8721361" y="2109989"/>
              <a:ext cx="652573"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cxnSp>
          <p:nvCxnSpPr>
            <p:cNvPr id="44" name="Gewinkelte Verbindung 41">
              <a:extLst>
                <a:ext uri="{FF2B5EF4-FFF2-40B4-BE49-F238E27FC236}">
                  <a16:creationId xmlns:a16="http://schemas.microsoft.com/office/drawing/2014/main" id="{33FE5A95-8E1C-E5CE-123B-42376003B735}"/>
                </a:ext>
              </a:extLst>
            </p:cNvPr>
            <p:cNvCxnSpPr>
              <a:cxnSpLocks/>
              <a:stCxn id="3" idx="3"/>
              <a:endCxn id="13" idx="1"/>
            </p:cNvCxnSpPr>
            <p:nvPr/>
          </p:nvCxnSpPr>
          <p:spPr>
            <a:xfrm>
              <a:off x="6972299" y="1558677"/>
              <a:ext cx="1130243" cy="1588"/>
            </a:xfrm>
            <a:prstGeom prst="bentConnector3">
              <a:avLst>
                <a:gd name="adj1" fmla="val 50000"/>
              </a:avLst>
            </a:prstGeom>
            <a:ln w="25400" cap="flat">
              <a:solidFill>
                <a:srgbClr val="996600"/>
              </a:solidFill>
              <a:headEnd type="triangle" w="lg" len="lg"/>
              <a:tailEnd type="triangle" w="lg" len="lg"/>
            </a:ln>
            <a:effectLst>
              <a:outerShdw blurRad="50800" dist="38100" dir="2700000" algn="tl" rotWithShape="0">
                <a:prstClr val="black">
                  <a:alpha val="40000"/>
                </a:prstClr>
              </a:outerShdw>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796930E4-7B36-100E-AE96-030608A5ECEB}"/>
                </a:ext>
              </a:extLst>
            </p:cNvPr>
            <p:cNvSpPr txBox="1"/>
            <p:nvPr/>
          </p:nvSpPr>
          <p:spPr>
            <a:xfrm>
              <a:off x="2881962" y="2728807"/>
              <a:ext cx="1466299" cy="276999"/>
            </a:xfrm>
            <a:prstGeom prst="rect">
              <a:avLst/>
            </a:prstGeom>
            <a:noFill/>
          </p:spPr>
          <p:txBody>
            <a:bodyPr wrap="none" rtlCol="0">
              <a:spAutoFit/>
            </a:bodyPr>
            <a:lstStyle/>
            <a:p>
              <a:r>
                <a:rPr lang="de-DE" sz="1200" b="1" dirty="0" err="1">
                  <a:solidFill>
                    <a:schemeClr val="bg1"/>
                  </a:solidFill>
                </a:rPr>
                <a:t>Messrahmenvertrag</a:t>
              </a:r>
              <a:endParaRPr lang="de-DE" sz="1200" b="1" dirty="0">
                <a:solidFill>
                  <a:schemeClr val="bg1"/>
                </a:solidFill>
              </a:endParaRPr>
            </a:p>
          </p:txBody>
        </p:sp>
        <p:sp>
          <p:nvSpPr>
            <p:cNvPr id="46" name="Textfeld 45">
              <a:extLst>
                <a:ext uri="{FF2B5EF4-FFF2-40B4-BE49-F238E27FC236}">
                  <a16:creationId xmlns:a16="http://schemas.microsoft.com/office/drawing/2014/main" id="{8A2D3ADB-12E3-1FBC-C144-0C01BA0D0F79}"/>
                </a:ext>
              </a:extLst>
            </p:cNvPr>
            <p:cNvSpPr txBox="1"/>
            <p:nvPr/>
          </p:nvSpPr>
          <p:spPr>
            <a:xfrm>
              <a:off x="3196997" y="2998837"/>
              <a:ext cx="1890710" cy="276999"/>
            </a:xfrm>
            <a:prstGeom prst="rect">
              <a:avLst/>
            </a:prstGeom>
            <a:noFill/>
          </p:spPr>
          <p:txBody>
            <a:bodyPr wrap="none" rtlCol="0">
              <a:spAutoFit/>
            </a:bodyPr>
            <a:lstStyle/>
            <a:p>
              <a:r>
                <a:rPr lang="de-DE" sz="1200" b="1" dirty="0" err="1">
                  <a:solidFill>
                    <a:schemeClr val="bg1"/>
                  </a:solidFill>
                </a:rPr>
                <a:t>Messstellenrahmenvertrag</a:t>
              </a:r>
              <a:endParaRPr lang="de-DE" sz="1200" b="1" dirty="0">
                <a:solidFill>
                  <a:schemeClr val="bg1"/>
                </a:solidFill>
              </a:endParaRPr>
            </a:p>
          </p:txBody>
        </p:sp>
        <p:sp>
          <p:nvSpPr>
            <p:cNvPr id="47" name="Textfeld 46">
              <a:extLst>
                <a:ext uri="{FF2B5EF4-FFF2-40B4-BE49-F238E27FC236}">
                  <a16:creationId xmlns:a16="http://schemas.microsoft.com/office/drawing/2014/main" id="{1C25C526-BFEA-0130-CDB8-678BB9CEEA28}"/>
                </a:ext>
              </a:extLst>
            </p:cNvPr>
            <p:cNvSpPr txBox="1"/>
            <p:nvPr/>
          </p:nvSpPr>
          <p:spPr>
            <a:xfrm>
              <a:off x="3061982" y="4078957"/>
              <a:ext cx="869149" cy="461665"/>
            </a:xfrm>
            <a:prstGeom prst="rect">
              <a:avLst/>
            </a:prstGeom>
            <a:noFill/>
          </p:spPr>
          <p:txBody>
            <a:bodyPr wrap="none" rtlCol="0">
              <a:spAutoFit/>
            </a:bodyPr>
            <a:lstStyle/>
            <a:p>
              <a:r>
                <a:rPr lang="de-DE" sz="1200" b="1" dirty="0">
                  <a:solidFill>
                    <a:schemeClr val="bg1"/>
                  </a:solidFill>
                </a:rPr>
                <a:t>MSB-MDL-</a:t>
              </a:r>
              <a:br>
                <a:rPr lang="de-DE" sz="1200" b="1" dirty="0">
                  <a:solidFill>
                    <a:schemeClr val="bg1"/>
                  </a:solidFill>
                </a:rPr>
              </a:br>
              <a:r>
                <a:rPr lang="de-DE" sz="1200" b="1" dirty="0">
                  <a:solidFill>
                    <a:schemeClr val="bg1"/>
                  </a:solidFill>
                </a:rPr>
                <a:t>Vertrag</a:t>
              </a:r>
            </a:p>
          </p:txBody>
        </p:sp>
        <p:sp>
          <p:nvSpPr>
            <p:cNvPr id="48" name="Textfeld 47">
              <a:extLst>
                <a:ext uri="{FF2B5EF4-FFF2-40B4-BE49-F238E27FC236}">
                  <a16:creationId xmlns:a16="http://schemas.microsoft.com/office/drawing/2014/main" id="{25887B7D-3CE0-140A-108D-1B7C6A19B3F6}"/>
                </a:ext>
              </a:extLst>
            </p:cNvPr>
            <p:cNvSpPr txBox="1"/>
            <p:nvPr/>
          </p:nvSpPr>
          <p:spPr>
            <a:xfrm>
              <a:off x="3151992" y="6142218"/>
              <a:ext cx="1932773" cy="276999"/>
            </a:xfrm>
            <a:prstGeom prst="rect">
              <a:avLst/>
            </a:prstGeom>
            <a:noFill/>
          </p:spPr>
          <p:txBody>
            <a:bodyPr wrap="none" rtlCol="0">
              <a:spAutoFit/>
            </a:bodyPr>
            <a:lstStyle/>
            <a:p>
              <a:r>
                <a:rPr lang="de-DE" sz="1200" b="1" dirty="0" err="1">
                  <a:solidFill>
                    <a:schemeClr val="bg1"/>
                  </a:solidFill>
                </a:rPr>
                <a:t>Messdienstleistungsvertrag</a:t>
              </a:r>
              <a:endParaRPr lang="de-DE" sz="1200" b="1" dirty="0">
                <a:solidFill>
                  <a:schemeClr val="bg1"/>
                </a:solidFill>
              </a:endParaRPr>
            </a:p>
          </p:txBody>
        </p:sp>
        <p:sp>
          <p:nvSpPr>
            <p:cNvPr id="49" name="Textfeld 48">
              <a:extLst>
                <a:ext uri="{FF2B5EF4-FFF2-40B4-BE49-F238E27FC236}">
                  <a16:creationId xmlns:a16="http://schemas.microsoft.com/office/drawing/2014/main" id="{4A9397A4-6CD8-B26C-014B-0FF7F80DF3F0}"/>
                </a:ext>
              </a:extLst>
            </p:cNvPr>
            <p:cNvSpPr txBox="1"/>
            <p:nvPr/>
          </p:nvSpPr>
          <p:spPr>
            <a:xfrm rot="16200000">
              <a:off x="3672824" y="4772699"/>
              <a:ext cx="1395575" cy="276999"/>
            </a:xfrm>
            <a:prstGeom prst="rect">
              <a:avLst/>
            </a:prstGeom>
            <a:noFill/>
          </p:spPr>
          <p:txBody>
            <a:bodyPr wrap="none" rtlCol="0">
              <a:spAutoFit/>
            </a:bodyPr>
            <a:lstStyle/>
            <a:p>
              <a:r>
                <a:rPr lang="de-DE" sz="1200" b="1" dirty="0" err="1">
                  <a:solidFill>
                    <a:schemeClr val="bg1"/>
                  </a:solidFill>
                </a:rPr>
                <a:t>Messstellenvertrag</a:t>
              </a:r>
              <a:endParaRPr lang="de-DE" sz="1200" b="1" dirty="0">
                <a:solidFill>
                  <a:schemeClr val="bg1"/>
                </a:solidFill>
              </a:endParaRPr>
            </a:p>
          </p:txBody>
        </p:sp>
        <p:sp>
          <p:nvSpPr>
            <p:cNvPr id="50" name="Textfeld 49">
              <a:extLst>
                <a:ext uri="{FF2B5EF4-FFF2-40B4-BE49-F238E27FC236}">
                  <a16:creationId xmlns:a16="http://schemas.microsoft.com/office/drawing/2014/main" id="{FEEB61AA-6D25-5EF4-FE41-C422B8667C73}"/>
                </a:ext>
              </a:extLst>
            </p:cNvPr>
            <p:cNvSpPr txBox="1"/>
            <p:nvPr/>
          </p:nvSpPr>
          <p:spPr>
            <a:xfrm rot="16200000">
              <a:off x="3762002" y="4659962"/>
              <a:ext cx="1847301" cy="276999"/>
            </a:xfrm>
            <a:prstGeom prst="rect">
              <a:avLst/>
            </a:prstGeom>
            <a:noFill/>
          </p:spPr>
          <p:txBody>
            <a:bodyPr wrap="none" rtlCol="0">
              <a:spAutoFit/>
            </a:bodyPr>
            <a:lstStyle/>
            <a:p>
              <a:r>
                <a:rPr lang="de-DE" sz="1200" b="1" dirty="0">
                  <a:solidFill>
                    <a:schemeClr val="bg1"/>
                  </a:solidFill>
                </a:rPr>
                <a:t>Anschlussnutzungsvertrag</a:t>
              </a:r>
            </a:p>
          </p:txBody>
        </p:sp>
        <p:sp>
          <p:nvSpPr>
            <p:cNvPr id="51" name="Textfeld 50">
              <a:extLst>
                <a:ext uri="{FF2B5EF4-FFF2-40B4-BE49-F238E27FC236}">
                  <a16:creationId xmlns:a16="http://schemas.microsoft.com/office/drawing/2014/main" id="{0E99F06B-6E1C-B759-9CFD-A6FB511D93AF}"/>
                </a:ext>
              </a:extLst>
            </p:cNvPr>
            <p:cNvSpPr txBox="1"/>
            <p:nvPr/>
          </p:nvSpPr>
          <p:spPr>
            <a:xfrm>
              <a:off x="7067427" y="5834152"/>
              <a:ext cx="1847301" cy="276999"/>
            </a:xfrm>
            <a:prstGeom prst="rect">
              <a:avLst/>
            </a:prstGeom>
            <a:noFill/>
          </p:spPr>
          <p:txBody>
            <a:bodyPr wrap="none" rtlCol="0">
              <a:spAutoFit/>
            </a:bodyPr>
            <a:lstStyle/>
            <a:p>
              <a:r>
                <a:rPr lang="de-DE" sz="1200" b="1" dirty="0">
                  <a:solidFill>
                    <a:schemeClr val="bg1"/>
                  </a:solidFill>
                </a:rPr>
                <a:t>Anschlussnutzungsvertrag</a:t>
              </a:r>
            </a:p>
          </p:txBody>
        </p:sp>
        <p:sp>
          <p:nvSpPr>
            <p:cNvPr id="52" name="Textfeld 51">
              <a:extLst>
                <a:ext uri="{FF2B5EF4-FFF2-40B4-BE49-F238E27FC236}">
                  <a16:creationId xmlns:a16="http://schemas.microsoft.com/office/drawing/2014/main" id="{6F018041-6B48-BF2A-7419-CE60766B17AC}"/>
                </a:ext>
              </a:extLst>
            </p:cNvPr>
            <p:cNvSpPr txBox="1"/>
            <p:nvPr/>
          </p:nvSpPr>
          <p:spPr>
            <a:xfrm>
              <a:off x="7106291" y="5417492"/>
              <a:ext cx="1198341" cy="461665"/>
            </a:xfrm>
            <a:prstGeom prst="rect">
              <a:avLst/>
            </a:prstGeom>
            <a:noFill/>
          </p:spPr>
          <p:txBody>
            <a:bodyPr wrap="none" rtlCol="0">
              <a:spAutoFit/>
            </a:bodyPr>
            <a:lstStyle/>
            <a:p>
              <a:pPr algn="ctr"/>
              <a:r>
                <a:rPr lang="de-DE" sz="1200" b="1" dirty="0">
                  <a:solidFill>
                    <a:schemeClr val="bg1"/>
                  </a:solidFill>
                </a:rPr>
                <a:t>Stromnutzungs-</a:t>
              </a:r>
              <a:br>
                <a:rPr lang="de-DE" sz="1200" b="1" dirty="0">
                  <a:solidFill>
                    <a:schemeClr val="bg1"/>
                  </a:solidFill>
                </a:rPr>
              </a:br>
              <a:r>
                <a:rPr lang="de-DE" sz="1200" b="1" dirty="0">
                  <a:solidFill>
                    <a:schemeClr val="bg1"/>
                  </a:solidFill>
                </a:rPr>
                <a:t>vertrag</a:t>
              </a:r>
            </a:p>
          </p:txBody>
        </p:sp>
        <p:sp>
          <p:nvSpPr>
            <p:cNvPr id="53" name="Textfeld 52">
              <a:extLst>
                <a:ext uri="{FF2B5EF4-FFF2-40B4-BE49-F238E27FC236}">
                  <a16:creationId xmlns:a16="http://schemas.microsoft.com/office/drawing/2014/main" id="{100BAF0D-3543-582E-E6A8-28DB6B4282AA}"/>
                </a:ext>
              </a:extLst>
            </p:cNvPr>
            <p:cNvSpPr txBox="1"/>
            <p:nvPr/>
          </p:nvSpPr>
          <p:spPr>
            <a:xfrm>
              <a:off x="6019367" y="5159077"/>
              <a:ext cx="639919" cy="461665"/>
            </a:xfrm>
            <a:prstGeom prst="rect">
              <a:avLst/>
            </a:prstGeom>
            <a:noFill/>
          </p:spPr>
          <p:txBody>
            <a:bodyPr wrap="none" rtlCol="0">
              <a:spAutoFit/>
            </a:bodyPr>
            <a:lstStyle/>
            <a:p>
              <a:pPr algn="ctr"/>
              <a:r>
                <a:rPr lang="de-DE" sz="1200" b="1" dirty="0">
                  <a:solidFill>
                    <a:schemeClr val="bg1"/>
                  </a:solidFill>
                </a:rPr>
                <a:t>Miet-</a:t>
              </a:r>
              <a:br>
                <a:rPr lang="de-DE" sz="1200" b="1" dirty="0">
                  <a:solidFill>
                    <a:schemeClr val="bg1"/>
                  </a:solidFill>
                </a:rPr>
              </a:br>
              <a:r>
                <a:rPr lang="de-DE" sz="1200" b="1" dirty="0">
                  <a:solidFill>
                    <a:schemeClr val="bg1"/>
                  </a:solidFill>
                </a:rPr>
                <a:t>vertrag</a:t>
              </a:r>
            </a:p>
          </p:txBody>
        </p:sp>
        <p:sp>
          <p:nvSpPr>
            <p:cNvPr id="54" name="Textfeld 53">
              <a:extLst>
                <a:ext uri="{FF2B5EF4-FFF2-40B4-BE49-F238E27FC236}">
                  <a16:creationId xmlns:a16="http://schemas.microsoft.com/office/drawing/2014/main" id="{CF273B1C-F913-B383-EA2C-9BAA3768A7AD}"/>
                </a:ext>
              </a:extLst>
            </p:cNvPr>
            <p:cNvSpPr txBox="1"/>
            <p:nvPr/>
          </p:nvSpPr>
          <p:spPr>
            <a:xfrm>
              <a:off x="6395352" y="4123962"/>
              <a:ext cx="1130694" cy="461665"/>
            </a:xfrm>
            <a:prstGeom prst="rect">
              <a:avLst/>
            </a:prstGeom>
            <a:noFill/>
          </p:spPr>
          <p:txBody>
            <a:bodyPr wrap="none" rtlCol="0">
              <a:spAutoFit/>
            </a:bodyPr>
            <a:lstStyle/>
            <a:p>
              <a:pPr algn="ctr"/>
              <a:r>
                <a:rPr lang="de-DE" sz="1200" b="1" dirty="0">
                  <a:solidFill>
                    <a:schemeClr val="bg1"/>
                  </a:solidFill>
                </a:rPr>
                <a:t>Netzanschluss-</a:t>
              </a:r>
              <a:br>
                <a:rPr lang="de-DE" sz="1200" b="1" dirty="0">
                  <a:solidFill>
                    <a:schemeClr val="bg1"/>
                  </a:solidFill>
                </a:rPr>
              </a:br>
              <a:r>
                <a:rPr lang="de-DE" sz="1200" b="1" dirty="0">
                  <a:solidFill>
                    <a:schemeClr val="bg1"/>
                  </a:solidFill>
                </a:rPr>
                <a:t>vertrag</a:t>
              </a:r>
            </a:p>
          </p:txBody>
        </p:sp>
        <p:sp>
          <p:nvSpPr>
            <p:cNvPr id="55" name="Textfeld 54">
              <a:extLst>
                <a:ext uri="{FF2B5EF4-FFF2-40B4-BE49-F238E27FC236}">
                  <a16:creationId xmlns:a16="http://schemas.microsoft.com/office/drawing/2014/main" id="{45F1773B-20D9-1F76-E618-31021EC652ED}"/>
                </a:ext>
              </a:extLst>
            </p:cNvPr>
            <p:cNvSpPr txBox="1"/>
            <p:nvPr/>
          </p:nvSpPr>
          <p:spPr>
            <a:xfrm>
              <a:off x="7002680" y="3538897"/>
              <a:ext cx="1063112" cy="600164"/>
            </a:xfrm>
            <a:prstGeom prst="rect">
              <a:avLst/>
            </a:prstGeom>
            <a:noFill/>
          </p:spPr>
          <p:txBody>
            <a:bodyPr wrap="none" rtlCol="0">
              <a:spAutoFit/>
            </a:bodyPr>
            <a:lstStyle/>
            <a:p>
              <a:r>
                <a:rPr lang="de-DE" sz="1100" b="1" dirty="0">
                  <a:solidFill>
                    <a:schemeClr val="bg1"/>
                  </a:solidFill>
                </a:rPr>
                <a:t>Lieferanten-</a:t>
              </a:r>
              <a:br>
                <a:rPr lang="de-DE" sz="1100" b="1" dirty="0">
                  <a:solidFill>
                    <a:schemeClr val="bg1"/>
                  </a:solidFill>
                </a:rPr>
              </a:br>
              <a:r>
                <a:rPr lang="de-DE" sz="1100" b="1" dirty="0">
                  <a:solidFill>
                    <a:schemeClr val="bg1"/>
                  </a:solidFill>
                </a:rPr>
                <a:t>rahmenvertrag</a:t>
              </a:r>
              <a:br>
                <a:rPr lang="de-DE" sz="1100" b="1" dirty="0">
                  <a:solidFill>
                    <a:schemeClr val="bg1"/>
                  </a:solidFill>
                </a:rPr>
              </a:br>
              <a:r>
                <a:rPr lang="de-DE" sz="1100" b="1" dirty="0">
                  <a:solidFill>
                    <a:schemeClr val="bg1"/>
                  </a:solidFill>
                </a:rPr>
                <a:t>(Netznutzung)</a:t>
              </a:r>
            </a:p>
          </p:txBody>
        </p:sp>
        <p:sp>
          <p:nvSpPr>
            <p:cNvPr id="56" name="Textfeld 55">
              <a:extLst>
                <a:ext uri="{FF2B5EF4-FFF2-40B4-BE49-F238E27FC236}">
                  <a16:creationId xmlns:a16="http://schemas.microsoft.com/office/drawing/2014/main" id="{62506DC9-3E17-13F3-A925-6EC71B5191D4}"/>
                </a:ext>
              </a:extLst>
            </p:cNvPr>
            <p:cNvSpPr txBox="1"/>
            <p:nvPr/>
          </p:nvSpPr>
          <p:spPr>
            <a:xfrm>
              <a:off x="6927583" y="2908827"/>
              <a:ext cx="1168333" cy="276999"/>
            </a:xfrm>
            <a:prstGeom prst="rect">
              <a:avLst/>
            </a:prstGeom>
            <a:noFill/>
          </p:spPr>
          <p:txBody>
            <a:bodyPr wrap="none" rtlCol="0">
              <a:spAutoFit/>
            </a:bodyPr>
            <a:lstStyle/>
            <a:p>
              <a:r>
                <a:rPr lang="de-DE" sz="1200" b="1" dirty="0">
                  <a:solidFill>
                    <a:schemeClr val="bg1"/>
                  </a:solidFill>
                </a:rPr>
                <a:t>Rahmenvertrag</a:t>
              </a:r>
            </a:p>
          </p:txBody>
        </p:sp>
        <p:sp>
          <p:nvSpPr>
            <p:cNvPr id="57" name="Textfeld 56">
              <a:extLst>
                <a:ext uri="{FF2B5EF4-FFF2-40B4-BE49-F238E27FC236}">
                  <a16:creationId xmlns:a16="http://schemas.microsoft.com/office/drawing/2014/main" id="{05C414B0-FD85-5141-B3B0-2275C8703504}"/>
                </a:ext>
              </a:extLst>
            </p:cNvPr>
            <p:cNvSpPr txBox="1"/>
            <p:nvPr/>
          </p:nvSpPr>
          <p:spPr>
            <a:xfrm>
              <a:off x="3545599" y="1536209"/>
              <a:ext cx="1102994" cy="461665"/>
            </a:xfrm>
            <a:prstGeom prst="rect">
              <a:avLst/>
            </a:prstGeom>
            <a:noFill/>
          </p:spPr>
          <p:txBody>
            <a:bodyPr wrap="none" rtlCol="0">
              <a:spAutoFit/>
            </a:bodyPr>
            <a:lstStyle/>
            <a:p>
              <a:pPr algn="ctr"/>
              <a:r>
                <a:rPr lang="de-DE" sz="1200" b="1" dirty="0">
                  <a:solidFill>
                    <a:schemeClr val="bg1"/>
                  </a:solidFill>
                </a:rPr>
                <a:t>Netznutzungs-</a:t>
              </a:r>
              <a:br>
                <a:rPr lang="de-DE" sz="1200" b="1" dirty="0">
                  <a:solidFill>
                    <a:schemeClr val="bg1"/>
                  </a:solidFill>
                </a:rPr>
              </a:br>
              <a:r>
                <a:rPr lang="de-DE" sz="1200" b="1" dirty="0">
                  <a:solidFill>
                    <a:schemeClr val="bg1"/>
                  </a:solidFill>
                </a:rPr>
                <a:t>vertrag</a:t>
              </a:r>
            </a:p>
          </p:txBody>
        </p:sp>
        <p:sp>
          <p:nvSpPr>
            <p:cNvPr id="58" name="Textfeld 57">
              <a:extLst>
                <a:ext uri="{FF2B5EF4-FFF2-40B4-BE49-F238E27FC236}">
                  <a16:creationId xmlns:a16="http://schemas.microsoft.com/office/drawing/2014/main" id="{2AA31F4B-0BBA-04FE-B31E-05436CC5C08F}"/>
                </a:ext>
              </a:extLst>
            </p:cNvPr>
            <p:cNvSpPr txBox="1"/>
            <p:nvPr/>
          </p:nvSpPr>
          <p:spPr>
            <a:xfrm>
              <a:off x="9067627" y="1873712"/>
              <a:ext cx="917111" cy="461665"/>
            </a:xfrm>
            <a:prstGeom prst="rect">
              <a:avLst/>
            </a:prstGeom>
            <a:noFill/>
          </p:spPr>
          <p:txBody>
            <a:bodyPr wrap="none" rtlCol="0">
              <a:spAutoFit/>
            </a:bodyPr>
            <a:lstStyle/>
            <a:p>
              <a:pPr algn="ctr"/>
              <a:r>
                <a:rPr lang="de-DE" sz="1200" b="1" dirty="0">
                  <a:solidFill>
                    <a:schemeClr val="bg1"/>
                  </a:solidFill>
                </a:rPr>
                <a:t>Bilanzkreis-</a:t>
              </a:r>
              <a:br>
                <a:rPr lang="de-DE" sz="1200" b="1" dirty="0">
                  <a:solidFill>
                    <a:schemeClr val="bg1"/>
                  </a:solidFill>
                </a:rPr>
              </a:br>
              <a:r>
                <a:rPr lang="de-DE" sz="1200" b="1" dirty="0">
                  <a:solidFill>
                    <a:schemeClr val="bg1"/>
                  </a:solidFill>
                </a:rPr>
                <a:t>vertrag</a:t>
              </a:r>
            </a:p>
          </p:txBody>
        </p:sp>
        <p:sp>
          <p:nvSpPr>
            <p:cNvPr id="59" name="Textfeld 58">
              <a:extLst>
                <a:ext uri="{FF2B5EF4-FFF2-40B4-BE49-F238E27FC236}">
                  <a16:creationId xmlns:a16="http://schemas.microsoft.com/office/drawing/2014/main" id="{2E2C89D8-ABAA-4721-CA61-F9212593BC1C}"/>
                </a:ext>
              </a:extLst>
            </p:cNvPr>
            <p:cNvSpPr txBox="1"/>
            <p:nvPr/>
          </p:nvSpPr>
          <p:spPr>
            <a:xfrm>
              <a:off x="9082434" y="2953832"/>
              <a:ext cx="1068113" cy="461665"/>
            </a:xfrm>
            <a:prstGeom prst="rect">
              <a:avLst/>
            </a:prstGeom>
            <a:noFill/>
          </p:spPr>
          <p:txBody>
            <a:bodyPr wrap="none" rtlCol="0">
              <a:spAutoFit/>
            </a:bodyPr>
            <a:lstStyle/>
            <a:p>
              <a:pPr algn="ctr"/>
              <a:r>
                <a:rPr lang="de-DE" sz="1200" b="1" dirty="0">
                  <a:solidFill>
                    <a:schemeClr val="bg1"/>
                  </a:solidFill>
                </a:rPr>
                <a:t>Zuordnungs-</a:t>
              </a:r>
              <a:br>
                <a:rPr lang="de-DE" sz="1200" b="1" dirty="0">
                  <a:solidFill>
                    <a:schemeClr val="bg1"/>
                  </a:solidFill>
                </a:rPr>
              </a:br>
              <a:r>
                <a:rPr lang="de-DE" sz="1200" b="1" dirty="0" err="1">
                  <a:solidFill>
                    <a:schemeClr val="bg1"/>
                  </a:solidFill>
                </a:rPr>
                <a:t>ermächtigung</a:t>
              </a:r>
              <a:endParaRPr lang="de-DE" sz="1200" b="1" dirty="0">
                <a:solidFill>
                  <a:schemeClr val="bg1"/>
                </a:solidFill>
              </a:endParaRPr>
            </a:p>
          </p:txBody>
        </p:sp>
      </p:grpSp>
      <p:sp>
        <p:nvSpPr>
          <p:cNvPr id="60" name="Titel 1">
            <a:extLst>
              <a:ext uri="{FF2B5EF4-FFF2-40B4-BE49-F238E27FC236}">
                <a16:creationId xmlns:a16="http://schemas.microsoft.com/office/drawing/2014/main" id="{8C982C3A-AFEA-63CF-A91B-7BECEFB96A3A}"/>
              </a:ext>
            </a:extLst>
          </p:cNvPr>
          <p:cNvSpPr>
            <a:spLocks noGrp="1"/>
          </p:cNvSpPr>
          <p:nvPr>
            <p:ph type="title"/>
          </p:nvPr>
        </p:nvSpPr>
        <p:spPr>
          <a:xfrm>
            <a:off x="144441" y="-265679"/>
            <a:ext cx="10515600" cy="1325563"/>
          </a:xfrm>
        </p:spPr>
        <p:txBody>
          <a:bodyPr>
            <a:normAutofit/>
          </a:bodyPr>
          <a:lstStyle/>
          <a:p>
            <a:r>
              <a:rPr lang="de-DE" sz="2000" b="1" u="sng" dirty="0">
                <a:solidFill>
                  <a:schemeClr val="bg1"/>
                </a:solidFill>
              </a:rPr>
              <a:t>Rollenverteilung nach Auflösung der Monopole =&gt; Regulierung des Energiemarktes</a:t>
            </a:r>
          </a:p>
        </p:txBody>
      </p:sp>
      <p:sp>
        <p:nvSpPr>
          <p:cNvPr id="63" name="Titel 1">
            <a:extLst>
              <a:ext uri="{FF2B5EF4-FFF2-40B4-BE49-F238E27FC236}">
                <a16:creationId xmlns:a16="http://schemas.microsoft.com/office/drawing/2014/main" id="{79091D47-C172-CF16-863F-BFFFD9C5E1D1}"/>
              </a:ext>
            </a:extLst>
          </p:cNvPr>
          <p:cNvSpPr txBox="1">
            <a:spLocks/>
          </p:cNvSpPr>
          <p:nvPr/>
        </p:nvSpPr>
        <p:spPr>
          <a:xfrm>
            <a:off x="8672426" y="5387732"/>
            <a:ext cx="34061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600" dirty="0">
                <a:solidFill>
                  <a:schemeClr val="bg1"/>
                </a:solidFill>
              </a:rPr>
              <a:t>Verpflichtender Informationsaustausch</a:t>
            </a:r>
          </a:p>
          <a:p>
            <a:r>
              <a:rPr lang="de-DE" sz="1600" dirty="0">
                <a:solidFill>
                  <a:schemeClr val="bg1"/>
                </a:solidFill>
              </a:rPr>
              <a:t>Zwischen den Rollen; Zeitraster: 15 min</a:t>
            </a:r>
          </a:p>
          <a:p>
            <a:r>
              <a:rPr lang="de-DE" sz="1600" b="1" u="sng" dirty="0">
                <a:solidFill>
                  <a:schemeClr val="bg1"/>
                </a:solidFill>
              </a:rPr>
              <a:t>=&gt; Marktkommunikation</a:t>
            </a:r>
          </a:p>
        </p:txBody>
      </p:sp>
      <p:pic>
        <p:nvPicPr>
          <p:cNvPr id="64" name="Picture 2" descr="Datei:Stromversorgung.png">
            <a:extLst>
              <a:ext uri="{FF2B5EF4-FFF2-40B4-BE49-F238E27FC236}">
                <a16:creationId xmlns:a16="http://schemas.microsoft.com/office/drawing/2014/main" id="{65D2E2F3-D95F-4E5D-F375-280AF1F5926D}"/>
              </a:ext>
            </a:extLst>
          </p:cNvPr>
          <p:cNvPicPr>
            <a:picLocks noChangeAspect="1" noChangeArrowheads="1"/>
          </p:cNvPicPr>
          <p:nvPr/>
        </p:nvPicPr>
        <p:blipFill>
          <a:blip r:embed="rId3" cstate="print"/>
          <a:srcRect/>
          <a:stretch>
            <a:fillRect/>
          </a:stretch>
        </p:blipFill>
        <p:spPr bwMode="auto">
          <a:xfrm>
            <a:off x="1969829" y="571500"/>
            <a:ext cx="5657850" cy="5715000"/>
          </a:xfrm>
          <a:prstGeom prst="rect">
            <a:avLst/>
          </a:prstGeom>
          <a:noFill/>
        </p:spPr>
      </p:pic>
      <p:grpSp>
        <p:nvGrpSpPr>
          <p:cNvPr id="66" name="Gruppieren 65">
            <a:extLst>
              <a:ext uri="{FF2B5EF4-FFF2-40B4-BE49-F238E27FC236}">
                <a16:creationId xmlns:a16="http://schemas.microsoft.com/office/drawing/2014/main" id="{95832B2D-702F-BAE5-6C0B-87C4FC8E193D}"/>
              </a:ext>
            </a:extLst>
          </p:cNvPr>
          <p:cNvGrpSpPr/>
          <p:nvPr/>
        </p:nvGrpSpPr>
        <p:grpSpPr>
          <a:xfrm>
            <a:off x="10644985" y="205311"/>
            <a:ext cx="1337240" cy="2778069"/>
            <a:chOff x="10644985" y="205311"/>
            <a:chExt cx="1337240" cy="2778069"/>
          </a:xfrm>
        </p:grpSpPr>
        <p:pic>
          <p:nvPicPr>
            <p:cNvPr id="61" name="Grafik 60">
              <a:extLst>
                <a:ext uri="{FF2B5EF4-FFF2-40B4-BE49-F238E27FC236}">
                  <a16:creationId xmlns:a16="http://schemas.microsoft.com/office/drawing/2014/main" id="{5B1655D6-CFA3-9249-45B1-792F3D764DA0}"/>
                </a:ext>
              </a:extLst>
            </p:cNvPr>
            <p:cNvPicPr/>
            <p:nvPr/>
          </p:nvPicPr>
          <p:blipFill>
            <a:blip r:embed="rId4"/>
            <a:stretch>
              <a:fillRect/>
            </a:stretch>
          </p:blipFill>
          <p:spPr>
            <a:xfrm>
              <a:off x="10644985" y="205311"/>
              <a:ext cx="1337240" cy="1578391"/>
            </a:xfrm>
            <a:prstGeom prst="rect">
              <a:avLst/>
            </a:prstGeom>
          </p:spPr>
        </p:pic>
        <p:sp>
          <p:nvSpPr>
            <p:cNvPr id="65" name="Textfeld 64">
              <a:extLst>
                <a:ext uri="{FF2B5EF4-FFF2-40B4-BE49-F238E27FC236}">
                  <a16:creationId xmlns:a16="http://schemas.microsoft.com/office/drawing/2014/main" id="{1E5FFC91-7F04-2E8E-1115-B47A2DC45480}"/>
                </a:ext>
              </a:extLst>
            </p:cNvPr>
            <p:cNvSpPr txBox="1"/>
            <p:nvPr/>
          </p:nvSpPr>
          <p:spPr>
            <a:xfrm>
              <a:off x="10644985" y="1967717"/>
              <a:ext cx="1332473" cy="1015663"/>
            </a:xfrm>
            <a:prstGeom prst="rect">
              <a:avLst/>
            </a:prstGeom>
            <a:noFill/>
          </p:spPr>
          <p:txBody>
            <a:bodyPr wrap="square" rtlCol="0">
              <a:spAutoFit/>
            </a:bodyPr>
            <a:lstStyle/>
            <a:p>
              <a:r>
                <a:rPr lang="de-DE" sz="1200" dirty="0">
                  <a:solidFill>
                    <a:schemeClr val="bg1"/>
                  </a:solidFill>
                </a:rPr>
                <a:t>4 Regionalzonen:</a:t>
              </a:r>
            </a:p>
            <a:p>
              <a:pPr marL="171450" indent="-171450">
                <a:buFont typeface="Arial" panose="020B0604020202020204" pitchFamily="34" charset="0"/>
                <a:buChar char="•"/>
              </a:pPr>
              <a:r>
                <a:rPr lang="de-DE" sz="1200" dirty="0">
                  <a:solidFill>
                    <a:schemeClr val="bg1"/>
                  </a:solidFill>
                </a:rPr>
                <a:t>TenneT</a:t>
              </a:r>
            </a:p>
            <a:p>
              <a:pPr marL="171450" indent="-171450">
                <a:buFont typeface="Arial" panose="020B0604020202020204" pitchFamily="34" charset="0"/>
                <a:buChar char="•"/>
              </a:pPr>
              <a:r>
                <a:rPr lang="de-DE" sz="1200" dirty="0">
                  <a:solidFill>
                    <a:schemeClr val="bg1"/>
                  </a:solidFill>
                </a:rPr>
                <a:t>50Hertz</a:t>
              </a:r>
            </a:p>
            <a:p>
              <a:pPr marL="171450" indent="-171450">
                <a:buFont typeface="Arial" panose="020B0604020202020204" pitchFamily="34" charset="0"/>
                <a:buChar char="•"/>
              </a:pPr>
              <a:r>
                <a:rPr lang="de-DE" sz="1200" dirty="0">
                  <a:solidFill>
                    <a:schemeClr val="bg1"/>
                  </a:solidFill>
                </a:rPr>
                <a:t>Amprion</a:t>
              </a:r>
            </a:p>
            <a:p>
              <a:pPr marL="171450" indent="-171450">
                <a:buFont typeface="Arial" panose="020B0604020202020204" pitchFamily="34" charset="0"/>
                <a:buChar char="•"/>
              </a:pPr>
              <a:r>
                <a:rPr lang="de-DE" sz="1200" dirty="0">
                  <a:solidFill>
                    <a:schemeClr val="bg1"/>
                  </a:solidFill>
                </a:rPr>
                <a:t>Transnet BW</a:t>
              </a:r>
            </a:p>
          </p:txBody>
        </p:sp>
      </p:grpSp>
    </p:spTree>
    <p:extLst>
      <p:ext uri="{BB962C8B-B14F-4D97-AF65-F5344CB8AC3E}">
        <p14:creationId xmlns:p14="http://schemas.microsoft.com/office/powerpoint/2010/main" val="2550936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226B283-18AA-06CC-8BA7-97F9394528B0}"/>
              </a:ext>
            </a:extLst>
          </p:cNvPr>
          <p:cNvSpPr>
            <a:spLocks noGrp="1"/>
          </p:cNvSpPr>
          <p:nvPr>
            <p:ph type="title"/>
          </p:nvPr>
        </p:nvSpPr>
        <p:spPr/>
        <p:txBody>
          <a:bodyPr>
            <a:normAutofit/>
          </a:bodyPr>
          <a:lstStyle/>
          <a:p>
            <a:r>
              <a:rPr lang="de-DE" sz="2000" dirty="0">
                <a:solidFill>
                  <a:schemeClr val="bg1"/>
                </a:solidFill>
              </a:rPr>
              <a:t>Gliederung des Vortrages „Energiewirtschaft im Wandel“</a:t>
            </a:r>
          </a:p>
        </p:txBody>
      </p:sp>
      <p:sp>
        <p:nvSpPr>
          <p:cNvPr id="4" name="Pfeil: Fünfeck 3">
            <a:extLst>
              <a:ext uri="{FF2B5EF4-FFF2-40B4-BE49-F238E27FC236}">
                <a16:creationId xmlns:a16="http://schemas.microsoft.com/office/drawing/2014/main" id="{E0C8D617-5E54-7845-6054-8ECAFB3B4C97}"/>
              </a:ext>
            </a:extLst>
          </p:cNvPr>
          <p:cNvSpPr/>
          <p:nvPr/>
        </p:nvSpPr>
        <p:spPr>
          <a:xfrm>
            <a:off x="559558" y="1999279"/>
            <a:ext cx="2557170"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Vergangenheit</a:t>
            </a:r>
          </a:p>
          <a:p>
            <a:pPr algn="ctr"/>
            <a:r>
              <a:rPr lang="de-DE" dirty="0"/>
              <a:t>(Grundlagen)</a:t>
            </a:r>
          </a:p>
        </p:txBody>
      </p:sp>
      <p:sp>
        <p:nvSpPr>
          <p:cNvPr id="5" name="Pfeil: Fünfeck 4">
            <a:extLst>
              <a:ext uri="{FF2B5EF4-FFF2-40B4-BE49-F238E27FC236}">
                <a16:creationId xmlns:a16="http://schemas.microsoft.com/office/drawing/2014/main" id="{F18F6F26-C1FD-B855-782A-DEEC187524E4}"/>
              </a:ext>
            </a:extLst>
          </p:cNvPr>
          <p:cNvSpPr/>
          <p:nvPr/>
        </p:nvSpPr>
        <p:spPr>
          <a:xfrm>
            <a:off x="3182043" y="1999279"/>
            <a:ext cx="5226765"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Gegenwart</a:t>
            </a:r>
          </a:p>
        </p:txBody>
      </p:sp>
      <p:sp>
        <p:nvSpPr>
          <p:cNvPr id="6" name="Pfeil: Fünfeck 5">
            <a:extLst>
              <a:ext uri="{FF2B5EF4-FFF2-40B4-BE49-F238E27FC236}">
                <a16:creationId xmlns:a16="http://schemas.microsoft.com/office/drawing/2014/main" id="{A905286B-B6AC-F22F-E16B-8B3F36BED23E}"/>
              </a:ext>
            </a:extLst>
          </p:cNvPr>
          <p:cNvSpPr/>
          <p:nvPr/>
        </p:nvSpPr>
        <p:spPr>
          <a:xfrm>
            <a:off x="8474125" y="1999278"/>
            <a:ext cx="3330054"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Zukunft</a:t>
            </a:r>
          </a:p>
        </p:txBody>
      </p:sp>
      <p:sp>
        <p:nvSpPr>
          <p:cNvPr id="9" name="Textfeld 8">
            <a:extLst>
              <a:ext uri="{FF2B5EF4-FFF2-40B4-BE49-F238E27FC236}">
                <a16:creationId xmlns:a16="http://schemas.microsoft.com/office/drawing/2014/main" id="{75B416ED-E047-CA62-C5E8-BD7B23774B8F}"/>
              </a:ext>
            </a:extLst>
          </p:cNvPr>
          <p:cNvSpPr txBox="1"/>
          <p:nvPr/>
        </p:nvSpPr>
        <p:spPr>
          <a:xfrm>
            <a:off x="3127612" y="5193892"/>
            <a:ext cx="5402236" cy="1077218"/>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Datenplattformen</a:t>
            </a:r>
          </a:p>
          <a:p>
            <a:pPr marL="285750" indent="-285750">
              <a:buFont typeface="Arial" panose="020B0604020202020204" pitchFamily="34" charset="0"/>
              <a:buChar char="•"/>
            </a:pPr>
            <a:r>
              <a:rPr lang="de-DE" sz="1600" dirty="0">
                <a:solidFill>
                  <a:schemeClr val="bg1"/>
                </a:solidFill>
              </a:rPr>
              <a:t>Energiewende, dargestellt an aktuellen Zahlen der BNetzA</a:t>
            </a:r>
          </a:p>
          <a:p>
            <a:pPr marL="285750" indent="-285750">
              <a:buFont typeface="Arial" panose="020B0604020202020204" pitchFamily="34" charset="0"/>
              <a:buChar char="•"/>
            </a:pPr>
            <a:r>
              <a:rPr lang="de-DE" sz="1600" dirty="0">
                <a:solidFill>
                  <a:schemeClr val="bg1"/>
                </a:solidFill>
              </a:rPr>
              <a:t>Hinweis aus Schwachstellen</a:t>
            </a:r>
          </a:p>
          <a:p>
            <a:pPr marL="285750" indent="-285750">
              <a:buFont typeface="Arial" panose="020B0604020202020204" pitchFamily="34" charset="0"/>
              <a:buChar char="•"/>
            </a:pPr>
            <a:r>
              <a:rPr lang="de-DE" sz="1600" dirty="0">
                <a:solidFill>
                  <a:schemeClr val="bg1"/>
                </a:solidFill>
              </a:rPr>
              <a:t>Life-Daten und Simulation</a:t>
            </a:r>
          </a:p>
        </p:txBody>
      </p:sp>
      <p:sp>
        <p:nvSpPr>
          <p:cNvPr id="10" name="Textfeld 9">
            <a:extLst>
              <a:ext uri="{FF2B5EF4-FFF2-40B4-BE49-F238E27FC236}">
                <a16:creationId xmlns:a16="http://schemas.microsoft.com/office/drawing/2014/main" id="{9088D2C7-5822-F1E3-460B-575797811484}"/>
              </a:ext>
            </a:extLst>
          </p:cNvPr>
          <p:cNvSpPr txBox="1"/>
          <p:nvPr/>
        </p:nvSpPr>
        <p:spPr>
          <a:xfrm>
            <a:off x="534535" y="5181479"/>
            <a:ext cx="2006221"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Gas</a:t>
            </a:r>
          </a:p>
          <a:p>
            <a:pPr marL="285750" indent="-285750">
              <a:buFont typeface="Arial" panose="020B0604020202020204" pitchFamily="34" charset="0"/>
              <a:buChar char="•"/>
            </a:pPr>
            <a:r>
              <a:rPr lang="de-DE" sz="1600" dirty="0">
                <a:solidFill>
                  <a:schemeClr val="bg1"/>
                </a:solidFill>
              </a:rPr>
              <a:t>Strom</a:t>
            </a:r>
          </a:p>
          <a:p>
            <a:pPr marL="285750" indent="-285750">
              <a:buFont typeface="Arial" panose="020B0604020202020204" pitchFamily="34" charset="0"/>
              <a:buChar char="•"/>
            </a:pPr>
            <a:r>
              <a:rPr lang="de-DE" sz="1600" dirty="0">
                <a:solidFill>
                  <a:schemeClr val="bg1"/>
                </a:solidFill>
              </a:rPr>
              <a:t>Fernwärme</a:t>
            </a:r>
          </a:p>
        </p:txBody>
      </p:sp>
      <p:sp>
        <p:nvSpPr>
          <p:cNvPr id="11" name="Textfeld 10">
            <a:extLst>
              <a:ext uri="{FF2B5EF4-FFF2-40B4-BE49-F238E27FC236}">
                <a16:creationId xmlns:a16="http://schemas.microsoft.com/office/drawing/2014/main" id="{56353407-8F4D-705C-9B75-EBB9D410F6A7}"/>
              </a:ext>
            </a:extLst>
          </p:cNvPr>
          <p:cNvSpPr txBox="1"/>
          <p:nvPr/>
        </p:nvSpPr>
        <p:spPr>
          <a:xfrm>
            <a:off x="8452533" y="5183751"/>
            <a:ext cx="3516554"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Sparmaßnahmen</a:t>
            </a:r>
          </a:p>
          <a:p>
            <a:pPr marL="285750" indent="-285750">
              <a:buFont typeface="Arial" panose="020B0604020202020204" pitchFamily="34" charset="0"/>
              <a:buChar char="•"/>
            </a:pPr>
            <a:r>
              <a:rPr lang="de-DE" sz="1600" dirty="0">
                <a:solidFill>
                  <a:schemeClr val="bg1"/>
                </a:solidFill>
              </a:rPr>
              <a:t>Speicher (Fernwärme, Strom)</a:t>
            </a:r>
          </a:p>
          <a:p>
            <a:pPr marL="285750" indent="-285750">
              <a:buFont typeface="Arial" panose="020B0604020202020204" pitchFamily="34" charset="0"/>
              <a:buChar char="•"/>
            </a:pPr>
            <a:r>
              <a:rPr lang="de-DE" sz="1600" dirty="0">
                <a:solidFill>
                  <a:schemeClr val="bg1"/>
                </a:solidFill>
              </a:rPr>
              <a:t>Erzeugung</a:t>
            </a:r>
          </a:p>
        </p:txBody>
      </p:sp>
      <p:sp>
        <p:nvSpPr>
          <p:cNvPr id="12" name="Pfeil: Fünfeck 11">
            <a:extLst>
              <a:ext uri="{FF2B5EF4-FFF2-40B4-BE49-F238E27FC236}">
                <a16:creationId xmlns:a16="http://schemas.microsoft.com/office/drawing/2014/main" id="{3902614E-2F93-EAFB-E10B-4BA1457126EF}"/>
              </a:ext>
            </a:extLst>
          </p:cNvPr>
          <p:cNvSpPr/>
          <p:nvPr/>
        </p:nvSpPr>
        <p:spPr>
          <a:xfrm>
            <a:off x="3182042" y="2029597"/>
            <a:ext cx="5226765" cy="3043451"/>
          </a:xfrm>
          <a:prstGeom prst="homePlat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 name="Gruppieren 2">
            <a:extLst>
              <a:ext uri="{FF2B5EF4-FFF2-40B4-BE49-F238E27FC236}">
                <a16:creationId xmlns:a16="http://schemas.microsoft.com/office/drawing/2014/main" id="{00EAFC95-13A8-F2DE-6E87-9E8E7C05D4BD}"/>
              </a:ext>
            </a:extLst>
          </p:cNvPr>
          <p:cNvGrpSpPr/>
          <p:nvPr/>
        </p:nvGrpSpPr>
        <p:grpSpPr>
          <a:xfrm>
            <a:off x="0" y="6638054"/>
            <a:ext cx="12192000" cy="230832"/>
            <a:chOff x="0" y="6638054"/>
            <a:chExt cx="12192000" cy="230832"/>
          </a:xfrm>
        </p:grpSpPr>
        <p:sp>
          <p:nvSpPr>
            <p:cNvPr id="13" name="Textfeld 12">
              <a:extLst>
                <a:ext uri="{FF2B5EF4-FFF2-40B4-BE49-F238E27FC236}">
                  <a16:creationId xmlns:a16="http://schemas.microsoft.com/office/drawing/2014/main" id="{20E064D1-F3A7-C4A1-55CE-7641578A280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4" name="Gerader Verbinder 13">
              <a:extLst>
                <a:ext uri="{FF2B5EF4-FFF2-40B4-BE49-F238E27FC236}">
                  <a16:creationId xmlns:a16="http://schemas.microsoft.com/office/drawing/2014/main" id="{4D662D91-303A-E0B1-FCE2-3607994002D5}"/>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10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4C2FE17-65C9-2C46-8092-83DAE3988571}"/>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7" name="Rechteck 6">
            <a:extLst>
              <a:ext uri="{FF2B5EF4-FFF2-40B4-BE49-F238E27FC236}">
                <a16:creationId xmlns:a16="http://schemas.microsoft.com/office/drawing/2014/main" id="{C983CED8-FDEC-43F6-36D4-FA47E7094B0E}"/>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 name="Gruppieren 7">
            <a:extLst>
              <a:ext uri="{FF2B5EF4-FFF2-40B4-BE49-F238E27FC236}">
                <a16:creationId xmlns:a16="http://schemas.microsoft.com/office/drawing/2014/main" id="{658DBC85-2A96-83F9-4184-ACED00B5A45A}"/>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FCB1C29F-FD9E-083A-28F9-356439530A5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0E3903-6E50-036E-62A5-1F2764A9190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itel 1">
            <a:extLst>
              <a:ext uri="{FF2B5EF4-FFF2-40B4-BE49-F238E27FC236}">
                <a16:creationId xmlns:a16="http://schemas.microsoft.com/office/drawing/2014/main" id="{E5A59A8F-5470-A239-9ACE-0A93B17FA444}"/>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Aktueller Status der Energiewirtschaft:</a:t>
            </a:r>
            <a:br>
              <a:rPr lang="de-DE" sz="2800" b="1" u="sng" dirty="0">
                <a:solidFill>
                  <a:schemeClr val="bg1"/>
                </a:solidFill>
              </a:rPr>
            </a:br>
            <a:r>
              <a:rPr lang="de-DE" sz="2800" b="1" u="sng" dirty="0">
                <a:solidFill>
                  <a:schemeClr val="bg1"/>
                </a:solidFill>
              </a:rPr>
              <a:t>Offene Marktkommunikation, Datenplattformen für alles</a:t>
            </a:r>
            <a:br>
              <a:rPr lang="de-DE" sz="2000" dirty="0">
                <a:solidFill>
                  <a:schemeClr val="bg1"/>
                </a:solidFill>
              </a:rPr>
            </a:br>
            <a:endParaRPr lang="de-DE" sz="2000" b="1" dirty="0">
              <a:solidFill>
                <a:schemeClr val="bg1"/>
              </a:solidFill>
            </a:endParaRPr>
          </a:p>
        </p:txBody>
      </p:sp>
      <p:sp>
        <p:nvSpPr>
          <p:cNvPr id="2" name="Textfeld 1">
            <a:extLst>
              <a:ext uri="{FF2B5EF4-FFF2-40B4-BE49-F238E27FC236}">
                <a16:creationId xmlns:a16="http://schemas.microsoft.com/office/drawing/2014/main" id="{C016CE79-0211-BD34-887F-BFDA4D80B770}"/>
              </a:ext>
            </a:extLst>
          </p:cNvPr>
          <p:cNvSpPr txBox="1"/>
          <p:nvPr/>
        </p:nvSpPr>
        <p:spPr>
          <a:xfrm>
            <a:off x="273972" y="1238586"/>
            <a:ext cx="10875291" cy="6001643"/>
          </a:xfrm>
          <a:prstGeom prst="rect">
            <a:avLst/>
          </a:prstGeom>
          <a:noFill/>
        </p:spPr>
        <p:txBody>
          <a:bodyPr wrap="square" rtlCol="0">
            <a:spAutoFit/>
          </a:bodyPr>
          <a:lstStyle/>
          <a:p>
            <a:r>
              <a:rPr lang="de-DE" sz="2400" dirty="0">
                <a:solidFill>
                  <a:schemeClr val="bg1"/>
                </a:solidFill>
              </a:rPr>
              <a:t>Alle Marktteilnehmer sind verpflichtet zur:</a:t>
            </a:r>
          </a:p>
          <a:p>
            <a:pPr marL="342900" indent="-342900">
              <a:buFont typeface="Arial" panose="020B0604020202020204" pitchFamily="34" charset="0"/>
              <a:buChar char="•"/>
            </a:pPr>
            <a:r>
              <a:rPr lang="de-DE" sz="2400" dirty="0">
                <a:solidFill>
                  <a:schemeClr val="bg1"/>
                </a:solidFill>
              </a:rPr>
              <a:t>Einhaltung der Marktregeln</a:t>
            </a:r>
          </a:p>
          <a:p>
            <a:pPr marL="342900" indent="-342900">
              <a:buFont typeface="Arial" panose="020B0604020202020204" pitchFamily="34" charset="0"/>
              <a:buChar char="•"/>
            </a:pPr>
            <a:r>
              <a:rPr lang="de-DE" sz="2400" dirty="0">
                <a:solidFill>
                  <a:schemeClr val="bg1"/>
                </a:solidFill>
              </a:rPr>
              <a:t>Diskriminierungsfreien Bereitstellung von Daten auf berechtigte Nachfrage</a:t>
            </a:r>
          </a:p>
          <a:p>
            <a:r>
              <a:rPr lang="de-DE" sz="2400" dirty="0">
                <a:solidFill>
                  <a:schemeClr val="bg1"/>
                </a:solidFill>
              </a:rPr>
              <a:t>	Einhaltung wird durch Bundesnetzagentur überwacht !</a:t>
            </a:r>
          </a:p>
          <a:p>
            <a:pPr marL="342900" indent="-342900">
              <a:buFont typeface="Arial" panose="020B0604020202020204" pitchFamily="34" charset="0"/>
              <a:buChar char="•"/>
            </a:pPr>
            <a:r>
              <a:rPr lang="de-DE" sz="2400" dirty="0">
                <a:solidFill>
                  <a:schemeClr val="bg1"/>
                </a:solidFill>
              </a:rPr>
              <a:t>Offenlegung von Marktdaten über die Transparenzplattformen von</a:t>
            </a:r>
          </a:p>
          <a:p>
            <a:pPr marL="800100" lvl="1" indent="-342900">
              <a:buFont typeface="Arial" panose="020B0604020202020204" pitchFamily="34" charset="0"/>
              <a:buChar char="•"/>
            </a:pPr>
            <a:r>
              <a:rPr lang="de-DE" sz="2400" dirty="0">
                <a:solidFill>
                  <a:schemeClr val="bg1"/>
                </a:solidFill>
              </a:rPr>
              <a:t>der Bundesnetzagentur (BNetzA) =&gt; </a:t>
            </a:r>
            <a:r>
              <a:rPr lang="de-DE" sz="2400" dirty="0">
                <a:solidFill>
                  <a:schemeClr val="bg1"/>
                </a:solidFill>
                <a:hlinkClick r:id="rId3"/>
              </a:rPr>
              <a:t>www.smard.de</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dem Verband Europäischer Übertragungsnetzbetreiber (</a:t>
            </a:r>
            <a:r>
              <a:rPr lang="de-DE" sz="2400" dirty="0" err="1">
                <a:solidFill>
                  <a:schemeClr val="bg1"/>
                </a:solidFill>
              </a:rPr>
              <a:t>entsoe</a:t>
            </a:r>
            <a:r>
              <a:rPr lang="de-DE" sz="2400" dirty="0">
                <a:solidFill>
                  <a:schemeClr val="bg1"/>
                </a:solidFill>
              </a:rPr>
              <a:t>) =&gt; </a:t>
            </a:r>
            <a:r>
              <a:rPr lang="de-DE" sz="2400" dirty="0">
                <a:solidFill>
                  <a:schemeClr val="bg1"/>
                </a:solidFill>
                <a:hlinkClick r:id="rId4"/>
              </a:rPr>
              <a:t>www.entsoe.eu</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dem Verband Europäischer Fernleitungsgasnetzbetreiber (</a:t>
            </a:r>
            <a:r>
              <a:rPr lang="de-DE" sz="2400" dirty="0" err="1">
                <a:solidFill>
                  <a:schemeClr val="bg1"/>
                </a:solidFill>
              </a:rPr>
              <a:t>entsog</a:t>
            </a:r>
            <a:r>
              <a:rPr lang="de-DE" sz="2400" dirty="0">
                <a:solidFill>
                  <a:schemeClr val="bg1"/>
                </a:solidFill>
              </a:rPr>
              <a:t>) =&gt; </a:t>
            </a:r>
            <a:r>
              <a:rPr lang="de-DE" sz="2400" dirty="0">
                <a:solidFill>
                  <a:schemeClr val="bg1"/>
                </a:solidFill>
                <a:hlinkClick r:id="rId5"/>
              </a:rPr>
              <a:t>www.entsog.eu</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der Informationsplattform der deutschen Übertragungsnetzbetreiber =&gt; </a:t>
            </a:r>
            <a:r>
              <a:rPr lang="de-DE" sz="2400" dirty="0">
                <a:solidFill>
                  <a:schemeClr val="bg1"/>
                </a:solidFill>
                <a:hlinkClick r:id="rId6"/>
              </a:rPr>
              <a:t>www.netztransparenz.de</a:t>
            </a:r>
            <a:r>
              <a:rPr lang="de-DE" sz="2400" dirty="0">
                <a:solidFill>
                  <a:schemeClr val="bg1"/>
                </a:solidFill>
              </a:rPr>
              <a:t> (hier auch alle Informationen über die EEG-Anlagen)</a:t>
            </a:r>
          </a:p>
          <a:p>
            <a:pPr marL="800100" lvl="1" indent="-342900">
              <a:buFont typeface="Arial" panose="020B0604020202020204" pitchFamily="34" charset="0"/>
              <a:buChar char="•"/>
            </a:pPr>
            <a:r>
              <a:rPr lang="de-DE" sz="2400" dirty="0">
                <a:solidFill>
                  <a:schemeClr val="bg1"/>
                </a:solidFill>
              </a:rPr>
              <a:t>………….</a:t>
            </a:r>
          </a:p>
          <a:p>
            <a:pPr marL="800100" lvl="1" indent="-342900">
              <a:buFont typeface="Arial" panose="020B0604020202020204" pitchFamily="34" charset="0"/>
              <a:buChar char="•"/>
            </a:pPr>
            <a:endParaRPr lang="de-DE" sz="2400" dirty="0">
              <a:solidFill>
                <a:schemeClr val="bg1"/>
              </a:solidFill>
            </a:endParaRPr>
          </a:p>
          <a:p>
            <a:pPr marL="800100" lvl="1" indent="-342900">
              <a:buFont typeface="Arial" panose="020B0604020202020204" pitchFamily="34" charset="0"/>
              <a:buChar char="•"/>
            </a:pPr>
            <a:endParaRPr lang="de-DE" sz="2400" dirty="0">
              <a:solidFill>
                <a:schemeClr val="bg1"/>
              </a:solidFill>
            </a:endParaRPr>
          </a:p>
          <a:p>
            <a:pPr marL="800100" lvl="1" indent="-342900">
              <a:buFont typeface="Arial" panose="020B0604020202020204" pitchFamily="34" charset="0"/>
              <a:buChar char="•"/>
            </a:pPr>
            <a:endParaRPr lang="de-DE" sz="2400" dirty="0">
              <a:solidFill>
                <a:schemeClr val="bg1"/>
              </a:solidFill>
            </a:endParaRPr>
          </a:p>
        </p:txBody>
      </p:sp>
    </p:spTree>
    <p:extLst>
      <p:ext uri="{BB962C8B-B14F-4D97-AF65-F5344CB8AC3E}">
        <p14:creationId xmlns:p14="http://schemas.microsoft.com/office/powerpoint/2010/main" val="175769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5" name="Titel 1">
            <a:extLst>
              <a:ext uri="{FF2B5EF4-FFF2-40B4-BE49-F238E27FC236}">
                <a16:creationId xmlns:a16="http://schemas.microsoft.com/office/drawing/2014/main" id="{E58B4AC7-5B9D-06AC-A96B-9DBEB6861F72}"/>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EEG-Anlage-Daten aus www.netztransparenz.de</a:t>
            </a:r>
            <a:br>
              <a:rPr lang="de-DE" sz="2000" dirty="0">
                <a:solidFill>
                  <a:schemeClr val="bg1"/>
                </a:solidFill>
              </a:rPr>
            </a:br>
            <a:endParaRPr lang="de-DE" sz="2000" b="1" dirty="0">
              <a:solidFill>
                <a:schemeClr val="bg1"/>
              </a:solidFill>
            </a:endParaRPr>
          </a:p>
        </p:txBody>
      </p:sp>
      <p:pic>
        <p:nvPicPr>
          <p:cNvPr id="13" name="Grafik 12">
            <a:extLst>
              <a:ext uri="{FF2B5EF4-FFF2-40B4-BE49-F238E27FC236}">
                <a16:creationId xmlns:a16="http://schemas.microsoft.com/office/drawing/2014/main" id="{A4FA5B9D-B96F-43A7-E5C3-659EB8ADC946}"/>
              </a:ext>
            </a:extLst>
          </p:cNvPr>
          <p:cNvPicPr>
            <a:picLocks noChangeAspect="1"/>
          </p:cNvPicPr>
          <p:nvPr/>
        </p:nvPicPr>
        <p:blipFill>
          <a:blip r:embed="rId3"/>
          <a:stretch>
            <a:fillRect/>
          </a:stretch>
        </p:blipFill>
        <p:spPr>
          <a:xfrm>
            <a:off x="160163" y="746196"/>
            <a:ext cx="11586949" cy="3942595"/>
          </a:xfrm>
          <a:prstGeom prst="rect">
            <a:avLst/>
          </a:prstGeom>
          <a:ln w="38100">
            <a:solidFill>
              <a:schemeClr val="tx1"/>
            </a:solidFill>
          </a:ln>
        </p:spPr>
      </p:pic>
      <p:pic>
        <p:nvPicPr>
          <p:cNvPr id="11" name="Grafik 10">
            <a:extLst>
              <a:ext uri="{FF2B5EF4-FFF2-40B4-BE49-F238E27FC236}">
                <a16:creationId xmlns:a16="http://schemas.microsoft.com/office/drawing/2014/main" id="{E7B9AC2A-D2A2-3BD8-67A6-3BAEE62FDF00}"/>
              </a:ext>
            </a:extLst>
          </p:cNvPr>
          <p:cNvPicPr>
            <a:picLocks noChangeAspect="1"/>
          </p:cNvPicPr>
          <p:nvPr/>
        </p:nvPicPr>
        <p:blipFill>
          <a:blip r:embed="rId4"/>
          <a:stretch>
            <a:fillRect/>
          </a:stretch>
        </p:blipFill>
        <p:spPr>
          <a:xfrm>
            <a:off x="3643265" y="4444969"/>
            <a:ext cx="8411749" cy="1762371"/>
          </a:xfrm>
          <a:prstGeom prst="rect">
            <a:avLst/>
          </a:prstGeom>
          <a:ln w="57150">
            <a:solidFill>
              <a:schemeClr val="tx1"/>
            </a:solidFill>
          </a:ln>
        </p:spPr>
      </p:pic>
      <p:pic>
        <p:nvPicPr>
          <p:cNvPr id="9" name="Grafik 8">
            <a:extLst>
              <a:ext uri="{FF2B5EF4-FFF2-40B4-BE49-F238E27FC236}">
                <a16:creationId xmlns:a16="http://schemas.microsoft.com/office/drawing/2014/main" id="{C696E256-36D9-68CD-6C95-E0CEA8A372CA}"/>
              </a:ext>
            </a:extLst>
          </p:cNvPr>
          <p:cNvPicPr>
            <a:picLocks noChangeAspect="1"/>
          </p:cNvPicPr>
          <p:nvPr/>
        </p:nvPicPr>
        <p:blipFill>
          <a:blip r:embed="rId5"/>
          <a:stretch>
            <a:fillRect/>
          </a:stretch>
        </p:blipFill>
        <p:spPr>
          <a:xfrm>
            <a:off x="136986" y="746194"/>
            <a:ext cx="11918028" cy="5845386"/>
          </a:xfrm>
          <a:prstGeom prst="rect">
            <a:avLst/>
          </a:prstGeom>
        </p:spPr>
      </p:pic>
      <p:pic>
        <p:nvPicPr>
          <p:cNvPr id="4" name="Grafik 3">
            <a:extLst>
              <a:ext uri="{FF2B5EF4-FFF2-40B4-BE49-F238E27FC236}">
                <a16:creationId xmlns:a16="http://schemas.microsoft.com/office/drawing/2014/main" id="{4C2B4A79-395D-A2F3-BDCB-91F028DA7FB7}"/>
              </a:ext>
            </a:extLst>
          </p:cNvPr>
          <p:cNvPicPr>
            <a:picLocks noChangeAspect="1"/>
          </p:cNvPicPr>
          <p:nvPr/>
        </p:nvPicPr>
        <p:blipFill>
          <a:blip r:embed="rId6"/>
          <a:stretch>
            <a:fillRect/>
          </a:stretch>
        </p:blipFill>
        <p:spPr>
          <a:xfrm>
            <a:off x="136986" y="746194"/>
            <a:ext cx="11918028" cy="5703375"/>
          </a:xfrm>
          <a:prstGeom prst="rect">
            <a:avLst/>
          </a:prstGeom>
        </p:spPr>
      </p:pic>
    </p:spTree>
    <p:extLst>
      <p:ext uri="{BB962C8B-B14F-4D97-AF65-F5344CB8AC3E}">
        <p14:creationId xmlns:p14="http://schemas.microsoft.com/office/powerpoint/2010/main" val="243210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5" name="Titel 1">
            <a:extLst>
              <a:ext uri="{FF2B5EF4-FFF2-40B4-BE49-F238E27FC236}">
                <a16:creationId xmlns:a16="http://schemas.microsoft.com/office/drawing/2014/main" id="{E58B4AC7-5B9D-06AC-A96B-9DBEB6861F72}"/>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EEG-Anlage-Daten aus www.netztransparenz.de</a:t>
            </a:r>
            <a:br>
              <a:rPr lang="de-DE" sz="2000" dirty="0">
                <a:solidFill>
                  <a:schemeClr val="bg1"/>
                </a:solidFill>
              </a:rPr>
            </a:br>
            <a:endParaRPr lang="de-DE" sz="2000" b="1" dirty="0">
              <a:solidFill>
                <a:schemeClr val="bg1"/>
              </a:solidFill>
            </a:endParaRPr>
          </a:p>
        </p:txBody>
      </p:sp>
      <p:grpSp>
        <p:nvGrpSpPr>
          <p:cNvPr id="4" name="Gruppieren 3">
            <a:extLst>
              <a:ext uri="{FF2B5EF4-FFF2-40B4-BE49-F238E27FC236}">
                <a16:creationId xmlns:a16="http://schemas.microsoft.com/office/drawing/2014/main" id="{71499400-99C4-E0E7-C276-6155E4C147B2}"/>
              </a:ext>
            </a:extLst>
          </p:cNvPr>
          <p:cNvGrpSpPr/>
          <p:nvPr/>
        </p:nvGrpSpPr>
        <p:grpSpPr>
          <a:xfrm>
            <a:off x="160163" y="746196"/>
            <a:ext cx="11586949" cy="3942595"/>
            <a:chOff x="160163" y="746196"/>
            <a:chExt cx="11586949" cy="3942595"/>
          </a:xfrm>
        </p:grpSpPr>
        <p:pic>
          <p:nvPicPr>
            <p:cNvPr id="13" name="Grafik 12">
              <a:extLst>
                <a:ext uri="{FF2B5EF4-FFF2-40B4-BE49-F238E27FC236}">
                  <a16:creationId xmlns:a16="http://schemas.microsoft.com/office/drawing/2014/main" id="{A4FA5B9D-B96F-43A7-E5C3-659EB8ADC946}"/>
                </a:ext>
              </a:extLst>
            </p:cNvPr>
            <p:cNvPicPr>
              <a:picLocks noChangeAspect="1"/>
            </p:cNvPicPr>
            <p:nvPr/>
          </p:nvPicPr>
          <p:blipFill>
            <a:blip r:embed="rId3"/>
            <a:stretch>
              <a:fillRect/>
            </a:stretch>
          </p:blipFill>
          <p:spPr>
            <a:xfrm>
              <a:off x="160163" y="746196"/>
              <a:ext cx="11586949" cy="3942595"/>
            </a:xfrm>
            <a:prstGeom prst="rect">
              <a:avLst/>
            </a:prstGeom>
            <a:ln w="38100">
              <a:solidFill>
                <a:schemeClr val="tx1"/>
              </a:solidFill>
            </a:ln>
          </p:spPr>
        </p:pic>
        <p:sp>
          <p:nvSpPr>
            <p:cNvPr id="2" name="Textfeld 1">
              <a:extLst>
                <a:ext uri="{FF2B5EF4-FFF2-40B4-BE49-F238E27FC236}">
                  <a16:creationId xmlns:a16="http://schemas.microsoft.com/office/drawing/2014/main" id="{124DC7E8-45CD-E75B-4BF9-CA0B3BBDF388}"/>
                </a:ext>
              </a:extLst>
            </p:cNvPr>
            <p:cNvSpPr txBox="1"/>
            <p:nvPr/>
          </p:nvSpPr>
          <p:spPr>
            <a:xfrm>
              <a:off x="7331641" y="1262669"/>
              <a:ext cx="909109" cy="246221"/>
            </a:xfrm>
            <a:prstGeom prst="rect">
              <a:avLst/>
            </a:prstGeom>
            <a:noFill/>
          </p:spPr>
          <p:txBody>
            <a:bodyPr wrap="square" rtlCol="0">
              <a:spAutoFit/>
            </a:bodyPr>
            <a:lstStyle/>
            <a:p>
              <a:r>
                <a:rPr lang="de-DE" sz="1000" dirty="0"/>
                <a:t>kWh</a:t>
              </a:r>
            </a:p>
          </p:txBody>
        </p:sp>
      </p:grpSp>
      <p:grpSp>
        <p:nvGrpSpPr>
          <p:cNvPr id="9" name="Gruppieren 8">
            <a:extLst>
              <a:ext uri="{FF2B5EF4-FFF2-40B4-BE49-F238E27FC236}">
                <a16:creationId xmlns:a16="http://schemas.microsoft.com/office/drawing/2014/main" id="{C9E915EF-763F-B238-6ABF-581C5BDA7088}"/>
              </a:ext>
            </a:extLst>
          </p:cNvPr>
          <p:cNvGrpSpPr/>
          <p:nvPr/>
        </p:nvGrpSpPr>
        <p:grpSpPr>
          <a:xfrm>
            <a:off x="2921621" y="4444969"/>
            <a:ext cx="9133394" cy="1762371"/>
            <a:chOff x="2921621" y="4444969"/>
            <a:chExt cx="9133394" cy="1762371"/>
          </a:xfrm>
        </p:grpSpPr>
        <p:pic>
          <p:nvPicPr>
            <p:cNvPr id="11" name="Grafik 10">
              <a:extLst>
                <a:ext uri="{FF2B5EF4-FFF2-40B4-BE49-F238E27FC236}">
                  <a16:creationId xmlns:a16="http://schemas.microsoft.com/office/drawing/2014/main" id="{E7B9AC2A-D2A2-3BD8-67A6-3BAEE62FDF00}"/>
                </a:ext>
              </a:extLst>
            </p:cNvPr>
            <p:cNvPicPr>
              <a:picLocks noChangeAspect="1"/>
            </p:cNvPicPr>
            <p:nvPr/>
          </p:nvPicPr>
          <p:blipFill>
            <a:blip r:embed="rId4"/>
            <a:stretch>
              <a:fillRect/>
            </a:stretch>
          </p:blipFill>
          <p:spPr>
            <a:xfrm>
              <a:off x="2921621" y="4444969"/>
              <a:ext cx="9133394" cy="1762371"/>
            </a:xfrm>
            <a:prstGeom prst="rect">
              <a:avLst/>
            </a:prstGeom>
            <a:ln w="57150">
              <a:solidFill>
                <a:schemeClr val="tx1"/>
              </a:solidFill>
            </a:ln>
          </p:spPr>
        </p:pic>
        <p:sp>
          <p:nvSpPr>
            <p:cNvPr id="6" name="Textfeld 5">
              <a:extLst>
                <a:ext uri="{FF2B5EF4-FFF2-40B4-BE49-F238E27FC236}">
                  <a16:creationId xmlns:a16="http://schemas.microsoft.com/office/drawing/2014/main" id="{F14858B8-5B54-9889-53E8-A2DF59763801}"/>
                </a:ext>
              </a:extLst>
            </p:cNvPr>
            <p:cNvSpPr txBox="1"/>
            <p:nvPr/>
          </p:nvSpPr>
          <p:spPr>
            <a:xfrm>
              <a:off x="9123272" y="4811452"/>
              <a:ext cx="909109" cy="246221"/>
            </a:xfrm>
            <a:prstGeom prst="rect">
              <a:avLst/>
            </a:prstGeom>
            <a:noFill/>
          </p:spPr>
          <p:txBody>
            <a:bodyPr wrap="square" rtlCol="0">
              <a:spAutoFit/>
            </a:bodyPr>
            <a:lstStyle/>
            <a:p>
              <a:r>
                <a:rPr lang="de-DE" sz="1000" dirty="0"/>
                <a:t>kWh</a:t>
              </a:r>
            </a:p>
          </p:txBody>
        </p:sp>
      </p:grpSp>
    </p:spTree>
    <p:extLst>
      <p:ext uri="{BB962C8B-B14F-4D97-AF65-F5344CB8AC3E}">
        <p14:creationId xmlns:p14="http://schemas.microsoft.com/office/powerpoint/2010/main" val="874640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4" name="Grafik 3">
            <a:extLst>
              <a:ext uri="{FF2B5EF4-FFF2-40B4-BE49-F238E27FC236}">
                <a16:creationId xmlns:a16="http://schemas.microsoft.com/office/drawing/2014/main" id="{E6A795AA-1A47-B39B-AFBF-4712CFE89683}"/>
              </a:ext>
            </a:extLst>
          </p:cNvPr>
          <p:cNvPicPr>
            <a:picLocks noChangeAspect="1"/>
          </p:cNvPicPr>
          <p:nvPr/>
        </p:nvPicPr>
        <p:blipFill>
          <a:blip r:embed="rId3"/>
          <a:stretch>
            <a:fillRect/>
          </a:stretch>
        </p:blipFill>
        <p:spPr>
          <a:xfrm>
            <a:off x="465078" y="971271"/>
            <a:ext cx="3465478" cy="3209128"/>
          </a:xfrm>
          <a:prstGeom prst="rect">
            <a:avLst/>
          </a:prstGeom>
        </p:spPr>
      </p:pic>
      <p:grpSp>
        <p:nvGrpSpPr>
          <p:cNvPr id="20" name="Gruppieren 19">
            <a:extLst>
              <a:ext uri="{FF2B5EF4-FFF2-40B4-BE49-F238E27FC236}">
                <a16:creationId xmlns:a16="http://schemas.microsoft.com/office/drawing/2014/main" id="{0A73BEFD-ACA7-6F87-F1B5-46C37F49E196}"/>
              </a:ext>
            </a:extLst>
          </p:cNvPr>
          <p:cNvGrpSpPr/>
          <p:nvPr/>
        </p:nvGrpSpPr>
        <p:grpSpPr>
          <a:xfrm>
            <a:off x="2197817" y="2575835"/>
            <a:ext cx="5428947" cy="2553940"/>
            <a:chOff x="2197817" y="2575835"/>
            <a:chExt cx="5428947" cy="2553940"/>
          </a:xfrm>
        </p:grpSpPr>
        <p:pic>
          <p:nvPicPr>
            <p:cNvPr id="5" name="Grafik 4">
              <a:extLst>
                <a:ext uri="{FF2B5EF4-FFF2-40B4-BE49-F238E27FC236}">
                  <a16:creationId xmlns:a16="http://schemas.microsoft.com/office/drawing/2014/main" id="{EC503948-D312-CAE8-FBA4-D215BCA5427C}"/>
                </a:ext>
              </a:extLst>
            </p:cNvPr>
            <p:cNvPicPr>
              <a:picLocks noChangeAspect="1"/>
            </p:cNvPicPr>
            <p:nvPr/>
          </p:nvPicPr>
          <p:blipFill>
            <a:blip r:embed="rId4"/>
            <a:stretch>
              <a:fillRect/>
            </a:stretch>
          </p:blipFill>
          <p:spPr>
            <a:xfrm>
              <a:off x="4323250" y="2575835"/>
              <a:ext cx="3303514" cy="2553940"/>
            </a:xfrm>
            <a:prstGeom prst="rect">
              <a:avLst/>
            </a:prstGeom>
          </p:spPr>
        </p:pic>
        <p:cxnSp>
          <p:nvCxnSpPr>
            <p:cNvPr id="9" name="Gerader Verbinder 8">
              <a:extLst>
                <a:ext uri="{FF2B5EF4-FFF2-40B4-BE49-F238E27FC236}">
                  <a16:creationId xmlns:a16="http://schemas.microsoft.com/office/drawing/2014/main" id="{28B88289-0B5E-4498-929C-AD6B0976A54F}"/>
                </a:ext>
              </a:extLst>
            </p:cNvPr>
            <p:cNvCxnSpPr>
              <a:cxnSpLocks/>
            </p:cNvCxnSpPr>
            <p:nvPr/>
          </p:nvCxnSpPr>
          <p:spPr>
            <a:xfrm>
              <a:off x="2197817" y="2799130"/>
              <a:ext cx="3600655" cy="976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itel 1">
            <a:extLst>
              <a:ext uri="{FF2B5EF4-FFF2-40B4-BE49-F238E27FC236}">
                <a16:creationId xmlns:a16="http://schemas.microsoft.com/office/drawing/2014/main" id="{BD49DBF4-E78D-E962-F7F0-9F6F3E2FC323}"/>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EEG-Anlage-Daten aus </a:t>
            </a:r>
            <a:r>
              <a:rPr lang="de-DE" sz="2800" b="1" u="sng" dirty="0">
                <a:solidFill>
                  <a:schemeClr val="bg1"/>
                </a:solidFill>
                <a:hlinkClick r:id="rId5"/>
              </a:rPr>
              <a:t>www.netztransparenz.de</a:t>
            </a:r>
            <a:r>
              <a:rPr lang="de-DE" sz="2800" b="1" u="sng" dirty="0">
                <a:solidFill>
                  <a:schemeClr val="bg1"/>
                </a:solidFill>
              </a:rPr>
              <a:t> </a:t>
            </a:r>
            <a:br>
              <a:rPr lang="de-DE" sz="2800" b="1" u="sng" dirty="0">
                <a:solidFill>
                  <a:schemeClr val="bg1"/>
                </a:solidFill>
              </a:rPr>
            </a:br>
            <a:r>
              <a:rPr lang="de-DE" sz="2800" b="1" u="sng" dirty="0">
                <a:solidFill>
                  <a:schemeClr val="bg1"/>
                </a:solidFill>
              </a:rPr>
              <a:t>Visualisierung über Google Earth Pro</a:t>
            </a:r>
            <a:br>
              <a:rPr lang="de-DE" sz="2000" dirty="0">
                <a:solidFill>
                  <a:schemeClr val="bg1"/>
                </a:solidFill>
              </a:rPr>
            </a:br>
            <a:endParaRPr lang="de-DE" sz="2000" b="1" dirty="0">
              <a:solidFill>
                <a:schemeClr val="bg1"/>
              </a:solidFill>
            </a:endParaRPr>
          </a:p>
        </p:txBody>
      </p:sp>
    </p:spTree>
    <p:extLst>
      <p:ext uri="{BB962C8B-B14F-4D97-AF65-F5344CB8AC3E}">
        <p14:creationId xmlns:p14="http://schemas.microsoft.com/office/powerpoint/2010/main" val="32419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12" name="Titel 1">
            <a:extLst>
              <a:ext uri="{FF2B5EF4-FFF2-40B4-BE49-F238E27FC236}">
                <a16:creationId xmlns:a16="http://schemas.microsoft.com/office/drawing/2014/main" id="{BD49DBF4-E78D-E962-F7F0-9F6F3E2FC323}"/>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Netzplanung   </a:t>
            </a:r>
            <a:r>
              <a:rPr lang="de-DE" sz="2800" b="1" u="sng" dirty="0">
                <a:solidFill>
                  <a:schemeClr val="bg1"/>
                </a:solidFill>
                <a:hlinkClick r:id="rId3"/>
              </a:rPr>
              <a:t>www.netzentwicklungsplan.de </a:t>
            </a:r>
            <a:br>
              <a:rPr lang="de-DE" sz="2800" b="1" u="sng" dirty="0">
                <a:solidFill>
                  <a:schemeClr val="bg1"/>
                </a:solidFill>
                <a:hlinkClick r:id="rId3"/>
              </a:rPr>
            </a:br>
            <a:br>
              <a:rPr lang="de-DE" sz="2000" dirty="0">
                <a:solidFill>
                  <a:schemeClr val="bg1"/>
                </a:solidFill>
                <a:hlinkClick r:id="rId3"/>
              </a:rPr>
            </a:br>
            <a:endParaRPr lang="de-DE" sz="2000" b="1" dirty="0">
              <a:solidFill>
                <a:schemeClr val="bg1"/>
              </a:solidFill>
            </a:endParaRPr>
          </a:p>
        </p:txBody>
      </p:sp>
      <p:pic>
        <p:nvPicPr>
          <p:cNvPr id="6" name="Grafik 5">
            <a:extLst>
              <a:ext uri="{FF2B5EF4-FFF2-40B4-BE49-F238E27FC236}">
                <a16:creationId xmlns:a16="http://schemas.microsoft.com/office/drawing/2014/main" id="{37BA14F7-517E-4F17-89F9-746D1498A0F6}"/>
              </a:ext>
            </a:extLst>
          </p:cNvPr>
          <p:cNvPicPr>
            <a:picLocks noChangeAspect="1"/>
          </p:cNvPicPr>
          <p:nvPr/>
        </p:nvPicPr>
        <p:blipFill>
          <a:blip r:embed="rId4"/>
          <a:stretch>
            <a:fillRect/>
          </a:stretch>
        </p:blipFill>
        <p:spPr>
          <a:xfrm>
            <a:off x="388791" y="699752"/>
            <a:ext cx="11726419" cy="5770496"/>
          </a:xfrm>
          <a:prstGeom prst="rect">
            <a:avLst/>
          </a:prstGeom>
        </p:spPr>
      </p:pic>
    </p:spTree>
    <p:extLst>
      <p:ext uri="{BB962C8B-B14F-4D97-AF65-F5344CB8AC3E}">
        <p14:creationId xmlns:p14="http://schemas.microsoft.com/office/powerpoint/2010/main" val="3005778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4C2FE17-65C9-2C46-8092-83DAE3988571}"/>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7" name="Rechteck 6">
            <a:extLst>
              <a:ext uri="{FF2B5EF4-FFF2-40B4-BE49-F238E27FC236}">
                <a16:creationId xmlns:a16="http://schemas.microsoft.com/office/drawing/2014/main" id="{C983CED8-FDEC-43F6-36D4-FA47E7094B0E}"/>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 name="Gruppieren 7">
            <a:extLst>
              <a:ext uri="{FF2B5EF4-FFF2-40B4-BE49-F238E27FC236}">
                <a16:creationId xmlns:a16="http://schemas.microsoft.com/office/drawing/2014/main" id="{658DBC85-2A96-83F9-4184-ACED00B5A45A}"/>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FCB1C29F-FD9E-083A-28F9-356439530A5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0E3903-6E50-036E-62A5-1F2764A9190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itel 1">
            <a:extLst>
              <a:ext uri="{FF2B5EF4-FFF2-40B4-BE49-F238E27FC236}">
                <a16:creationId xmlns:a16="http://schemas.microsoft.com/office/drawing/2014/main" id="{E5A59A8F-5470-A239-9ACE-0A93B17FA444}"/>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Transparenz-Plattform der </a:t>
            </a:r>
            <a:r>
              <a:rPr lang="de-DE" sz="2800" b="1" u="sng" dirty="0" err="1">
                <a:solidFill>
                  <a:schemeClr val="bg1"/>
                </a:solidFill>
              </a:rPr>
              <a:t>entso</a:t>
            </a:r>
            <a:r>
              <a:rPr lang="de-DE" sz="2800" b="1" u="sng" dirty="0">
                <a:solidFill>
                  <a:schemeClr val="bg1"/>
                </a:solidFill>
              </a:rPr>
              <a:t>-g (seit 2014)</a:t>
            </a:r>
            <a:br>
              <a:rPr lang="de-DE" sz="2800" b="1" u="sng" dirty="0">
                <a:solidFill>
                  <a:schemeClr val="bg1"/>
                </a:solidFill>
              </a:rPr>
            </a:br>
            <a:r>
              <a:rPr lang="de-DE" sz="2000" dirty="0">
                <a:solidFill>
                  <a:schemeClr val="bg1"/>
                </a:solidFill>
              </a:rPr>
              <a:t>Ausbalancierung und Stabilisierung der europäischen Gas-Netze (Transportnetze)</a:t>
            </a:r>
            <a:br>
              <a:rPr lang="de-DE" sz="2000" dirty="0">
                <a:solidFill>
                  <a:schemeClr val="bg1"/>
                </a:solidFill>
              </a:rPr>
            </a:br>
            <a:endParaRPr lang="de-DE" sz="2000" b="1" dirty="0">
              <a:solidFill>
                <a:schemeClr val="bg1"/>
              </a:solidFill>
            </a:endParaRPr>
          </a:p>
        </p:txBody>
      </p:sp>
      <p:pic>
        <p:nvPicPr>
          <p:cNvPr id="3" name="Grafik 2">
            <a:hlinkClick r:id="rId3"/>
            <a:extLst>
              <a:ext uri="{FF2B5EF4-FFF2-40B4-BE49-F238E27FC236}">
                <a16:creationId xmlns:a16="http://schemas.microsoft.com/office/drawing/2014/main" id="{D4D7A35D-4965-EB1C-9287-2AD18002943B}"/>
              </a:ext>
            </a:extLst>
          </p:cNvPr>
          <p:cNvPicPr>
            <a:picLocks noChangeAspect="1"/>
          </p:cNvPicPr>
          <p:nvPr/>
        </p:nvPicPr>
        <p:blipFill>
          <a:blip r:embed="rId4"/>
          <a:stretch>
            <a:fillRect/>
          </a:stretch>
        </p:blipFill>
        <p:spPr>
          <a:xfrm>
            <a:off x="273972" y="891140"/>
            <a:ext cx="11692441" cy="5269028"/>
          </a:xfrm>
          <a:prstGeom prst="rect">
            <a:avLst/>
          </a:prstGeom>
        </p:spPr>
      </p:pic>
    </p:spTree>
    <p:extLst>
      <p:ext uri="{BB962C8B-B14F-4D97-AF65-F5344CB8AC3E}">
        <p14:creationId xmlns:p14="http://schemas.microsoft.com/office/powerpoint/2010/main" val="2008240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4C2FE17-65C9-2C46-8092-83DAE3988571}"/>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7" name="Rechteck 6">
            <a:extLst>
              <a:ext uri="{FF2B5EF4-FFF2-40B4-BE49-F238E27FC236}">
                <a16:creationId xmlns:a16="http://schemas.microsoft.com/office/drawing/2014/main" id="{C983CED8-FDEC-43F6-36D4-FA47E7094B0E}"/>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 name="Gruppieren 7">
            <a:extLst>
              <a:ext uri="{FF2B5EF4-FFF2-40B4-BE49-F238E27FC236}">
                <a16:creationId xmlns:a16="http://schemas.microsoft.com/office/drawing/2014/main" id="{658DBC85-2A96-83F9-4184-ACED00B5A45A}"/>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FCB1C29F-FD9E-083A-28F9-356439530A5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0E3903-6E50-036E-62A5-1F2764A9190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itel 1">
            <a:extLst>
              <a:ext uri="{FF2B5EF4-FFF2-40B4-BE49-F238E27FC236}">
                <a16:creationId xmlns:a16="http://schemas.microsoft.com/office/drawing/2014/main" id="{E5A59A8F-5470-A239-9ACE-0A93B17FA444}"/>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Transparenz-Plattform der </a:t>
            </a:r>
            <a:r>
              <a:rPr lang="de-DE" sz="2800" b="1" u="sng" dirty="0" err="1">
                <a:solidFill>
                  <a:schemeClr val="bg1"/>
                </a:solidFill>
              </a:rPr>
              <a:t>entso</a:t>
            </a:r>
            <a:r>
              <a:rPr lang="de-DE" sz="2800" b="1" u="sng" dirty="0">
                <a:solidFill>
                  <a:schemeClr val="bg1"/>
                </a:solidFill>
              </a:rPr>
              <a:t>-g (seit 2014)</a:t>
            </a:r>
            <a:br>
              <a:rPr lang="de-DE" sz="2800" b="1" u="sng" dirty="0">
                <a:solidFill>
                  <a:schemeClr val="bg1"/>
                </a:solidFill>
              </a:rPr>
            </a:br>
            <a:r>
              <a:rPr lang="de-DE" sz="2000" dirty="0">
                <a:solidFill>
                  <a:schemeClr val="bg1"/>
                </a:solidFill>
              </a:rPr>
              <a:t>Füllstände </a:t>
            </a:r>
            <a:r>
              <a:rPr lang="de-DE" sz="2000" dirty="0" err="1">
                <a:solidFill>
                  <a:schemeClr val="bg1"/>
                </a:solidFill>
              </a:rPr>
              <a:t>derr</a:t>
            </a:r>
            <a:r>
              <a:rPr lang="de-DE" sz="2000" dirty="0">
                <a:solidFill>
                  <a:schemeClr val="bg1"/>
                </a:solidFill>
              </a:rPr>
              <a:t> Gasspeicher</a:t>
            </a:r>
            <a:endParaRPr lang="de-DE" sz="2000" b="1" dirty="0">
              <a:solidFill>
                <a:schemeClr val="bg1"/>
              </a:solidFill>
            </a:endParaRPr>
          </a:p>
        </p:txBody>
      </p:sp>
      <p:pic>
        <p:nvPicPr>
          <p:cNvPr id="2" name="Grafik 1">
            <a:extLst>
              <a:ext uri="{FF2B5EF4-FFF2-40B4-BE49-F238E27FC236}">
                <a16:creationId xmlns:a16="http://schemas.microsoft.com/office/drawing/2014/main" id="{4C93D323-8CBB-55FD-B37D-8E07EF8492BB}"/>
              </a:ext>
            </a:extLst>
          </p:cNvPr>
          <p:cNvPicPr>
            <a:picLocks noChangeAspect="1"/>
          </p:cNvPicPr>
          <p:nvPr/>
        </p:nvPicPr>
        <p:blipFill>
          <a:blip r:embed="rId3"/>
          <a:stretch>
            <a:fillRect/>
          </a:stretch>
        </p:blipFill>
        <p:spPr>
          <a:xfrm>
            <a:off x="869028" y="997139"/>
            <a:ext cx="9557862" cy="5376297"/>
          </a:xfrm>
          <a:prstGeom prst="rect">
            <a:avLst/>
          </a:prstGeom>
        </p:spPr>
      </p:pic>
    </p:spTree>
    <p:extLst>
      <p:ext uri="{BB962C8B-B14F-4D97-AF65-F5344CB8AC3E}">
        <p14:creationId xmlns:p14="http://schemas.microsoft.com/office/powerpoint/2010/main" val="421565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a:hlinkClick r:id="rId2"/>
            <a:extLst>
              <a:ext uri="{FF2B5EF4-FFF2-40B4-BE49-F238E27FC236}">
                <a16:creationId xmlns:a16="http://schemas.microsoft.com/office/drawing/2014/main" id="{EDD7A4B4-A653-E2B9-D4AF-040DE58B366E}"/>
              </a:ext>
            </a:extLst>
          </p:cNvPr>
          <p:cNvPicPr>
            <a:picLocks noChangeAspect="1"/>
          </p:cNvPicPr>
          <p:nvPr/>
        </p:nvPicPr>
        <p:blipFill>
          <a:blip r:embed="rId3"/>
          <a:stretch>
            <a:fillRect/>
          </a:stretch>
        </p:blipFill>
        <p:spPr>
          <a:xfrm>
            <a:off x="209804" y="718776"/>
            <a:ext cx="11771140" cy="5297013"/>
          </a:xfrm>
          <a:prstGeom prst="rect">
            <a:avLst/>
          </a:prstGeom>
        </p:spPr>
      </p:pic>
      <p:sp>
        <p:nvSpPr>
          <p:cNvPr id="16" name="Titel 1">
            <a:extLst>
              <a:ext uri="{FF2B5EF4-FFF2-40B4-BE49-F238E27FC236}">
                <a16:creationId xmlns:a16="http://schemas.microsoft.com/office/drawing/2014/main" id="{F7636813-C1CB-A485-A3BC-D9DAF743087F}"/>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a:t>
            </a:r>
            <a:r>
              <a:rPr lang="de-DE" sz="2800" b="1" u="sng" dirty="0" err="1">
                <a:solidFill>
                  <a:schemeClr val="bg1"/>
                </a:solidFill>
              </a:rPr>
              <a:t>entso</a:t>
            </a:r>
            <a:r>
              <a:rPr lang="de-DE" sz="2800" b="1" u="sng" dirty="0">
                <a:solidFill>
                  <a:schemeClr val="bg1"/>
                </a:solidFill>
              </a:rPr>
              <a:t>-g: Transparenz über Leitungen, Speicher, Kapazitäten, usw. </a:t>
            </a:r>
            <a:br>
              <a:rPr lang="de-DE" sz="2800" b="1" u="sng" dirty="0">
                <a:solidFill>
                  <a:schemeClr val="bg1"/>
                </a:solidFill>
              </a:rPr>
            </a:br>
            <a:br>
              <a:rPr lang="de-DE" sz="2000" dirty="0">
                <a:solidFill>
                  <a:schemeClr val="bg1"/>
                </a:solidFill>
              </a:rPr>
            </a:br>
            <a:endParaRPr lang="de-DE" sz="2000" b="1" dirty="0">
              <a:solidFill>
                <a:schemeClr val="bg1"/>
              </a:solidFill>
            </a:endParaRPr>
          </a:p>
        </p:txBody>
      </p:sp>
      <p:grpSp>
        <p:nvGrpSpPr>
          <p:cNvPr id="2" name="Gruppieren 1">
            <a:extLst>
              <a:ext uri="{FF2B5EF4-FFF2-40B4-BE49-F238E27FC236}">
                <a16:creationId xmlns:a16="http://schemas.microsoft.com/office/drawing/2014/main" id="{434D6E96-E316-1379-D66F-47712577331B}"/>
              </a:ext>
            </a:extLst>
          </p:cNvPr>
          <p:cNvGrpSpPr/>
          <p:nvPr/>
        </p:nvGrpSpPr>
        <p:grpSpPr>
          <a:xfrm>
            <a:off x="0" y="6638054"/>
            <a:ext cx="12192000" cy="230832"/>
            <a:chOff x="0" y="6638054"/>
            <a:chExt cx="12192000" cy="230832"/>
          </a:xfrm>
        </p:grpSpPr>
        <p:sp>
          <p:nvSpPr>
            <p:cNvPr id="3" name="Textfeld 2">
              <a:extLst>
                <a:ext uri="{FF2B5EF4-FFF2-40B4-BE49-F238E27FC236}">
                  <a16:creationId xmlns:a16="http://schemas.microsoft.com/office/drawing/2014/main" id="{42568ADE-D3E2-B84C-9F76-0B9D6A12AE64}"/>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4" name="Gerader Verbinder 3">
              <a:extLst>
                <a:ext uri="{FF2B5EF4-FFF2-40B4-BE49-F238E27FC236}">
                  <a16:creationId xmlns:a16="http://schemas.microsoft.com/office/drawing/2014/main" id="{D088E8F6-4E30-0806-1E3F-90AFC86FBBCC}"/>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507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226B283-18AA-06CC-8BA7-97F9394528B0}"/>
              </a:ext>
            </a:extLst>
          </p:cNvPr>
          <p:cNvSpPr>
            <a:spLocks noGrp="1"/>
          </p:cNvSpPr>
          <p:nvPr>
            <p:ph type="title"/>
          </p:nvPr>
        </p:nvSpPr>
        <p:spPr>
          <a:xfrm>
            <a:off x="176464" y="-278156"/>
            <a:ext cx="10515600" cy="1325563"/>
          </a:xfrm>
        </p:spPr>
        <p:txBody>
          <a:bodyPr>
            <a:normAutofit/>
          </a:bodyPr>
          <a:lstStyle/>
          <a:p>
            <a:r>
              <a:rPr lang="de-DE" sz="2000" b="1" u="sng" dirty="0">
                <a:solidFill>
                  <a:schemeClr val="bg1"/>
                </a:solidFill>
              </a:rPr>
              <a:t>Gliederung des Vortrages „Energiewirtschaft im Wandel“</a:t>
            </a:r>
          </a:p>
        </p:txBody>
      </p:sp>
      <p:sp>
        <p:nvSpPr>
          <p:cNvPr id="4" name="Pfeil: Fünfeck 3">
            <a:extLst>
              <a:ext uri="{FF2B5EF4-FFF2-40B4-BE49-F238E27FC236}">
                <a16:creationId xmlns:a16="http://schemas.microsoft.com/office/drawing/2014/main" id="{E0C8D617-5E54-7845-6054-8ECAFB3B4C97}"/>
              </a:ext>
            </a:extLst>
          </p:cNvPr>
          <p:cNvSpPr/>
          <p:nvPr/>
        </p:nvSpPr>
        <p:spPr>
          <a:xfrm>
            <a:off x="559558" y="1393684"/>
            <a:ext cx="2557170"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Vergangenheit</a:t>
            </a:r>
          </a:p>
          <a:p>
            <a:pPr algn="ctr"/>
            <a:r>
              <a:rPr lang="de-DE" dirty="0"/>
              <a:t>(Grundlagen)</a:t>
            </a:r>
          </a:p>
        </p:txBody>
      </p:sp>
      <p:sp>
        <p:nvSpPr>
          <p:cNvPr id="5" name="Pfeil: Fünfeck 4">
            <a:extLst>
              <a:ext uri="{FF2B5EF4-FFF2-40B4-BE49-F238E27FC236}">
                <a16:creationId xmlns:a16="http://schemas.microsoft.com/office/drawing/2014/main" id="{F18F6F26-C1FD-B855-782A-DEEC187524E4}"/>
              </a:ext>
            </a:extLst>
          </p:cNvPr>
          <p:cNvSpPr/>
          <p:nvPr/>
        </p:nvSpPr>
        <p:spPr>
          <a:xfrm>
            <a:off x="3182043" y="1393684"/>
            <a:ext cx="5226765"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Gegenwart</a:t>
            </a:r>
          </a:p>
        </p:txBody>
      </p:sp>
      <p:sp>
        <p:nvSpPr>
          <p:cNvPr id="6" name="Pfeil: Fünfeck 5">
            <a:extLst>
              <a:ext uri="{FF2B5EF4-FFF2-40B4-BE49-F238E27FC236}">
                <a16:creationId xmlns:a16="http://schemas.microsoft.com/office/drawing/2014/main" id="{A905286B-B6AC-F22F-E16B-8B3F36BED23E}"/>
              </a:ext>
            </a:extLst>
          </p:cNvPr>
          <p:cNvSpPr/>
          <p:nvPr/>
        </p:nvSpPr>
        <p:spPr>
          <a:xfrm>
            <a:off x="8474125" y="1393683"/>
            <a:ext cx="3330054"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Zukunft</a:t>
            </a:r>
          </a:p>
        </p:txBody>
      </p:sp>
      <p:sp>
        <p:nvSpPr>
          <p:cNvPr id="9" name="Textfeld 8">
            <a:extLst>
              <a:ext uri="{FF2B5EF4-FFF2-40B4-BE49-F238E27FC236}">
                <a16:creationId xmlns:a16="http://schemas.microsoft.com/office/drawing/2014/main" id="{75B416ED-E047-CA62-C5E8-BD7B23774B8F}"/>
              </a:ext>
            </a:extLst>
          </p:cNvPr>
          <p:cNvSpPr txBox="1"/>
          <p:nvPr/>
        </p:nvSpPr>
        <p:spPr>
          <a:xfrm>
            <a:off x="3127612" y="4588297"/>
            <a:ext cx="5402236" cy="1077218"/>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Datenplattformen</a:t>
            </a:r>
          </a:p>
          <a:p>
            <a:pPr marL="285750" indent="-285750">
              <a:buFont typeface="Arial" panose="020B0604020202020204" pitchFamily="34" charset="0"/>
              <a:buChar char="•"/>
            </a:pPr>
            <a:r>
              <a:rPr lang="de-DE" sz="1600" dirty="0">
                <a:solidFill>
                  <a:schemeClr val="bg1"/>
                </a:solidFill>
              </a:rPr>
              <a:t>Energiewende, dargestellt an aktuellen Zahlen der BNetzA</a:t>
            </a:r>
          </a:p>
          <a:p>
            <a:pPr marL="285750" indent="-285750">
              <a:buFont typeface="Arial" panose="020B0604020202020204" pitchFamily="34" charset="0"/>
              <a:buChar char="•"/>
            </a:pPr>
            <a:r>
              <a:rPr lang="de-DE" sz="1600" dirty="0">
                <a:solidFill>
                  <a:schemeClr val="bg1"/>
                </a:solidFill>
              </a:rPr>
              <a:t>Hinweis aus Schwachstellen</a:t>
            </a:r>
          </a:p>
          <a:p>
            <a:pPr marL="285750" indent="-285750">
              <a:buFont typeface="Arial" panose="020B0604020202020204" pitchFamily="34" charset="0"/>
              <a:buChar char="•"/>
            </a:pPr>
            <a:r>
              <a:rPr lang="de-DE" sz="1600" dirty="0">
                <a:solidFill>
                  <a:schemeClr val="bg1"/>
                </a:solidFill>
              </a:rPr>
              <a:t>Life-Daten und Simulation</a:t>
            </a:r>
          </a:p>
        </p:txBody>
      </p:sp>
      <p:sp>
        <p:nvSpPr>
          <p:cNvPr id="10" name="Textfeld 9">
            <a:extLst>
              <a:ext uri="{FF2B5EF4-FFF2-40B4-BE49-F238E27FC236}">
                <a16:creationId xmlns:a16="http://schemas.microsoft.com/office/drawing/2014/main" id="{9088D2C7-5822-F1E3-460B-575797811484}"/>
              </a:ext>
            </a:extLst>
          </p:cNvPr>
          <p:cNvSpPr txBox="1"/>
          <p:nvPr/>
        </p:nvSpPr>
        <p:spPr>
          <a:xfrm>
            <a:off x="534535" y="4575884"/>
            <a:ext cx="2006221" cy="1077218"/>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Gas</a:t>
            </a:r>
          </a:p>
          <a:p>
            <a:pPr marL="285750" indent="-285750">
              <a:buFont typeface="Arial" panose="020B0604020202020204" pitchFamily="34" charset="0"/>
              <a:buChar char="•"/>
            </a:pPr>
            <a:r>
              <a:rPr lang="de-DE" sz="1600" dirty="0">
                <a:solidFill>
                  <a:schemeClr val="bg1"/>
                </a:solidFill>
              </a:rPr>
              <a:t>Strom</a:t>
            </a:r>
          </a:p>
          <a:p>
            <a:pPr marL="285750" indent="-285750">
              <a:buFont typeface="Arial" panose="020B0604020202020204" pitchFamily="34" charset="0"/>
              <a:buChar char="•"/>
            </a:pPr>
            <a:r>
              <a:rPr lang="de-DE" sz="1600" dirty="0">
                <a:solidFill>
                  <a:schemeClr val="bg1"/>
                </a:solidFill>
              </a:rPr>
              <a:t>Fernwärme</a:t>
            </a:r>
          </a:p>
          <a:p>
            <a:pPr marL="285750" indent="-285750">
              <a:buFont typeface="Arial" panose="020B0604020202020204" pitchFamily="34" charset="0"/>
              <a:buChar char="•"/>
            </a:pPr>
            <a:r>
              <a:rPr lang="de-DE" sz="1600" dirty="0">
                <a:solidFill>
                  <a:schemeClr val="bg1"/>
                </a:solidFill>
              </a:rPr>
              <a:t>Wasser</a:t>
            </a:r>
          </a:p>
        </p:txBody>
      </p:sp>
      <p:sp>
        <p:nvSpPr>
          <p:cNvPr id="11" name="Textfeld 10">
            <a:extLst>
              <a:ext uri="{FF2B5EF4-FFF2-40B4-BE49-F238E27FC236}">
                <a16:creationId xmlns:a16="http://schemas.microsoft.com/office/drawing/2014/main" id="{56353407-8F4D-705C-9B75-EBB9D410F6A7}"/>
              </a:ext>
            </a:extLst>
          </p:cNvPr>
          <p:cNvSpPr txBox="1"/>
          <p:nvPr/>
        </p:nvSpPr>
        <p:spPr>
          <a:xfrm>
            <a:off x="8452533" y="4578156"/>
            <a:ext cx="3516554"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Beispiele für laufende Projekte</a:t>
            </a:r>
          </a:p>
          <a:p>
            <a:pPr marL="742950" lvl="1" indent="-285750">
              <a:buFont typeface="Arial" panose="020B0604020202020204" pitchFamily="34" charset="0"/>
              <a:buChar char="•"/>
            </a:pPr>
            <a:r>
              <a:rPr lang="de-DE" sz="1600" dirty="0">
                <a:solidFill>
                  <a:schemeClr val="bg1"/>
                </a:solidFill>
              </a:rPr>
              <a:t>Speicher (Fernwärme, Strom)</a:t>
            </a:r>
          </a:p>
          <a:p>
            <a:pPr marL="742950" lvl="1" indent="-285750">
              <a:buFont typeface="Arial" panose="020B0604020202020204" pitchFamily="34" charset="0"/>
              <a:buChar char="•"/>
            </a:pPr>
            <a:r>
              <a:rPr lang="de-DE" sz="1600" dirty="0">
                <a:solidFill>
                  <a:schemeClr val="bg1"/>
                </a:solidFill>
              </a:rPr>
              <a:t>Erzeugung</a:t>
            </a:r>
          </a:p>
        </p:txBody>
      </p:sp>
      <p:sp>
        <p:nvSpPr>
          <p:cNvPr id="12" name="Pfeil: Fünfeck 11">
            <a:extLst>
              <a:ext uri="{FF2B5EF4-FFF2-40B4-BE49-F238E27FC236}">
                <a16:creationId xmlns:a16="http://schemas.microsoft.com/office/drawing/2014/main" id="{7BB847A5-E357-FD0A-37DC-1E9C14C5D5D2}"/>
              </a:ext>
            </a:extLst>
          </p:cNvPr>
          <p:cNvSpPr/>
          <p:nvPr/>
        </p:nvSpPr>
        <p:spPr>
          <a:xfrm>
            <a:off x="559558" y="1414684"/>
            <a:ext cx="2557170" cy="3043451"/>
          </a:xfrm>
          <a:prstGeom prst="homePlat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Pfeil: Chevron 2">
            <a:extLst>
              <a:ext uri="{FF2B5EF4-FFF2-40B4-BE49-F238E27FC236}">
                <a16:creationId xmlns:a16="http://schemas.microsoft.com/office/drawing/2014/main" id="{BB1AE0F4-3A93-9200-1581-730A72C556F8}"/>
              </a:ext>
            </a:extLst>
          </p:cNvPr>
          <p:cNvSpPr/>
          <p:nvPr/>
        </p:nvSpPr>
        <p:spPr>
          <a:xfrm>
            <a:off x="6810103" y="1393683"/>
            <a:ext cx="2557170" cy="3043451"/>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                     Wandel</a:t>
            </a:r>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079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P spid="11" grpId="0"/>
      <p:bldP spid="1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4C2FE17-65C9-2C46-8092-83DAE3988571}"/>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7" name="Rechteck 6">
            <a:extLst>
              <a:ext uri="{FF2B5EF4-FFF2-40B4-BE49-F238E27FC236}">
                <a16:creationId xmlns:a16="http://schemas.microsoft.com/office/drawing/2014/main" id="{C983CED8-FDEC-43F6-36D4-FA47E7094B0E}"/>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 name="Gruppieren 7">
            <a:extLst>
              <a:ext uri="{FF2B5EF4-FFF2-40B4-BE49-F238E27FC236}">
                <a16:creationId xmlns:a16="http://schemas.microsoft.com/office/drawing/2014/main" id="{658DBC85-2A96-83F9-4184-ACED00B5A45A}"/>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FCB1C29F-FD9E-083A-28F9-356439530A5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0E3903-6E50-036E-62A5-1F2764A9190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itel 1">
            <a:extLst>
              <a:ext uri="{FF2B5EF4-FFF2-40B4-BE49-F238E27FC236}">
                <a16:creationId xmlns:a16="http://schemas.microsoft.com/office/drawing/2014/main" id="{E5A59A8F-5470-A239-9ACE-0A93B17FA444}"/>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Gründung der </a:t>
            </a:r>
            <a:r>
              <a:rPr lang="de-DE" sz="2800" b="1" u="sng" dirty="0" err="1">
                <a:solidFill>
                  <a:schemeClr val="bg1"/>
                </a:solidFill>
              </a:rPr>
              <a:t>Entso</a:t>
            </a:r>
            <a:r>
              <a:rPr lang="de-DE" sz="2800" b="1" u="sng" dirty="0">
                <a:solidFill>
                  <a:schemeClr val="bg1"/>
                </a:solidFill>
              </a:rPr>
              <a:t>-e: Transparenz-Plattform seit 2009</a:t>
            </a:r>
            <a:br>
              <a:rPr lang="de-DE" sz="2800" b="1" u="sng" dirty="0">
                <a:solidFill>
                  <a:schemeClr val="bg1"/>
                </a:solidFill>
              </a:rPr>
            </a:br>
            <a:r>
              <a:rPr lang="de-DE" sz="2000" dirty="0">
                <a:solidFill>
                  <a:schemeClr val="bg1"/>
                </a:solidFill>
              </a:rPr>
              <a:t>Ausbalancierung und Stabilisierung der europäischen Strom-Netze (Transportnetze)</a:t>
            </a:r>
            <a:br>
              <a:rPr lang="de-DE" sz="2000" dirty="0">
                <a:solidFill>
                  <a:schemeClr val="bg1"/>
                </a:solidFill>
              </a:rPr>
            </a:br>
            <a:endParaRPr lang="de-DE" sz="2000" b="1" dirty="0">
              <a:solidFill>
                <a:schemeClr val="bg1"/>
              </a:solidFill>
            </a:endParaRPr>
          </a:p>
        </p:txBody>
      </p:sp>
      <p:pic>
        <p:nvPicPr>
          <p:cNvPr id="2" name="Picture 2">
            <a:extLst>
              <a:ext uri="{FF2B5EF4-FFF2-40B4-BE49-F238E27FC236}">
                <a16:creationId xmlns:a16="http://schemas.microsoft.com/office/drawing/2014/main" id="{FE71E1CA-F7C1-D176-927F-9AFCF908E603}"/>
              </a:ext>
            </a:extLst>
          </p:cNvPr>
          <p:cNvPicPr>
            <a:picLocks noChangeAspect="1" noChangeArrowheads="1"/>
          </p:cNvPicPr>
          <p:nvPr/>
        </p:nvPicPr>
        <p:blipFill>
          <a:blip r:embed="rId3" cstate="print"/>
          <a:srcRect/>
          <a:stretch>
            <a:fillRect/>
          </a:stretch>
        </p:blipFill>
        <p:spPr bwMode="auto">
          <a:xfrm>
            <a:off x="260324" y="153729"/>
            <a:ext cx="8921696" cy="6337745"/>
          </a:xfrm>
          <a:prstGeom prst="rect">
            <a:avLst/>
          </a:prstGeom>
          <a:noFill/>
          <a:ln w="9525">
            <a:noFill/>
            <a:miter lim="800000"/>
            <a:headEnd/>
            <a:tailEnd/>
          </a:ln>
          <a:effectLst/>
        </p:spPr>
      </p:pic>
    </p:spTree>
    <p:extLst>
      <p:ext uri="{BB962C8B-B14F-4D97-AF65-F5344CB8AC3E}">
        <p14:creationId xmlns:p14="http://schemas.microsoft.com/office/powerpoint/2010/main" val="3246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4C2FE17-65C9-2C46-8092-83DAE3988571}"/>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7" name="Rechteck 6">
            <a:extLst>
              <a:ext uri="{FF2B5EF4-FFF2-40B4-BE49-F238E27FC236}">
                <a16:creationId xmlns:a16="http://schemas.microsoft.com/office/drawing/2014/main" id="{C983CED8-FDEC-43F6-36D4-FA47E7094B0E}"/>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28" name="Picture 4">
            <a:extLst>
              <a:ext uri="{FF2B5EF4-FFF2-40B4-BE49-F238E27FC236}">
                <a16:creationId xmlns:a16="http://schemas.microsoft.com/office/drawing/2014/main" id="{8D391538-EDEA-FE59-DFB6-E2A3C905C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80" y="1117600"/>
            <a:ext cx="11922137" cy="45189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en 7">
            <a:extLst>
              <a:ext uri="{FF2B5EF4-FFF2-40B4-BE49-F238E27FC236}">
                <a16:creationId xmlns:a16="http://schemas.microsoft.com/office/drawing/2014/main" id="{658DBC85-2A96-83F9-4184-ACED00B5A45A}"/>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FCB1C29F-FD9E-083A-28F9-356439530A5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0E3903-6E50-036E-62A5-1F2764A9190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itel 1">
            <a:extLst>
              <a:ext uri="{FF2B5EF4-FFF2-40B4-BE49-F238E27FC236}">
                <a16:creationId xmlns:a16="http://schemas.microsoft.com/office/drawing/2014/main" id="{E5A59A8F-5470-A239-9ACE-0A93B17FA444}"/>
              </a:ext>
            </a:extLst>
          </p:cNvPr>
          <p:cNvSpPr>
            <a:spLocks noGrp="1"/>
          </p:cNvSpPr>
          <p:nvPr>
            <p:ph type="title"/>
          </p:nvPr>
        </p:nvSpPr>
        <p:spPr>
          <a:xfrm>
            <a:off x="273972" y="-17081"/>
            <a:ext cx="11049000" cy="1325563"/>
          </a:xfrm>
        </p:spPr>
        <p:txBody>
          <a:bodyPr>
            <a:normAutofit/>
          </a:bodyPr>
          <a:lstStyle/>
          <a:p>
            <a:r>
              <a:rPr lang="de-DE" sz="2800" b="1" u="sng" dirty="0" err="1">
                <a:solidFill>
                  <a:schemeClr val="bg1"/>
                </a:solidFill>
              </a:rPr>
              <a:t>Entso</a:t>
            </a:r>
            <a:r>
              <a:rPr lang="de-DE" sz="2800" b="1" u="sng" dirty="0">
                <a:solidFill>
                  <a:schemeClr val="bg1"/>
                </a:solidFill>
              </a:rPr>
              <a:t>-e: Transparenz-Plattform seit 2009</a:t>
            </a:r>
            <a:br>
              <a:rPr lang="de-DE" sz="2800" b="1" u="sng" dirty="0">
                <a:solidFill>
                  <a:schemeClr val="bg1"/>
                </a:solidFill>
              </a:rPr>
            </a:br>
            <a:r>
              <a:rPr lang="de-DE" sz="2000" dirty="0">
                <a:solidFill>
                  <a:schemeClr val="bg1"/>
                </a:solidFill>
              </a:rPr>
              <a:t>Ausbalancierung und Stabilisierung der europäischen Strom-Netze (Transportnetze)</a:t>
            </a:r>
            <a:br>
              <a:rPr lang="de-DE" sz="2000" dirty="0">
                <a:solidFill>
                  <a:schemeClr val="bg1"/>
                </a:solidFill>
              </a:rPr>
            </a:br>
            <a:endParaRPr lang="de-DE" sz="2000" b="1" dirty="0">
              <a:solidFill>
                <a:schemeClr val="bg1"/>
              </a:solidFill>
            </a:endParaRPr>
          </a:p>
        </p:txBody>
      </p:sp>
      <p:pic>
        <p:nvPicPr>
          <p:cNvPr id="3" name="Grafik 2">
            <a:extLst>
              <a:ext uri="{FF2B5EF4-FFF2-40B4-BE49-F238E27FC236}">
                <a16:creationId xmlns:a16="http://schemas.microsoft.com/office/drawing/2014/main" id="{37ADB2C4-6CDB-3C81-2647-F3959706D6E9}"/>
              </a:ext>
            </a:extLst>
          </p:cNvPr>
          <p:cNvPicPr>
            <a:picLocks noChangeAspect="1"/>
          </p:cNvPicPr>
          <p:nvPr/>
        </p:nvPicPr>
        <p:blipFill>
          <a:blip r:embed="rId4"/>
          <a:stretch>
            <a:fillRect/>
          </a:stretch>
        </p:blipFill>
        <p:spPr>
          <a:xfrm>
            <a:off x="160420" y="1143182"/>
            <a:ext cx="8737128" cy="4518925"/>
          </a:xfrm>
          <a:prstGeom prst="rect">
            <a:avLst/>
          </a:prstGeom>
        </p:spPr>
      </p:pic>
      <p:pic>
        <p:nvPicPr>
          <p:cNvPr id="5" name="Grafik 4">
            <a:extLst>
              <a:ext uri="{FF2B5EF4-FFF2-40B4-BE49-F238E27FC236}">
                <a16:creationId xmlns:a16="http://schemas.microsoft.com/office/drawing/2014/main" id="{7BD5261D-2934-0A9B-DDC8-889A740995EE}"/>
              </a:ext>
            </a:extLst>
          </p:cNvPr>
          <p:cNvPicPr>
            <a:picLocks noChangeAspect="1"/>
          </p:cNvPicPr>
          <p:nvPr/>
        </p:nvPicPr>
        <p:blipFill>
          <a:blip r:embed="rId5"/>
          <a:stretch>
            <a:fillRect/>
          </a:stretch>
        </p:blipFill>
        <p:spPr>
          <a:xfrm>
            <a:off x="163664" y="1116789"/>
            <a:ext cx="11891856" cy="4518925"/>
          </a:xfrm>
          <a:prstGeom prst="rect">
            <a:avLst/>
          </a:prstGeom>
        </p:spPr>
      </p:pic>
    </p:spTree>
    <p:extLst>
      <p:ext uri="{BB962C8B-B14F-4D97-AF65-F5344CB8AC3E}">
        <p14:creationId xmlns:p14="http://schemas.microsoft.com/office/powerpoint/2010/main" val="21465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4C2FE17-65C9-2C46-8092-83DAE3988571}"/>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7" name="Rechteck 6">
            <a:extLst>
              <a:ext uri="{FF2B5EF4-FFF2-40B4-BE49-F238E27FC236}">
                <a16:creationId xmlns:a16="http://schemas.microsoft.com/office/drawing/2014/main" id="{C983CED8-FDEC-43F6-36D4-FA47E7094B0E}"/>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 name="Gruppieren 7">
            <a:extLst>
              <a:ext uri="{FF2B5EF4-FFF2-40B4-BE49-F238E27FC236}">
                <a16:creationId xmlns:a16="http://schemas.microsoft.com/office/drawing/2014/main" id="{658DBC85-2A96-83F9-4184-ACED00B5A45A}"/>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FCB1C29F-FD9E-083A-28F9-356439530A5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0E3903-6E50-036E-62A5-1F2764A9190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itel 1">
            <a:extLst>
              <a:ext uri="{FF2B5EF4-FFF2-40B4-BE49-F238E27FC236}">
                <a16:creationId xmlns:a16="http://schemas.microsoft.com/office/drawing/2014/main" id="{E5A59A8F-5470-A239-9ACE-0A93B17FA444}"/>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Aktueller Status der Energiewirtschaft:</a:t>
            </a:r>
            <a:br>
              <a:rPr lang="de-DE" sz="2800" b="1" u="sng" dirty="0">
                <a:solidFill>
                  <a:schemeClr val="bg1"/>
                </a:solidFill>
              </a:rPr>
            </a:br>
            <a:r>
              <a:rPr lang="de-DE" sz="2800" b="1" u="sng" dirty="0">
                <a:solidFill>
                  <a:schemeClr val="bg1"/>
                </a:solidFill>
              </a:rPr>
              <a:t>Offene Marktkommunikation, Datenplattformen für alles</a:t>
            </a:r>
            <a:br>
              <a:rPr lang="de-DE" sz="2000" dirty="0">
                <a:solidFill>
                  <a:schemeClr val="bg1"/>
                </a:solidFill>
              </a:rPr>
            </a:br>
            <a:endParaRPr lang="de-DE" sz="2000" b="1" dirty="0">
              <a:solidFill>
                <a:schemeClr val="bg1"/>
              </a:solidFill>
            </a:endParaRPr>
          </a:p>
        </p:txBody>
      </p:sp>
      <p:sp>
        <p:nvSpPr>
          <p:cNvPr id="2" name="Textfeld 1">
            <a:extLst>
              <a:ext uri="{FF2B5EF4-FFF2-40B4-BE49-F238E27FC236}">
                <a16:creationId xmlns:a16="http://schemas.microsoft.com/office/drawing/2014/main" id="{C016CE79-0211-BD34-887F-BFDA4D80B770}"/>
              </a:ext>
            </a:extLst>
          </p:cNvPr>
          <p:cNvSpPr txBox="1"/>
          <p:nvPr/>
        </p:nvSpPr>
        <p:spPr>
          <a:xfrm>
            <a:off x="273972" y="1238586"/>
            <a:ext cx="10875291" cy="5632311"/>
          </a:xfrm>
          <a:prstGeom prst="rect">
            <a:avLst/>
          </a:prstGeom>
          <a:noFill/>
        </p:spPr>
        <p:txBody>
          <a:bodyPr wrap="square" rtlCol="0">
            <a:spAutoFit/>
          </a:bodyPr>
          <a:lstStyle/>
          <a:p>
            <a:r>
              <a:rPr lang="de-DE" sz="2400" dirty="0">
                <a:solidFill>
                  <a:schemeClr val="bg1"/>
                </a:solidFill>
              </a:rPr>
              <a:t>Alle Marktteilnehmer sind verpflichtet zur:</a:t>
            </a:r>
          </a:p>
          <a:p>
            <a:pPr marL="342900" indent="-342900">
              <a:buFont typeface="Arial" panose="020B0604020202020204" pitchFamily="34" charset="0"/>
              <a:buChar char="•"/>
            </a:pPr>
            <a:r>
              <a:rPr lang="de-DE" sz="2400" dirty="0">
                <a:solidFill>
                  <a:schemeClr val="bg1"/>
                </a:solidFill>
              </a:rPr>
              <a:t>Einhaltung der Marktregeln</a:t>
            </a:r>
          </a:p>
          <a:p>
            <a:pPr marL="342900" indent="-342900">
              <a:buFont typeface="Arial" panose="020B0604020202020204" pitchFamily="34" charset="0"/>
              <a:buChar char="•"/>
            </a:pPr>
            <a:r>
              <a:rPr lang="de-DE" sz="2400" dirty="0">
                <a:solidFill>
                  <a:schemeClr val="bg1"/>
                </a:solidFill>
              </a:rPr>
              <a:t>Diskriminierungsfreien Bereitstellung von Daten auf berechtigte Nachfrage</a:t>
            </a:r>
          </a:p>
          <a:p>
            <a:pPr marL="342900" indent="-342900">
              <a:buFont typeface="Arial" panose="020B0604020202020204" pitchFamily="34" charset="0"/>
              <a:buChar char="•"/>
            </a:pPr>
            <a:r>
              <a:rPr lang="de-DE" sz="2400" dirty="0">
                <a:solidFill>
                  <a:schemeClr val="bg1"/>
                </a:solidFill>
              </a:rPr>
              <a:t>Offenlegung von Marktdaten über die Transparenzplattformen von</a:t>
            </a:r>
          </a:p>
          <a:p>
            <a:pPr marL="800100" lvl="1" indent="-342900">
              <a:buFont typeface="Arial" panose="020B0604020202020204" pitchFamily="34" charset="0"/>
              <a:buChar char="•"/>
            </a:pPr>
            <a:r>
              <a:rPr lang="de-DE" sz="2400" dirty="0">
                <a:solidFill>
                  <a:schemeClr val="bg1"/>
                </a:solidFill>
              </a:rPr>
              <a:t>der Bundesnetzagentur (BNetzA) =&gt; </a:t>
            </a:r>
            <a:r>
              <a:rPr lang="de-DE" sz="2400" dirty="0">
                <a:solidFill>
                  <a:schemeClr val="bg1"/>
                </a:solidFill>
                <a:hlinkClick r:id="rId3"/>
              </a:rPr>
              <a:t>www.smard.de</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dem Verband Europäischer Übertragungsnetzbetreiber (</a:t>
            </a:r>
            <a:r>
              <a:rPr lang="de-DE" sz="2400" dirty="0" err="1">
                <a:solidFill>
                  <a:schemeClr val="bg1"/>
                </a:solidFill>
              </a:rPr>
              <a:t>entsoe</a:t>
            </a:r>
            <a:r>
              <a:rPr lang="de-DE" sz="2400" dirty="0">
                <a:solidFill>
                  <a:schemeClr val="bg1"/>
                </a:solidFill>
              </a:rPr>
              <a:t>) =&gt; </a:t>
            </a:r>
            <a:r>
              <a:rPr lang="de-DE" sz="2400" dirty="0">
                <a:solidFill>
                  <a:schemeClr val="bg1"/>
                </a:solidFill>
                <a:hlinkClick r:id="rId4"/>
              </a:rPr>
              <a:t>www.entsoe.eu</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dem Verband Europäischer Fernleitungsgasnetzbetreiber (</a:t>
            </a:r>
            <a:r>
              <a:rPr lang="de-DE" sz="2400" dirty="0" err="1">
                <a:solidFill>
                  <a:schemeClr val="bg1"/>
                </a:solidFill>
              </a:rPr>
              <a:t>entsog</a:t>
            </a:r>
            <a:r>
              <a:rPr lang="de-DE" sz="2400" dirty="0">
                <a:solidFill>
                  <a:schemeClr val="bg1"/>
                </a:solidFill>
              </a:rPr>
              <a:t>) =&gt; </a:t>
            </a:r>
            <a:r>
              <a:rPr lang="de-DE" sz="2400" dirty="0">
                <a:solidFill>
                  <a:schemeClr val="bg1"/>
                </a:solidFill>
                <a:hlinkClick r:id="rId5"/>
              </a:rPr>
              <a:t>www.entsog.eu</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Der Informationsplattform der deutschen Übertragungsnetzbetreiber =&gt; </a:t>
            </a:r>
            <a:r>
              <a:rPr lang="de-DE" sz="2400" dirty="0">
                <a:solidFill>
                  <a:schemeClr val="bg1"/>
                </a:solidFill>
                <a:hlinkClick r:id="rId6"/>
              </a:rPr>
              <a:t>www.netztransparenz.de</a:t>
            </a:r>
            <a:endParaRPr lang="de-DE" sz="2400" dirty="0">
              <a:solidFill>
                <a:schemeClr val="bg1"/>
              </a:solidFill>
            </a:endParaRPr>
          </a:p>
          <a:p>
            <a:pPr marL="800100" lvl="1" indent="-342900">
              <a:buFont typeface="Arial" panose="020B0604020202020204" pitchFamily="34" charset="0"/>
              <a:buChar char="•"/>
            </a:pPr>
            <a:r>
              <a:rPr lang="de-DE" sz="2400" dirty="0">
                <a:solidFill>
                  <a:schemeClr val="bg1"/>
                </a:solidFill>
              </a:rPr>
              <a:t>………….</a:t>
            </a:r>
          </a:p>
          <a:p>
            <a:pPr marL="800100" lvl="1" indent="-342900">
              <a:buFont typeface="Arial" panose="020B0604020202020204" pitchFamily="34" charset="0"/>
              <a:buChar char="•"/>
            </a:pPr>
            <a:endParaRPr lang="de-DE" sz="2400" dirty="0">
              <a:solidFill>
                <a:schemeClr val="bg1"/>
              </a:solidFill>
            </a:endParaRPr>
          </a:p>
          <a:p>
            <a:pPr marL="800100" lvl="1" indent="-342900">
              <a:buFont typeface="Arial" panose="020B0604020202020204" pitchFamily="34" charset="0"/>
              <a:buChar char="•"/>
            </a:pPr>
            <a:endParaRPr lang="de-DE" sz="2400" dirty="0">
              <a:solidFill>
                <a:schemeClr val="bg1"/>
              </a:solidFill>
            </a:endParaRPr>
          </a:p>
          <a:p>
            <a:pPr marL="800100" lvl="1" indent="-342900">
              <a:buFont typeface="Arial" panose="020B0604020202020204" pitchFamily="34" charset="0"/>
              <a:buChar char="•"/>
            </a:pPr>
            <a:endParaRPr lang="de-DE" sz="2400" dirty="0">
              <a:solidFill>
                <a:schemeClr val="bg1"/>
              </a:solidFill>
            </a:endParaRPr>
          </a:p>
        </p:txBody>
      </p:sp>
      <p:sp>
        <p:nvSpPr>
          <p:cNvPr id="3" name="Rechteck 2">
            <a:extLst>
              <a:ext uri="{FF2B5EF4-FFF2-40B4-BE49-F238E27FC236}">
                <a16:creationId xmlns:a16="http://schemas.microsoft.com/office/drawing/2014/main" id="{6B66992A-7FC4-05B6-7485-60252497E356}"/>
              </a:ext>
            </a:extLst>
          </p:cNvPr>
          <p:cNvSpPr/>
          <p:nvPr/>
        </p:nvSpPr>
        <p:spPr>
          <a:xfrm>
            <a:off x="273972" y="1238586"/>
            <a:ext cx="11644056" cy="4857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solidFill>
                  <a:srgbClr val="FF0000"/>
                </a:solidFill>
              </a:rPr>
              <a:t>Was machen wir mit diesen Informationen ?</a:t>
            </a:r>
          </a:p>
        </p:txBody>
      </p:sp>
    </p:spTree>
    <p:extLst>
      <p:ext uri="{BB962C8B-B14F-4D97-AF65-F5344CB8AC3E}">
        <p14:creationId xmlns:p14="http://schemas.microsoft.com/office/powerpoint/2010/main" val="36723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A180B67-CC3A-4CE1-99FA-221853A5633D}"/>
              </a:ext>
            </a:extLst>
          </p:cNvPr>
          <p:cNvSpPr/>
          <p:nvPr/>
        </p:nvSpPr>
        <p:spPr>
          <a:xfrm>
            <a:off x="0" y="10887"/>
            <a:ext cx="12192000"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6" name="Rechteck 5">
            <a:extLst>
              <a:ext uri="{FF2B5EF4-FFF2-40B4-BE49-F238E27FC236}">
                <a16:creationId xmlns:a16="http://schemas.microsoft.com/office/drawing/2014/main" id="{347E5C63-FEAB-4EDA-9A5E-601B04A2FF6B}"/>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F4B8D781-EAAB-4AA6-8A5C-99ABD8E3C3BB}"/>
              </a:ext>
            </a:extLst>
          </p:cNvPr>
          <p:cNvGrpSpPr/>
          <p:nvPr/>
        </p:nvGrpSpPr>
        <p:grpSpPr>
          <a:xfrm>
            <a:off x="0" y="6638054"/>
            <a:ext cx="12192000" cy="230832"/>
            <a:chOff x="0" y="6638054"/>
            <a:chExt cx="12192000" cy="230832"/>
          </a:xfrm>
        </p:grpSpPr>
        <p:sp>
          <p:nvSpPr>
            <p:cNvPr id="8" name="Textfeld 7">
              <a:extLst>
                <a:ext uri="{FF2B5EF4-FFF2-40B4-BE49-F238E27FC236}">
                  <a16:creationId xmlns:a16="http://schemas.microsoft.com/office/drawing/2014/main" id="{0187C694-D1DB-4D1D-BBB4-361592754564}"/>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28AC0C66-5EAD-4D6B-BF97-24DF59EA5B0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feld 11">
            <a:extLst>
              <a:ext uri="{FF2B5EF4-FFF2-40B4-BE49-F238E27FC236}">
                <a16:creationId xmlns:a16="http://schemas.microsoft.com/office/drawing/2014/main" id="{D8926DAD-123B-4FB5-A7B2-55CA0E6EC285}"/>
              </a:ext>
            </a:extLst>
          </p:cNvPr>
          <p:cNvSpPr txBox="1"/>
          <p:nvPr/>
        </p:nvSpPr>
        <p:spPr>
          <a:xfrm>
            <a:off x="273972" y="5790556"/>
            <a:ext cx="11739176" cy="615553"/>
          </a:xfrm>
          <a:prstGeom prst="rect">
            <a:avLst/>
          </a:prstGeom>
          <a:noFill/>
        </p:spPr>
        <p:txBody>
          <a:bodyPr wrap="none" rtlCol="0">
            <a:spAutoFit/>
          </a:bodyPr>
          <a:lstStyle/>
          <a:p>
            <a:r>
              <a:rPr lang="de-DE" sz="1700" dirty="0">
                <a:solidFill>
                  <a:schemeClr val="bg1"/>
                </a:solidFill>
              </a:rPr>
              <a:t>Um die Diskriminierungsfreiheit jederzeit gewährleisten zu können, hat die BNetzA mit ihren Vorgaben alle Energieversorger</a:t>
            </a:r>
          </a:p>
          <a:p>
            <a:r>
              <a:rPr lang="de-DE" sz="1700" dirty="0">
                <a:solidFill>
                  <a:schemeClr val="bg1"/>
                </a:solidFill>
              </a:rPr>
              <a:t>In Deutschland auf „Informations-Transparenz“ verpflichtet. Dadurch werden auch die Prozesse und Zusammenhänge transparent. </a:t>
            </a:r>
          </a:p>
        </p:txBody>
      </p:sp>
      <p:pic>
        <p:nvPicPr>
          <p:cNvPr id="3" name="Grafik 2">
            <a:extLst>
              <a:ext uri="{FF2B5EF4-FFF2-40B4-BE49-F238E27FC236}">
                <a16:creationId xmlns:a16="http://schemas.microsoft.com/office/drawing/2014/main" id="{0C4A3055-6CD1-4DFC-89CE-9A0118BC8509}"/>
              </a:ext>
            </a:extLst>
          </p:cNvPr>
          <p:cNvPicPr/>
          <p:nvPr/>
        </p:nvPicPr>
        <p:blipFill>
          <a:blip r:embed="rId3"/>
          <a:stretch>
            <a:fillRect/>
          </a:stretch>
        </p:blipFill>
        <p:spPr>
          <a:xfrm>
            <a:off x="236550" y="1310453"/>
            <a:ext cx="3796139" cy="4376479"/>
          </a:xfrm>
          <a:prstGeom prst="rect">
            <a:avLst/>
          </a:prstGeom>
        </p:spPr>
      </p:pic>
      <p:sp>
        <p:nvSpPr>
          <p:cNvPr id="19" name="Titel 1">
            <a:extLst>
              <a:ext uri="{FF2B5EF4-FFF2-40B4-BE49-F238E27FC236}">
                <a16:creationId xmlns:a16="http://schemas.microsoft.com/office/drawing/2014/main" id="{D65132BD-2D1B-452C-AF0D-51E6AC010B70}"/>
              </a:ext>
            </a:extLst>
          </p:cNvPr>
          <p:cNvSpPr>
            <a:spLocks noGrp="1"/>
          </p:cNvSpPr>
          <p:nvPr>
            <p:ph type="title"/>
          </p:nvPr>
        </p:nvSpPr>
        <p:spPr>
          <a:xfrm>
            <a:off x="273972" y="-17081"/>
            <a:ext cx="11049000" cy="1325563"/>
          </a:xfrm>
        </p:spPr>
        <p:txBody>
          <a:bodyPr>
            <a:normAutofit/>
          </a:bodyPr>
          <a:lstStyle/>
          <a:p>
            <a:pPr marL="0" indent="0">
              <a:buNone/>
            </a:pPr>
            <a:r>
              <a:rPr lang="de-DE" sz="2800" b="1" u="sng" dirty="0">
                <a:solidFill>
                  <a:schemeClr val="bg1"/>
                </a:solidFill>
              </a:rPr>
              <a:t>Deutschlands Energiewende / Energie-Status kritisch betrachtet:</a:t>
            </a:r>
            <a:br>
              <a:rPr lang="de-DE" sz="2800" b="1" u="sng" dirty="0">
                <a:solidFill>
                  <a:schemeClr val="bg1"/>
                </a:solidFill>
              </a:rPr>
            </a:br>
            <a:r>
              <a:rPr lang="de-DE" sz="1800" b="1" u="sng" dirty="0">
                <a:solidFill>
                  <a:schemeClr val="bg1"/>
                </a:solidFill>
              </a:rPr>
              <a:t>verpflichtende</a:t>
            </a:r>
            <a:r>
              <a:rPr lang="de-DE" sz="1800" b="1" dirty="0">
                <a:solidFill>
                  <a:schemeClr val="bg1"/>
                </a:solidFill>
              </a:rPr>
              <a:t>  Offenlegung von Daten der Energiewirtschaft (=&gt; Transparenz), meist 15 min-Werte</a:t>
            </a:r>
          </a:p>
        </p:txBody>
      </p:sp>
      <p:sp>
        <p:nvSpPr>
          <p:cNvPr id="15" name="Textfeld 14">
            <a:hlinkClick r:id="rId4"/>
            <a:extLst>
              <a:ext uri="{FF2B5EF4-FFF2-40B4-BE49-F238E27FC236}">
                <a16:creationId xmlns:a16="http://schemas.microsoft.com/office/drawing/2014/main" id="{3888BF28-6062-C666-EF52-E0841B962DCF}"/>
              </a:ext>
            </a:extLst>
          </p:cNvPr>
          <p:cNvSpPr txBox="1"/>
          <p:nvPr/>
        </p:nvSpPr>
        <p:spPr>
          <a:xfrm rot="20696189">
            <a:off x="4458400" y="3125225"/>
            <a:ext cx="2173198" cy="230832"/>
          </a:xfrm>
          <a:prstGeom prst="rect">
            <a:avLst/>
          </a:prstGeom>
          <a:noFill/>
        </p:spPr>
        <p:txBody>
          <a:bodyPr wrap="square" rtlCol="0">
            <a:spAutoFit/>
          </a:bodyPr>
          <a:lstStyle/>
          <a:p>
            <a:r>
              <a:rPr lang="de-DE" sz="900" dirty="0">
                <a:solidFill>
                  <a:schemeClr val="bg1"/>
                </a:solidFill>
                <a:highlight>
                  <a:srgbClr val="FF0000"/>
                </a:highlight>
              </a:rPr>
              <a:t>Internationale Plattform für Netzbetrieb</a:t>
            </a:r>
          </a:p>
        </p:txBody>
      </p:sp>
      <p:sp>
        <p:nvSpPr>
          <p:cNvPr id="16" name="Textfeld 15">
            <a:hlinkClick r:id="rId5"/>
            <a:extLst>
              <a:ext uri="{FF2B5EF4-FFF2-40B4-BE49-F238E27FC236}">
                <a16:creationId xmlns:a16="http://schemas.microsoft.com/office/drawing/2014/main" id="{5AA1D4EF-3E09-70EB-C17D-56E389C36AFF}"/>
              </a:ext>
            </a:extLst>
          </p:cNvPr>
          <p:cNvSpPr txBox="1"/>
          <p:nvPr/>
        </p:nvSpPr>
        <p:spPr>
          <a:xfrm>
            <a:off x="4474619" y="3819668"/>
            <a:ext cx="2193252" cy="230832"/>
          </a:xfrm>
          <a:prstGeom prst="rect">
            <a:avLst/>
          </a:prstGeom>
          <a:noFill/>
        </p:spPr>
        <p:txBody>
          <a:bodyPr wrap="square" rtlCol="0">
            <a:spAutoFit/>
          </a:bodyPr>
          <a:lstStyle/>
          <a:p>
            <a:pPr algn="ctr"/>
            <a:r>
              <a:rPr lang="de-DE" sz="900" dirty="0">
                <a:solidFill>
                  <a:schemeClr val="bg1"/>
                </a:solidFill>
                <a:highlight>
                  <a:srgbClr val="FF0000"/>
                </a:highlight>
              </a:rPr>
              <a:t>Nationale Plattform der BNetzA + </a:t>
            </a:r>
            <a:r>
              <a:rPr lang="de-DE" sz="900" dirty="0" err="1">
                <a:solidFill>
                  <a:schemeClr val="bg1"/>
                </a:solidFill>
                <a:highlight>
                  <a:srgbClr val="FF0000"/>
                </a:highlight>
              </a:rPr>
              <a:t>BeNeLux</a:t>
            </a:r>
            <a:endParaRPr lang="de-DE" sz="900" dirty="0">
              <a:solidFill>
                <a:schemeClr val="bg1"/>
              </a:solidFill>
              <a:highlight>
                <a:srgbClr val="FF0000"/>
              </a:highlight>
            </a:endParaRPr>
          </a:p>
        </p:txBody>
      </p:sp>
      <p:sp>
        <p:nvSpPr>
          <p:cNvPr id="23" name="Textfeld 22">
            <a:hlinkClick r:id="rId6"/>
            <a:extLst>
              <a:ext uri="{FF2B5EF4-FFF2-40B4-BE49-F238E27FC236}">
                <a16:creationId xmlns:a16="http://schemas.microsoft.com/office/drawing/2014/main" id="{FCDB1ACB-C074-7289-F5E9-A5B90DA627DD}"/>
              </a:ext>
            </a:extLst>
          </p:cNvPr>
          <p:cNvSpPr txBox="1"/>
          <p:nvPr/>
        </p:nvSpPr>
        <p:spPr>
          <a:xfrm rot="21340724">
            <a:off x="4065883" y="2538374"/>
            <a:ext cx="2485082" cy="230832"/>
          </a:xfrm>
          <a:prstGeom prst="rect">
            <a:avLst/>
          </a:prstGeom>
          <a:noFill/>
        </p:spPr>
        <p:txBody>
          <a:bodyPr wrap="square" rtlCol="0">
            <a:spAutoFit/>
          </a:bodyPr>
          <a:lstStyle/>
          <a:p>
            <a:pPr algn="ctr"/>
            <a:r>
              <a:rPr lang="de-DE" sz="900" dirty="0">
                <a:solidFill>
                  <a:schemeClr val="bg1"/>
                </a:solidFill>
                <a:highlight>
                  <a:srgbClr val="FF0000"/>
                </a:highlight>
              </a:rPr>
              <a:t>Nationale Plattform EEG-Anlagen und Netze</a:t>
            </a:r>
          </a:p>
        </p:txBody>
      </p:sp>
      <p:sp>
        <p:nvSpPr>
          <p:cNvPr id="36" name="Pfeil: nach rechts 35">
            <a:extLst>
              <a:ext uri="{FF2B5EF4-FFF2-40B4-BE49-F238E27FC236}">
                <a16:creationId xmlns:a16="http://schemas.microsoft.com/office/drawing/2014/main" id="{5070EDD1-95C5-AA5F-115D-F30211C1FD82}"/>
              </a:ext>
            </a:extLst>
          </p:cNvPr>
          <p:cNvSpPr/>
          <p:nvPr/>
        </p:nvSpPr>
        <p:spPr>
          <a:xfrm>
            <a:off x="4021128" y="1569493"/>
            <a:ext cx="2535002" cy="510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Daten</a:t>
            </a:r>
          </a:p>
        </p:txBody>
      </p:sp>
      <p:grpSp>
        <p:nvGrpSpPr>
          <p:cNvPr id="38" name="Gruppieren 37">
            <a:extLst>
              <a:ext uri="{FF2B5EF4-FFF2-40B4-BE49-F238E27FC236}">
                <a16:creationId xmlns:a16="http://schemas.microsoft.com/office/drawing/2014/main" id="{4D7D87CB-CEAE-4972-5AB3-7EA985B61BB1}"/>
              </a:ext>
            </a:extLst>
          </p:cNvPr>
          <p:cNvGrpSpPr/>
          <p:nvPr/>
        </p:nvGrpSpPr>
        <p:grpSpPr>
          <a:xfrm>
            <a:off x="6610561" y="1105471"/>
            <a:ext cx="4882134" cy="4618441"/>
            <a:chOff x="6610561" y="1105471"/>
            <a:chExt cx="4882134" cy="4618441"/>
          </a:xfrm>
        </p:grpSpPr>
        <p:pic>
          <p:nvPicPr>
            <p:cNvPr id="2" name="Grafik 1">
              <a:extLst>
                <a:ext uri="{FF2B5EF4-FFF2-40B4-BE49-F238E27FC236}">
                  <a16:creationId xmlns:a16="http://schemas.microsoft.com/office/drawing/2014/main" id="{9D220AC2-10F9-43AA-B8A5-FCBA12AA7547}"/>
                </a:ext>
              </a:extLst>
            </p:cNvPr>
            <p:cNvPicPr/>
            <p:nvPr/>
          </p:nvPicPr>
          <p:blipFill>
            <a:blip r:embed="rId7"/>
            <a:stretch>
              <a:fillRect/>
            </a:stretch>
          </p:blipFill>
          <p:spPr>
            <a:xfrm>
              <a:off x="6610561" y="1339216"/>
              <a:ext cx="4519899" cy="4384696"/>
            </a:xfrm>
            <a:prstGeom prst="rect">
              <a:avLst/>
            </a:prstGeom>
          </p:spPr>
        </p:pic>
        <p:sp>
          <p:nvSpPr>
            <p:cNvPr id="37" name="Textfeld 36">
              <a:extLst>
                <a:ext uri="{FF2B5EF4-FFF2-40B4-BE49-F238E27FC236}">
                  <a16:creationId xmlns:a16="http://schemas.microsoft.com/office/drawing/2014/main" id="{78B793F0-B1FB-D67B-7CD5-83598C1EA68A}"/>
                </a:ext>
              </a:extLst>
            </p:cNvPr>
            <p:cNvSpPr txBox="1"/>
            <p:nvPr/>
          </p:nvSpPr>
          <p:spPr>
            <a:xfrm>
              <a:off x="8993870" y="1105471"/>
              <a:ext cx="2498825" cy="246221"/>
            </a:xfrm>
            <a:prstGeom prst="rect">
              <a:avLst/>
            </a:prstGeom>
            <a:noFill/>
          </p:spPr>
          <p:txBody>
            <a:bodyPr wrap="square" rtlCol="0">
              <a:spAutoFit/>
            </a:bodyPr>
            <a:lstStyle/>
            <a:p>
              <a:r>
                <a:rPr lang="de-DE" sz="1000" dirty="0">
                  <a:solidFill>
                    <a:schemeClr val="bg1"/>
                  </a:solidFill>
                </a:rPr>
                <a:t>Beispiel: Marktkommunikation 50 Hertz</a:t>
              </a:r>
            </a:p>
          </p:txBody>
        </p:sp>
      </p:grpSp>
      <p:cxnSp>
        <p:nvCxnSpPr>
          <p:cNvPr id="10" name="Gerader Verbinder 9">
            <a:extLst>
              <a:ext uri="{FF2B5EF4-FFF2-40B4-BE49-F238E27FC236}">
                <a16:creationId xmlns:a16="http://schemas.microsoft.com/office/drawing/2014/main" id="{71549ACB-0649-4E9F-87BD-854C0136DEB0}"/>
              </a:ext>
            </a:extLst>
          </p:cNvPr>
          <p:cNvCxnSpPr>
            <a:cxnSpLocks/>
          </p:cNvCxnSpPr>
          <p:nvPr/>
        </p:nvCxnSpPr>
        <p:spPr>
          <a:xfrm flipV="1">
            <a:off x="4048523" y="4064000"/>
            <a:ext cx="5600803" cy="14979"/>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E5C1AB3A-AA87-D52A-DE68-E968151CA563}"/>
              </a:ext>
            </a:extLst>
          </p:cNvPr>
          <p:cNvCxnSpPr>
            <a:cxnSpLocks/>
          </p:cNvCxnSpPr>
          <p:nvPr/>
        </p:nvCxnSpPr>
        <p:spPr>
          <a:xfrm flipV="1">
            <a:off x="4021128" y="2927445"/>
            <a:ext cx="3287248" cy="892223"/>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A7E6BD12-C725-7DDA-1759-0515248F19A4}"/>
              </a:ext>
            </a:extLst>
          </p:cNvPr>
          <p:cNvCxnSpPr>
            <a:cxnSpLocks/>
          </p:cNvCxnSpPr>
          <p:nvPr/>
        </p:nvCxnSpPr>
        <p:spPr>
          <a:xfrm flipV="1">
            <a:off x="4021128" y="2657561"/>
            <a:ext cx="2898287" cy="22534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91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3" name="Titel 2">
            <a:extLst>
              <a:ext uri="{FF2B5EF4-FFF2-40B4-BE49-F238E27FC236}">
                <a16:creationId xmlns:a16="http://schemas.microsoft.com/office/drawing/2014/main" id="{420AF910-3E69-4C7E-AFD6-A937109E9AA7}"/>
              </a:ext>
            </a:extLst>
          </p:cNvPr>
          <p:cNvSpPr>
            <a:spLocks noGrp="1"/>
          </p:cNvSpPr>
          <p:nvPr>
            <p:ph type="title"/>
          </p:nvPr>
        </p:nvSpPr>
        <p:spPr>
          <a:xfrm>
            <a:off x="1077686" y="2368097"/>
            <a:ext cx="10515600" cy="1325563"/>
          </a:xfrm>
        </p:spPr>
        <p:txBody>
          <a:bodyPr/>
          <a:lstStyle/>
          <a:p>
            <a:r>
              <a:rPr lang="de-DE" dirty="0">
                <a:solidFill>
                  <a:schemeClr val="bg1"/>
                </a:solidFill>
              </a:rPr>
              <a:t>Echte Daten und Auswertungen mit Smard.de</a:t>
            </a: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030330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7471D4F-C26F-4B7F-A2B9-EF51D12DE8E8}"/>
              </a:ext>
            </a:extLst>
          </p:cNvPr>
          <p:cNvSpPr/>
          <p:nvPr/>
        </p:nvSpPr>
        <p:spPr>
          <a:xfrm>
            <a:off x="-21779" y="10889"/>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0" name="Rechteck 9">
            <a:extLst>
              <a:ext uri="{FF2B5EF4-FFF2-40B4-BE49-F238E27FC236}">
                <a16:creationId xmlns:a16="http://schemas.microsoft.com/office/drawing/2014/main" id="{FE779A36-1409-4055-B8F8-11791B7ADA13}"/>
              </a:ext>
            </a:extLst>
          </p:cNvPr>
          <p:cNvSpPr/>
          <p:nvPr/>
        </p:nvSpPr>
        <p:spPr>
          <a:xfrm>
            <a:off x="38098" y="54429"/>
            <a:ext cx="12061368" cy="652416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D1C397A5-2EB1-4BBA-BE70-AADDD46E8846}"/>
              </a:ext>
            </a:extLst>
          </p:cNvPr>
          <p:cNvGrpSpPr/>
          <p:nvPr/>
        </p:nvGrpSpPr>
        <p:grpSpPr>
          <a:xfrm>
            <a:off x="0" y="6638054"/>
            <a:ext cx="12192000" cy="230832"/>
            <a:chOff x="0" y="6638054"/>
            <a:chExt cx="12192000" cy="230832"/>
          </a:xfrm>
        </p:grpSpPr>
        <p:sp>
          <p:nvSpPr>
            <p:cNvPr id="12" name="Textfeld 11">
              <a:extLst>
                <a:ext uri="{FF2B5EF4-FFF2-40B4-BE49-F238E27FC236}">
                  <a16:creationId xmlns:a16="http://schemas.microsoft.com/office/drawing/2014/main" id="{B94FE5D7-3A17-4404-914F-7C3B33023D78}"/>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3" name="Gerader Verbinder 12">
              <a:extLst>
                <a:ext uri="{FF2B5EF4-FFF2-40B4-BE49-F238E27FC236}">
                  <a16:creationId xmlns:a16="http://schemas.microsoft.com/office/drawing/2014/main" id="{2CD7ADCC-69CA-40C0-92CE-60427DF7E336}"/>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extfeld 2">
            <a:extLst>
              <a:ext uri="{FF2B5EF4-FFF2-40B4-BE49-F238E27FC236}">
                <a16:creationId xmlns:a16="http://schemas.microsoft.com/office/drawing/2014/main" id="{FA50707C-DAE1-4FA0-9BFC-FF2A6512CAE1}"/>
              </a:ext>
            </a:extLst>
          </p:cNvPr>
          <p:cNvSpPr txBox="1"/>
          <p:nvPr/>
        </p:nvSpPr>
        <p:spPr>
          <a:xfrm>
            <a:off x="609600" y="658521"/>
            <a:ext cx="11234057" cy="584775"/>
          </a:xfrm>
          <a:prstGeom prst="rect">
            <a:avLst/>
          </a:prstGeom>
          <a:noFill/>
        </p:spPr>
        <p:txBody>
          <a:bodyPr wrap="square" rtlCol="0">
            <a:spAutoFit/>
          </a:bodyPr>
          <a:lstStyle/>
          <a:p>
            <a:r>
              <a:rPr lang="de-DE" sz="1600" b="1" dirty="0">
                <a:solidFill>
                  <a:schemeClr val="bg1"/>
                </a:solidFill>
              </a:rPr>
              <a:t>Die Energieversorger sind verpflichtet, bestimmte Informationen an die Bundesnetzagentur (BNetzA) weiterzuleiten, die dann unter </a:t>
            </a:r>
            <a:r>
              <a:rPr lang="de-DE" sz="1600" b="1" dirty="0">
                <a:solidFill>
                  <a:schemeClr val="bg1"/>
                </a:solidFill>
                <a:hlinkClick r:id="rId3">
                  <a:extLst>
                    <a:ext uri="{A12FA001-AC4F-418D-AE19-62706E023703}">
                      <ahyp:hlinkClr xmlns:ahyp="http://schemas.microsoft.com/office/drawing/2018/hyperlinkcolor" val="tx"/>
                    </a:ext>
                  </a:extLst>
                </a:hlinkClick>
              </a:rPr>
              <a:t>www.smard.de</a:t>
            </a:r>
            <a:r>
              <a:rPr lang="de-DE" sz="1600" b="1" dirty="0">
                <a:solidFill>
                  <a:schemeClr val="bg1"/>
                </a:solidFill>
              </a:rPr>
              <a:t> veröffentlicht werden.</a:t>
            </a:r>
          </a:p>
        </p:txBody>
      </p:sp>
      <p:cxnSp>
        <p:nvCxnSpPr>
          <p:cNvPr id="8" name="Gerader Verbinder 7">
            <a:extLst>
              <a:ext uri="{FF2B5EF4-FFF2-40B4-BE49-F238E27FC236}">
                <a16:creationId xmlns:a16="http://schemas.microsoft.com/office/drawing/2014/main" id="{B2C15623-396F-4F20-99D2-BA3CCC7FE63D}"/>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hteck: abgeschrägt 4">
            <a:hlinkClick r:id="rId3"/>
            <a:extLst>
              <a:ext uri="{FF2B5EF4-FFF2-40B4-BE49-F238E27FC236}">
                <a16:creationId xmlns:a16="http://schemas.microsoft.com/office/drawing/2014/main" id="{09668882-5C28-423B-A45E-3CF4FC359256}"/>
              </a:ext>
            </a:extLst>
          </p:cNvPr>
          <p:cNvSpPr/>
          <p:nvPr/>
        </p:nvSpPr>
        <p:spPr>
          <a:xfrm>
            <a:off x="6512373" y="1098551"/>
            <a:ext cx="2552705" cy="35356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Lifedemo</a:t>
            </a:r>
            <a:r>
              <a:rPr lang="de-DE" dirty="0"/>
              <a:t>-Start</a:t>
            </a:r>
          </a:p>
        </p:txBody>
      </p:sp>
      <p:sp>
        <p:nvSpPr>
          <p:cNvPr id="14" name="Rechteck: abgeschrägt 13">
            <a:hlinkClick r:id="rId4" action="ppaction://hlinksldjump"/>
            <a:extLst>
              <a:ext uri="{FF2B5EF4-FFF2-40B4-BE49-F238E27FC236}">
                <a16:creationId xmlns:a16="http://schemas.microsoft.com/office/drawing/2014/main" id="{7B47A93B-D74B-44A5-BE53-63CB146D06C1}"/>
              </a:ext>
            </a:extLst>
          </p:cNvPr>
          <p:cNvSpPr/>
          <p:nvPr/>
        </p:nvSpPr>
        <p:spPr>
          <a:xfrm>
            <a:off x="9339943" y="1098551"/>
            <a:ext cx="2503714" cy="35356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Lifedemo</a:t>
            </a:r>
            <a:r>
              <a:rPr lang="de-DE" dirty="0"/>
              <a:t>-Ende</a:t>
            </a:r>
          </a:p>
        </p:txBody>
      </p:sp>
      <p:sp>
        <p:nvSpPr>
          <p:cNvPr id="15" name="Titel 1">
            <a:extLst>
              <a:ext uri="{FF2B5EF4-FFF2-40B4-BE49-F238E27FC236}">
                <a16:creationId xmlns:a16="http://schemas.microsoft.com/office/drawing/2014/main" id="{12C81547-76E3-4AA5-BEE0-F0C963D19DDE}"/>
              </a:ext>
            </a:extLst>
          </p:cNvPr>
          <p:cNvSpPr>
            <a:spLocks noGrp="1"/>
          </p:cNvSpPr>
          <p:nvPr>
            <p:ph type="title"/>
          </p:nvPr>
        </p:nvSpPr>
        <p:spPr>
          <a:xfrm>
            <a:off x="533400" y="-256739"/>
            <a:ext cx="11049000" cy="1325563"/>
          </a:xfrm>
        </p:spPr>
        <p:txBody>
          <a:bodyPr>
            <a:normAutofit/>
          </a:bodyPr>
          <a:lstStyle/>
          <a:p>
            <a:pPr marL="0" indent="0">
              <a:buNone/>
            </a:pPr>
            <a:r>
              <a:rPr lang="de-DE" sz="2800" b="1" u="sng" dirty="0">
                <a:solidFill>
                  <a:schemeClr val="bg1"/>
                </a:solidFill>
              </a:rPr>
              <a:t>Gegenwart: eine der primären Datenquellen für die Energiewirtschaft</a:t>
            </a:r>
          </a:p>
        </p:txBody>
      </p:sp>
      <p:pic>
        <p:nvPicPr>
          <p:cNvPr id="7" name="Grafik 6">
            <a:extLst>
              <a:ext uri="{FF2B5EF4-FFF2-40B4-BE49-F238E27FC236}">
                <a16:creationId xmlns:a16="http://schemas.microsoft.com/office/drawing/2014/main" id="{706C8CE2-1290-22CD-D8B9-DD5633B95325}"/>
              </a:ext>
            </a:extLst>
          </p:cNvPr>
          <p:cNvPicPr>
            <a:picLocks noChangeAspect="1"/>
          </p:cNvPicPr>
          <p:nvPr/>
        </p:nvPicPr>
        <p:blipFill>
          <a:blip r:embed="rId5"/>
          <a:stretch>
            <a:fillRect/>
          </a:stretch>
        </p:blipFill>
        <p:spPr>
          <a:xfrm>
            <a:off x="438895" y="1622016"/>
            <a:ext cx="11404762" cy="4805052"/>
          </a:xfrm>
          <a:prstGeom prst="rect">
            <a:avLst/>
          </a:prstGeom>
        </p:spPr>
      </p:pic>
      <p:sp>
        <p:nvSpPr>
          <p:cNvPr id="4" name="Ellipse 3">
            <a:extLst>
              <a:ext uri="{FF2B5EF4-FFF2-40B4-BE49-F238E27FC236}">
                <a16:creationId xmlns:a16="http://schemas.microsoft.com/office/drawing/2014/main" id="{F05DBFE1-DD86-4905-841D-7A534F449A2B}"/>
              </a:ext>
            </a:extLst>
          </p:cNvPr>
          <p:cNvSpPr/>
          <p:nvPr/>
        </p:nvSpPr>
        <p:spPr>
          <a:xfrm>
            <a:off x="4255742" y="2114757"/>
            <a:ext cx="2417774" cy="4414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0169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Grafik 10">
            <a:extLst>
              <a:ext uri="{FF2B5EF4-FFF2-40B4-BE49-F238E27FC236}">
                <a16:creationId xmlns:a16="http://schemas.microsoft.com/office/drawing/2014/main" id="{B7650C47-0AD9-1807-C905-E1ABF3520AB3}"/>
              </a:ext>
            </a:extLst>
          </p:cNvPr>
          <p:cNvPicPr>
            <a:picLocks noChangeAspect="1"/>
          </p:cNvPicPr>
          <p:nvPr/>
        </p:nvPicPr>
        <p:blipFill>
          <a:blip r:embed="rId3"/>
          <a:stretch>
            <a:fillRect/>
          </a:stretch>
        </p:blipFill>
        <p:spPr>
          <a:xfrm>
            <a:off x="255180" y="1009659"/>
            <a:ext cx="11685183" cy="5327790"/>
          </a:xfrm>
          <a:prstGeom prst="rect">
            <a:avLst/>
          </a:prstGeom>
        </p:spPr>
      </p:pic>
      <p:grpSp>
        <p:nvGrpSpPr>
          <p:cNvPr id="15" name="Gruppieren 14">
            <a:extLst>
              <a:ext uri="{FF2B5EF4-FFF2-40B4-BE49-F238E27FC236}">
                <a16:creationId xmlns:a16="http://schemas.microsoft.com/office/drawing/2014/main" id="{6E2A845F-3812-9898-9A13-B261C75DF94A}"/>
              </a:ext>
            </a:extLst>
          </p:cNvPr>
          <p:cNvGrpSpPr/>
          <p:nvPr/>
        </p:nvGrpSpPr>
        <p:grpSpPr>
          <a:xfrm>
            <a:off x="2881424" y="744280"/>
            <a:ext cx="2392325" cy="1201478"/>
            <a:chOff x="2881424" y="744280"/>
            <a:chExt cx="2392325" cy="1201478"/>
          </a:xfrm>
        </p:grpSpPr>
        <p:sp>
          <p:nvSpPr>
            <p:cNvPr id="12" name="Rechteck 11">
              <a:extLst>
                <a:ext uri="{FF2B5EF4-FFF2-40B4-BE49-F238E27FC236}">
                  <a16:creationId xmlns:a16="http://schemas.microsoft.com/office/drawing/2014/main" id="{3BA67135-2C2F-0A4E-AA7F-F439A0D417EE}"/>
                </a:ext>
              </a:extLst>
            </p:cNvPr>
            <p:cNvSpPr/>
            <p:nvPr/>
          </p:nvSpPr>
          <p:spPr>
            <a:xfrm>
              <a:off x="4221126" y="1722474"/>
              <a:ext cx="1052623" cy="223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a:extLst>
                <a:ext uri="{FF2B5EF4-FFF2-40B4-BE49-F238E27FC236}">
                  <a16:creationId xmlns:a16="http://schemas.microsoft.com/office/drawing/2014/main" id="{19F454C4-8071-539C-A1AC-565E24DC8C8A}"/>
                </a:ext>
              </a:extLst>
            </p:cNvPr>
            <p:cNvCxnSpPr/>
            <p:nvPr/>
          </p:nvCxnSpPr>
          <p:spPr>
            <a:xfrm flipH="1" flipV="1">
              <a:off x="2881424" y="744280"/>
              <a:ext cx="1531088" cy="962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feld 18">
            <a:extLst>
              <a:ext uri="{FF2B5EF4-FFF2-40B4-BE49-F238E27FC236}">
                <a16:creationId xmlns:a16="http://schemas.microsoft.com/office/drawing/2014/main" id="{BB0FC971-88DE-1849-BB04-DEF1C6F14BF6}"/>
              </a:ext>
            </a:extLst>
          </p:cNvPr>
          <p:cNvSpPr txBox="1"/>
          <p:nvPr/>
        </p:nvSpPr>
        <p:spPr>
          <a:xfrm>
            <a:off x="925033" y="308344"/>
            <a:ext cx="6634716" cy="461665"/>
          </a:xfrm>
          <a:prstGeom prst="rect">
            <a:avLst/>
          </a:prstGeom>
          <a:noFill/>
        </p:spPr>
        <p:txBody>
          <a:bodyPr wrap="square" rtlCol="0">
            <a:spAutoFit/>
          </a:bodyPr>
          <a:lstStyle/>
          <a:p>
            <a:r>
              <a:rPr lang="de-DE" sz="1200" dirty="0">
                <a:solidFill>
                  <a:schemeClr val="bg1"/>
                </a:solidFill>
              </a:rPr>
              <a:t>Darstellung der Realisierte Strom-Erzeugung mit EEG und konventionellen Anlagen, realisierter Verbrauch, Außenhandelspreise, etc. in beliebigen Zeitfenstern</a:t>
            </a:r>
          </a:p>
        </p:txBody>
      </p:sp>
    </p:spTree>
    <p:extLst>
      <p:ext uri="{BB962C8B-B14F-4D97-AF65-F5344CB8AC3E}">
        <p14:creationId xmlns:p14="http://schemas.microsoft.com/office/powerpoint/2010/main" val="13095224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Grafik 2">
            <a:extLst>
              <a:ext uri="{FF2B5EF4-FFF2-40B4-BE49-F238E27FC236}">
                <a16:creationId xmlns:a16="http://schemas.microsoft.com/office/drawing/2014/main" id="{8F6C0C7E-1D33-C572-FE05-5B8152519E4F}"/>
              </a:ext>
            </a:extLst>
          </p:cNvPr>
          <p:cNvPicPr>
            <a:picLocks noChangeAspect="1"/>
          </p:cNvPicPr>
          <p:nvPr/>
        </p:nvPicPr>
        <p:blipFill>
          <a:blip r:embed="rId3"/>
          <a:stretch>
            <a:fillRect/>
          </a:stretch>
        </p:blipFill>
        <p:spPr>
          <a:xfrm>
            <a:off x="170121" y="1360675"/>
            <a:ext cx="11884354" cy="5082664"/>
          </a:xfrm>
          <a:prstGeom prst="rect">
            <a:avLst/>
          </a:prstGeom>
        </p:spPr>
      </p:pic>
      <p:grpSp>
        <p:nvGrpSpPr>
          <p:cNvPr id="10" name="Gruppieren 9">
            <a:extLst>
              <a:ext uri="{FF2B5EF4-FFF2-40B4-BE49-F238E27FC236}">
                <a16:creationId xmlns:a16="http://schemas.microsoft.com/office/drawing/2014/main" id="{3B50A623-48EF-1EF8-A44F-E47B6ECE781F}"/>
              </a:ext>
            </a:extLst>
          </p:cNvPr>
          <p:cNvGrpSpPr/>
          <p:nvPr/>
        </p:nvGrpSpPr>
        <p:grpSpPr>
          <a:xfrm>
            <a:off x="3179135" y="893923"/>
            <a:ext cx="1052623" cy="2153094"/>
            <a:chOff x="4189228" y="-268679"/>
            <a:chExt cx="1052623" cy="2153094"/>
          </a:xfrm>
        </p:grpSpPr>
        <p:sp>
          <p:nvSpPr>
            <p:cNvPr id="11" name="Rechteck 10">
              <a:extLst>
                <a:ext uri="{FF2B5EF4-FFF2-40B4-BE49-F238E27FC236}">
                  <a16:creationId xmlns:a16="http://schemas.microsoft.com/office/drawing/2014/main" id="{3599E853-942B-FAA4-0CBE-8FDABBF342ED}"/>
                </a:ext>
              </a:extLst>
            </p:cNvPr>
            <p:cNvSpPr/>
            <p:nvPr/>
          </p:nvSpPr>
          <p:spPr>
            <a:xfrm>
              <a:off x="4189228" y="1661131"/>
              <a:ext cx="1052623" cy="223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AE746A81-DC48-68CE-3973-37ED5675A06B}"/>
                </a:ext>
              </a:extLst>
            </p:cNvPr>
            <p:cNvCxnSpPr>
              <a:cxnSpLocks/>
            </p:cNvCxnSpPr>
            <p:nvPr/>
          </p:nvCxnSpPr>
          <p:spPr>
            <a:xfrm flipH="1" flipV="1">
              <a:off x="4513266" y="-268679"/>
              <a:ext cx="569096" cy="19340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2FEDB34F-7CF1-C7EF-0BC8-9FD0A527D2A2}"/>
              </a:ext>
            </a:extLst>
          </p:cNvPr>
          <p:cNvSpPr txBox="1"/>
          <p:nvPr/>
        </p:nvSpPr>
        <p:spPr>
          <a:xfrm>
            <a:off x="2272584" y="547432"/>
            <a:ext cx="6634716" cy="276999"/>
          </a:xfrm>
          <a:prstGeom prst="rect">
            <a:avLst/>
          </a:prstGeom>
          <a:noFill/>
        </p:spPr>
        <p:txBody>
          <a:bodyPr wrap="square" rtlCol="0">
            <a:spAutoFit/>
          </a:bodyPr>
          <a:lstStyle/>
          <a:p>
            <a:r>
              <a:rPr lang="de-DE" sz="1200" dirty="0">
                <a:solidFill>
                  <a:schemeClr val="bg1"/>
                </a:solidFill>
              </a:rPr>
              <a:t>Auswahl der anzuzeigenden Daten: hier Realisierte Erzeugung</a:t>
            </a:r>
          </a:p>
        </p:txBody>
      </p:sp>
      <p:grpSp>
        <p:nvGrpSpPr>
          <p:cNvPr id="16" name="Gruppieren 15">
            <a:extLst>
              <a:ext uri="{FF2B5EF4-FFF2-40B4-BE49-F238E27FC236}">
                <a16:creationId xmlns:a16="http://schemas.microsoft.com/office/drawing/2014/main" id="{A7760313-033E-966F-35E9-56CE4D47E898}"/>
              </a:ext>
            </a:extLst>
          </p:cNvPr>
          <p:cNvGrpSpPr/>
          <p:nvPr/>
        </p:nvGrpSpPr>
        <p:grpSpPr>
          <a:xfrm>
            <a:off x="1183756" y="542260"/>
            <a:ext cx="2527007" cy="3178158"/>
            <a:chOff x="2828261" y="-1293743"/>
            <a:chExt cx="2527007" cy="3178158"/>
          </a:xfrm>
        </p:grpSpPr>
        <p:sp>
          <p:nvSpPr>
            <p:cNvPr id="17" name="Rechteck 16">
              <a:extLst>
                <a:ext uri="{FF2B5EF4-FFF2-40B4-BE49-F238E27FC236}">
                  <a16:creationId xmlns:a16="http://schemas.microsoft.com/office/drawing/2014/main" id="{C7F034E5-FCF6-2F43-706A-CEEC84840114}"/>
                </a:ext>
              </a:extLst>
            </p:cNvPr>
            <p:cNvSpPr/>
            <p:nvPr/>
          </p:nvSpPr>
          <p:spPr>
            <a:xfrm>
              <a:off x="4189228" y="1661131"/>
              <a:ext cx="1166040" cy="223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rader Verbinder 17">
              <a:extLst>
                <a:ext uri="{FF2B5EF4-FFF2-40B4-BE49-F238E27FC236}">
                  <a16:creationId xmlns:a16="http://schemas.microsoft.com/office/drawing/2014/main" id="{5F856C37-8DF4-1A49-6386-44BBBE5494F0}"/>
                </a:ext>
              </a:extLst>
            </p:cNvPr>
            <p:cNvCxnSpPr>
              <a:cxnSpLocks/>
            </p:cNvCxnSpPr>
            <p:nvPr/>
          </p:nvCxnSpPr>
          <p:spPr>
            <a:xfrm flipH="1" flipV="1">
              <a:off x="2828261" y="-1293743"/>
              <a:ext cx="2254101" cy="29591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feld 20">
            <a:extLst>
              <a:ext uri="{FF2B5EF4-FFF2-40B4-BE49-F238E27FC236}">
                <a16:creationId xmlns:a16="http://schemas.microsoft.com/office/drawing/2014/main" id="{7C34A938-13EC-D5EA-9EAE-3487E7B8BFBD}"/>
              </a:ext>
            </a:extLst>
          </p:cNvPr>
          <p:cNvSpPr txBox="1"/>
          <p:nvPr/>
        </p:nvSpPr>
        <p:spPr>
          <a:xfrm>
            <a:off x="173671" y="200941"/>
            <a:ext cx="6634716" cy="276999"/>
          </a:xfrm>
          <a:prstGeom prst="rect">
            <a:avLst/>
          </a:prstGeom>
          <a:noFill/>
        </p:spPr>
        <p:txBody>
          <a:bodyPr wrap="square" rtlCol="0">
            <a:spAutoFit/>
          </a:bodyPr>
          <a:lstStyle/>
          <a:p>
            <a:r>
              <a:rPr lang="de-DE" sz="1200" dirty="0">
                <a:solidFill>
                  <a:schemeClr val="bg1"/>
                </a:solidFill>
              </a:rPr>
              <a:t>Auswahl  der Zeitlinie für die Betrachtung</a:t>
            </a:r>
          </a:p>
        </p:txBody>
      </p:sp>
      <p:grpSp>
        <p:nvGrpSpPr>
          <p:cNvPr id="22" name="Gruppieren 21">
            <a:extLst>
              <a:ext uri="{FF2B5EF4-FFF2-40B4-BE49-F238E27FC236}">
                <a16:creationId xmlns:a16="http://schemas.microsoft.com/office/drawing/2014/main" id="{4759BE94-32BA-EDCD-6C84-133BAB162FAA}"/>
              </a:ext>
            </a:extLst>
          </p:cNvPr>
          <p:cNvGrpSpPr/>
          <p:nvPr/>
        </p:nvGrpSpPr>
        <p:grpSpPr>
          <a:xfrm>
            <a:off x="432386" y="1095153"/>
            <a:ext cx="1166040" cy="2627176"/>
            <a:chOff x="4189228" y="-742761"/>
            <a:chExt cx="1166040" cy="2627176"/>
          </a:xfrm>
        </p:grpSpPr>
        <p:sp>
          <p:nvSpPr>
            <p:cNvPr id="23" name="Rechteck 22">
              <a:extLst>
                <a:ext uri="{FF2B5EF4-FFF2-40B4-BE49-F238E27FC236}">
                  <a16:creationId xmlns:a16="http://schemas.microsoft.com/office/drawing/2014/main" id="{A236AEEE-D8E0-F923-4F12-0F5E05B9F2BF}"/>
                </a:ext>
              </a:extLst>
            </p:cNvPr>
            <p:cNvSpPr/>
            <p:nvPr/>
          </p:nvSpPr>
          <p:spPr>
            <a:xfrm>
              <a:off x="4189228" y="1661131"/>
              <a:ext cx="1166040" cy="223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r Verbinder 23">
              <a:extLst>
                <a:ext uri="{FF2B5EF4-FFF2-40B4-BE49-F238E27FC236}">
                  <a16:creationId xmlns:a16="http://schemas.microsoft.com/office/drawing/2014/main" id="{A36EC6B7-ECAB-8DFA-0FCE-23662032A97B}"/>
                </a:ext>
              </a:extLst>
            </p:cNvPr>
            <p:cNvCxnSpPr>
              <a:cxnSpLocks/>
            </p:cNvCxnSpPr>
            <p:nvPr/>
          </p:nvCxnSpPr>
          <p:spPr>
            <a:xfrm flipH="1" flipV="1">
              <a:off x="4364671" y="-742761"/>
              <a:ext cx="717691" cy="2408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extfeld 25">
            <a:extLst>
              <a:ext uri="{FF2B5EF4-FFF2-40B4-BE49-F238E27FC236}">
                <a16:creationId xmlns:a16="http://schemas.microsoft.com/office/drawing/2014/main" id="{9B95478E-56C6-1855-5421-9EDA8D8A41D0}"/>
              </a:ext>
            </a:extLst>
          </p:cNvPr>
          <p:cNvSpPr txBox="1"/>
          <p:nvPr/>
        </p:nvSpPr>
        <p:spPr>
          <a:xfrm>
            <a:off x="145311" y="471303"/>
            <a:ext cx="6634716" cy="646331"/>
          </a:xfrm>
          <a:prstGeom prst="rect">
            <a:avLst/>
          </a:prstGeom>
          <a:noFill/>
        </p:spPr>
        <p:txBody>
          <a:bodyPr wrap="square" rtlCol="0">
            <a:spAutoFit/>
          </a:bodyPr>
          <a:lstStyle/>
          <a:p>
            <a:r>
              <a:rPr lang="de-DE" sz="1200" dirty="0">
                <a:solidFill>
                  <a:schemeClr val="bg1"/>
                </a:solidFill>
              </a:rPr>
              <a:t>Geogr. </a:t>
            </a:r>
          </a:p>
          <a:p>
            <a:r>
              <a:rPr lang="de-DE" sz="1200" dirty="0">
                <a:solidFill>
                  <a:schemeClr val="bg1"/>
                </a:solidFill>
              </a:rPr>
              <a:t>Region der Be-</a:t>
            </a:r>
          </a:p>
          <a:p>
            <a:r>
              <a:rPr lang="de-DE" sz="1200" dirty="0" err="1">
                <a:solidFill>
                  <a:schemeClr val="bg1"/>
                </a:solidFill>
              </a:rPr>
              <a:t>trachtung</a:t>
            </a:r>
            <a:endParaRPr lang="de-DE" sz="1200" dirty="0">
              <a:solidFill>
                <a:schemeClr val="bg1"/>
              </a:solidFill>
            </a:endParaRPr>
          </a:p>
        </p:txBody>
      </p:sp>
      <p:grpSp>
        <p:nvGrpSpPr>
          <p:cNvPr id="29" name="Gruppieren 28">
            <a:extLst>
              <a:ext uri="{FF2B5EF4-FFF2-40B4-BE49-F238E27FC236}">
                <a16:creationId xmlns:a16="http://schemas.microsoft.com/office/drawing/2014/main" id="{0C804CCE-0C11-D007-8E5E-4C7F1DB00E2B}"/>
              </a:ext>
            </a:extLst>
          </p:cNvPr>
          <p:cNvGrpSpPr/>
          <p:nvPr/>
        </p:nvGrpSpPr>
        <p:grpSpPr>
          <a:xfrm>
            <a:off x="4043923" y="1092459"/>
            <a:ext cx="1559435" cy="1511537"/>
            <a:chOff x="4263660" y="372878"/>
            <a:chExt cx="1559435" cy="1511537"/>
          </a:xfrm>
        </p:grpSpPr>
        <p:sp>
          <p:nvSpPr>
            <p:cNvPr id="30" name="Rechteck 29">
              <a:extLst>
                <a:ext uri="{FF2B5EF4-FFF2-40B4-BE49-F238E27FC236}">
                  <a16:creationId xmlns:a16="http://schemas.microsoft.com/office/drawing/2014/main" id="{557735D7-66DF-5A90-5EA5-7EA81F47F2EB}"/>
                </a:ext>
              </a:extLst>
            </p:cNvPr>
            <p:cNvSpPr/>
            <p:nvPr/>
          </p:nvSpPr>
          <p:spPr>
            <a:xfrm>
              <a:off x="4263660" y="1661131"/>
              <a:ext cx="893134" cy="2232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1" name="Gerader Verbinder 30">
              <a:extLst>
                <a:ext uri="{FF2B5EF4-FFF2-40B4-BE49-F238E27FC236}">
                  <a16:creationId xmlns:a16="http://schemas.microsoft.com/office/drawing/2014/main" id="{81098FBC-8782-87AE-74A9-BE3A0649F68A}"/>
                </a:ext>
              </a:extLst>
            </p:cNvPr>
            <p:cNvCxnSpPr>
              <a:cxnSpLocks/>
            </p:cNvCxnSpPr>
            <p:nvPr/>
          </p:nvCxnSpPr>
          <p:spPr>
            <a:xfrm flipV="1">
              <a:off x="5082362" y="372878"/>
              <a:ext cx="740733" cy="1292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Textfeld 32">
            <a:extLst>
              <a:ext uri="{FF2B5EF4-FFF2-40B4-BE49-F238E27FC236}">
                <a16:creationId xmlns:a16="http://schemas.microsoft.com/office/drawing/2014/main" id="{23D3B671-C049-F7A7-FDE5-2CA7CA5FEC73}"/>
              </a:ext>
            </a:extLst>
          </p:cNvPr>
          <p:cNvSpPr txBox="1"/>
          <p:nvPr/>
        </p:nvSpPr>
        <p:spPr>
          <a:xfrm>
            <a:off x="5466907" y="845754"/>
            <a:ext cx="6634716" cy="276999"/>
          </a:xfrm>
          <a:prstGeom prst="rect">
            <a:avLst/>
          </a:prstGeom>
          <a:noFill/>
        </p:spPr>
        <p:txBody>
          <a:bodyPr wrap="square" rtlCol="0">
            <a:spAutoFit/>
          </a:bodyPr>
          <a:lstStyle/>
          <a:p>
            <a:r>
              <a:rPr lang="de-DE" sz="1200" dirty="0">
                <a:solidFill>
                  <a:schemeClr val="bg1"/>
                </a:solidFill>
              </a:rPr>
              <a:t>Wahl von zusätzlichen Informationen: hier Stromverbrauch, realisierter Stromverbrauch</a:t>
            </a:r>
          </a:p>
        </p:txBody>
      </p:sp>
    </p:spTree>
    <p:extLst>
      <p:ext uri="{BB962C8B-B14F-4D97-AF65-F5344CB8AC3E}">
        <p14:creationId xmlns:p14="http://schemas.microsoft.com/office/powerpoint/2010/main" val="42325272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1D95CE5-A33E-45A8-B442-29742621FE13}"/>
              </a:ext>
            </a:extLst>
          </p:cNvPr>
          <p:cNvSpPr/>
          <p:nvPr/>
        </p:nvSpPr>
        <p:spPr>
          <a:xfrm>
            <a:off x="12700" y="30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500800A1-5AD4-41E1-9723-DA15896847F5}"/>
              </a:ext>
            </a:extLst>
          </p:cNvPr>
          <p:cNvPicPr/>
          <p:nvPr/>
        </p:nvPicPr>
        <p:blipFill>
          <a:blip r:embed="rId2"/>
          <a:stretch>
            <a:fillRect/>
          </a:stretch>
        </p:blipFill>
        <p:spPr>
          <a:xfrm>
            <a:off x="217714" y="1836692"/>
            <a:ext cx="7478849" cy="3736794"/>
          </a:xfrm>
          <a:prstGeom prst="rect">
            <a:avLst/>
          </a:prstGeom>
          <a:ln>
            <a:solidFill>
              <a:schemeClr val="accent1"/>
            </a:solidFill>
          </a:ln>
        </p:spPr>
      </p:pic>
      <p:cxnSp>
        <p:nvCxnSpPr>
          <p:cNvPr id="3" name="Gerade Verbindung mit Pfeil 2">
            <a:extLst>
              <a:ext uri="{FF2B5EF4-FFF2-40B4-BE49-F238E27FC236}">
                <a16:creationId xmlns:a16="http://schemas.microsoft.com/office/drawing/2014/main" id="{575FB5F5-5BF0-4758-8FE8-52D7FAABDD4C}"/>
              </a:ext>
            </a:extLst>
          </p:cNvPr>
          <p:cNvCxnSpPr>
            <a:cxnSpLocks/>
          </p:cNvCxnSpPr>
          <p:nvPr/>
        </p:nvCxnSpPr>
        <p:spPr>
          <a:xfrm flipH="1">
            <a:off x="5506176" y="2525486"/>
            <a:ext cx="2668995" cy="947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E408358-7B37-4BAC-BF07-8E87E8267469}"/>
              </a:ext>
            </a:extLst>
          </p:cNvPr>
          <p:cNvPicPr/>
          <p:nvPr/>
        </p:nvPicPr>
        <p:blipFill>
          <a:blip r:embed="rId3">
            <a:extLst>
              <a:ext uri="{28A0092B-C50C-407E-A947-70E740481C1C}">
                <a14:useLocalDpi xmlns:a14="http://schemas.microsoft.com/office/drawing/2010/main" val="0"/>
              </a:ext>
            </a:extLst>
          </a:blip>
          <a:stretch>
            <a:fillRect/>
          </a:stretch>
        </p:blipFill>
        <p:spPr>
          <a:xfrm>
            <a:off x="8175170" y="1194027"/>
            <a:ext cx="3548743" cy="5315630"/>
          </a:xfrm>
          <a:prstGeom prst="rect">
            <a:avLst/>
          </a:prstGeom>
          <a:ln>
            <a:solidFill>
              <a:schemeClr val="accent1"/>
            </a:solidFill>
          </a:ln>
        </p:spPr>
      </p:pic>
      <p:sp>
        <p:nvSpPr>
          <p:cNvPr id="6" name="Textfeld 5">
            <a:extLst>
              <a:ext uri="{FF2B5EF4-FFF2-40B4-BE49-F238E27FC236}">
                <a16:creationId xmlns:a16="http://schemas.microsoft.com/office/drawing/2014/main" id="{054A18C8-262D-492A-A5D9-508CF1398395}"/>
              </a:ext>
            </a:extLst>
          </p:cNvPr>
          <p:cNvSpPr txBox="1"/>
          <p:nvPr/>
        </p:nvSpPr>
        <p:spPr>
          <a:xfrm>
            <a:off x="609600" y="195943"/>
            <a:ext cx="11234057" cy="954107"/>
          </a:xfrm>
          <a:prstGeom prst="rect">
            <a:avLst/>
          </a:prstGeom>
          <a:noFill/>
        </p:spPr>
        <p:txBody>
          <a:bodyPr wrap="square" rtlCol="0">
            <a:spAutoFit/>
          </a:bodyPr>
          <a:lstStyle/>
          <a:p>
            <a:r>
              <a:rPr lang="de-DE" sz="2800" b="1" dirty="0">
                <a:solidFill>
                  <a:schemeClr val="bg1"/>
                </a:solidFill>
              </a:rPr>
              <a:t>Beispiel: Die Stromerzeugung jeglicher Art wird dauernd mit einer bis zu 15-min-scharfen Auflösung veröffentlicht.</a:t>
            </a:r>
          </a:p>
        </p:txBody>
      </p:sp>
      <p:grpSp>
        <p:nvGrpSpPr>
          <p:cNvPr id="10" name="Gruppieren 9">
            <a:extLst>
              <a:ext uri="{FF2B5EF4-FFF2-40B4-BE49-F238E27FC236}">
                <a16:creationId xmlns:a16="http://schemas.microsoft.com/office/drawing/2014/main" id="{5ACF3F73-30CF-46B5-828B-C47521FCADDD}"/>
              </a:ext>
            </a:extLst>
          </p:cNvPr>
          <p:cNvGrpSpPr/>
          <p:nvPr/>
        </p:nvGrpSpPr>
        <p:grpSpPr>
          <a:xfrm>
            <a:off x="0" y="6627168"/>
            <a:ext cx="12192000" cy="230832"/>
            <a:chOff x="0" y="6627168"/>
            <a:chExt cx="12192000" cy="230832"/>
          </a:xfrm>
        </p:grpSpPr>
        <p:sp>
          <p:nvSpPr>
            <p:cNvPr id="11" name="Textfeld 10">
              <a:extLst>
                <a:ext uri="{FF2B5EF4-FFF2-40B4-BE49-F238E27FC236}">
                  <a16:creationId xmlns:a16="http://schemas.microsoft.com/office/drawing/2014/main" id="{400C4102-A6CC-4A28-9F02-C37CF5FBAC96}"/>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2" name="Gerader Verbinder 11">
              <a:extLst>
                <a:ext uri="{FF2B5EF4-FFF2-40B4-BE49-F238E27FC236}">
                  <a16:creationId xmlns:a16="http://schemas.microsoft.com/office/drawing/2014/main" id="{C86B45B2-4D16-4980-8CFE-D206D241B83D}"/>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5534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7D221F0-0140-4D85-AFD1-931D4CE1921B}"/>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A950E728-7A30-4EFC-9AA2-96CBE56C8B6B}"/>
              </a:ext>
            </a:extLst>
          </p:cNvPr>
          <p:cNvPicPr/>
          <p:nvPr/>
        </p:nvPicPr>
        <p:blipFill>
          <a:blip r:embed="rId2"/>
          <a:stretch>
            <a:fillRect/>
          </a:stretch>
        </p:blipFill>
        <p:spPr>
          <a:xfrm>
            <a:off x="337457" y="1487487"/>
            <a:ext cx="8638903" cy="5107079"/>
          </a:xfrm>
          <a:prstGeom prst="rect">
            <a:avLst/>
          </a:prstGeom>
        </p:spPr>
      </p:pic>
      <p:cxnSp>
        <p:nvCxnSpPr>
          <p:cNvPr id="3" name="Gerade Verbindung mit Pfeil 2">
            <a:extLst>
              <a:ext uri="{FF2B5EF4-FFF2-40B4-BE49-F238E27FC236}">
                <a16:creationId xmlns:a16="http://schemas.microsoft.com/office/drawing/2014/main" id="{316FE555-0BCB-4624-853C-D717DDD8C3B5}"/>
              </a:ext>
            </a:extLst>
          </p:cNvPr>
          <p:cNvCxnSpPr>
            <a:cxnSpLocks/>
          </p:cNvCxnSpPr>
          <p:nvPr/>
        </p:nvCxnSpPr>
        <p:spPr>
          <a:xfrm flipH="1">
            <a:off x="7604578" y="2536371"/>
            <a:ext cx="1909536" cy="17221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850C628C-F3D9-4FC8-8EBB-A7830275EA21}"/>
              </a:ext>
            </a:extLst>
          </p:cNvPr>
          <p:cNvSpPr txBox="1"/>
          <p:nvPr/>
        </p:nvSpPr>
        <p:spPr>
          <a:xfrm>
            <a:off x="609600" y="195943"/>
            <a:ext cx="11234057" cy="1077218"/>
          </a:xfrm>
          <a:prstGeom prst="rect">
            <a:avLst/>
          </a:prstGeom>
          <a:noFill/>
        </p:spPr>
        <p:txBody>
          <a:bodyPr wrap="square" rtlCol="0">
            <a:spAutoFit/>
          </a:bodyPr>
          <a:lstStyle/>
          <a:p>
            <a:r>
              <a:rPr lang="de-DE" sz="3200" dirty="0">
                <a:solidFill>
                  <a:schemeClr val="bg1"/>
                </a:solidFill>
              </a:rPr>
              <a:t>Es lassen sich Erzeugung und der realisierte Verbrauch in einem Diagramm darstellen.</a:t>
            </a:r>
          </a:p>
        </p:txBody>
      </p:sp>
      <p:sp>
        <p:nvSpPr>
          <p:cNvPr id="6" name="Textfeld 5">
            <a:extLst>
              <a:ext uri="{FF2B5EF4-FFF2-40B4-BE49-F238E27FC236}">
                <a16:creationId xmlns:a16="http://schemas.microsoft.com/office/drawing/2014/main" id="{E6157228-F14C-4118-BEBF-DD834FC11178}"/>
              </a:ext>
            </a:extLst>
          </p:cNvPr>
          <p:cNvSpPr txBox="1"/>
          <p:nvPr/>
        </p:nvSpPr>
        <p:spPr>
          <a:xfrm>
            <a:off x="9514114" y="2077135"/>
            <a:ext cx="2188029" cy="646331"/>
          </a:xfrm>
          <a:prstGeom prst="rect">
            <a:avLst/>
          </a:prstGeom>
          <a:noFill/>
        </p:spPr>
        <p:txBody>
          <a:bodyPr wrap="square" rtlCol="0">
            <a:spAutoFit/>
          </a:bodyPr>
          <a:lstStyle/>
          <a:p>
            <a:r>
              <a:rPr lang="de-DE" dirty="0">
                <a:solidFill>
                  <a:schemeClr val="bg1"/>
                </a:solidFill>
              </a:rPr>
              <a:t>Realisierter Verbrauch</a:t>
            </a:r>
          </a:p>
        </p:txBody>
      </p:sp>
      <p:grpSp>
        <p:nvGrpSpPr>
          <p:cNvPr id="9" name="Gruppieren 8">
            <a:extLst>
              <a:ext uri="{FF2B5EF4-FFF2-40B4-BE49-F238E27FC236}">
                <a16:creationId xmlns:a16="http://schemas.microsoft.com/office/drawing/2014/main" id="{626948D8-F1C6-4C1C-942A-36FCFF3202AD}"/>
              </a:ext>
            </a:extLst>
          </p:cNvPr>
          <p:cNvGrpSpPr/>
          <p:nvPr/>
        </p:nvGrpSpPr>
        <p:grpSpPr>
          <a:xfrm>
            <a:off x="0" y="6627168"/>
            <a:ext cx="12192000" cy="230832"/>
            <a:chOff x="0" y="6627168"/>
            <a:chExt cx="12192000" cy="230832"/>
          </a:xfrm>
        </p:grpSpPr>
        <p:sp>
          <p:nvSpPr>
            <p:cNvPr id="10" name="Textfeld 9">
              <a:extLst>
                <a:ext uri="{FF2B5EF4-FFF2-40B4-BE49-F238E27FC236}">
                  <a16:creationId xmlns:a16="http://schemas.microsoft.com/office/drawing/2014/main" id="{AC9FB9FC-05CC-4428-ADB2-7260BAB7ADE1}"/>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1" name="Gerader Verbinder 10">
              <a:extLst>
                <a:ext uri="{FF2B5EF4-FFF2-40B4-BE49-F238E27FC236}">
                  <a16:creationId xmlns:a16="http://schemas.microsoft.com/office/drawing/2014/main" id="{75B9CC11-8578-4B4E-AF22-3AF3140153E7}"/>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0191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8" descr="http://www.lenne-schule.de/profil/geo04/stdgenese/galerie/gantike/Antike_pics/Antike_pic_12.jpg">
            <a:extLst>
              <a:ext uri="{FF2B5EF4-FFF2-40B4-BE49-F238E27FC236}">
                <a16:creationId xmlns:a16="http://schemas.microsoft.com/office/drawing/2014/main" id="{8E91717F-56BE-88B6-DC8D-76505260D97B}"/>
              </a:ext>
            </a:extLst>
          </p:cNvPr>
          <p:cNvPicPr>
            <a:picLocks noChangeAspect="1" noChangeArrowheads="1"/>
          </p:cNvPicPr>
          <p:nvPr/>
        </p:nvPicPr>
        <p:blipFill>
          <a:blip r:embed="rId3"/>
          <a:srcRect/>
          <a:stretch>
            <a:fillRect/>
          </a:stretch>
        </p:blipFill>
        <p:spPr bwMode="auto">
          <a:xfrm>
            <a:off x="551868" y="4836687"/>
            <a:ext cx="3810000" cy="1600200"/>
          </a:xfrm>
          <a:prstGeom prst="rect">
            <a:avLst/>
          </a:prstGeom>
          <a:noFill/>
        </p:spPr>
      </p:pic>
      <p:pic>
        <p:nvPicPr>
          <p:cNvPr id="3" name="Picture 10" descr="Pont du Gard">
            <a:hlinkClick r:id="rId4" tooltip="Pont du Gard"/>
            <a:extLst>
              <a:ext uri="{FF2B5EF4-FFF2-40B4-BE49-F238E27FC236}">
                <a16:creationId xmlns:a16="http://schemas.microsoft.com/office/drawing/2014/main" id="{8E9250D7-46EC-C5CF-03DF-47B0EEF66CAC}"/>
              </a:ext>
            </a:extLst>
          </p:cNvPr>
          <p:cNvPicPr>
            <a:picLocks noChangeAspect="1" noChangeArrowheads="1"/>
          </p:cNvPicPr>
          <p:nvPr/>
        </p:nvPicPr>
        <p:blipFill>
          <a:blip r:embed="rId5"/>
          <a:srcRect/>
          <a:stretch>
            <a:fillRect/>
          </a:stretch>
        </p:blipFill>
        <p:spPr bwMode="auto">
          <a:xfrm>
            <a:off x="772421" y="2730520"/>
            <a:ext cx="2857500" cy="1905000"/>
          </a:xfrm>
          <a:prstGeom prst="rect">
            <a:avLst/>
          </a:prstGeom>
          <a:noFill/>
        </p:spPr>
      </p:pic>
      <p:pic>
        <p:nvPicPr>
          <p:cNvPr id="4" name="Picture 6" descr="Datei:Schwarze Wasserkunst.jpg">
            <a:hlinkClick r:id="rId6"/>
            <a:extLst>
              <a:ext uri="{FF2B5EF4-FFF2-40B4-BE49-F238E27FC236}">
                <a16:creationId xmlns:a16="http://schemas.microsoft.com/office/drawing/2014/main" id="{4CDF24A6-814A-A3A0-26B9-2CFDBE9B35D9}"/>
              </a:ext>
            </a:extLst>
          </p:cNvPr>
          <p:cNvPicPr>
            <a:picLocks noChangeAspect="1" noChangeArrowheads="1"/>
          </p:cNvPicPr>
          <p:nvPr/>
        </p:nvPicPr>
        <p:blipFill>
          <a:blip r:embed="rId7"/>
          <a:srcRect/>
          <a:stretch>
            <a:fillRect/>
          </a:stretch>
        </p:blipFill>
        <p:spPr bwMode="auto">
          <a:xfrm>
            <a:off x="4766586" y="3309448"/>
            <a:ext cx="1237320" cy="2474640"/>
          </a:xfrm>
          <a:prstGeom prst="rect">
            <a:avLst/>
          </a:prstGeom>
          <a:noFill/>
        </p:spPr>
      </p:pic>
      <p:pic>
        <p:nvPicPr>
          <p:cNvPr id="5" name="Picture 4" descr="http://upload.wikimedia.org/wikipedia/commons/thumb/9/9a/Wasserkunst.stolpen.jpg/220px-Wasserkunst.stolpen.jpg">
            <a:hlinkClick r:id="rId8"/>
            <a:extLst>
              <a:ext uri="{FF2B5EF4-FFF2-40B4-BE49-F238E27FC236}">
                <a16:creationId xmlns:a16="http://schemas.microsoft.com/office/drawing/2014/main" id="{0C6981F9-D93D-7B6F-4C05-AC4297973AB8}"/>
              </a:ext>
            </a:extLst>
          </p:cNvPr>
          <p:cNvPicPr>
            <a:picLocks noChangeAspect="1" noChangeArrowheads="1"/>
          </p:cNvPicPr>
          <p:nvPr/>
        </p:nvPicPr>
        <p:blipFill>
          <a:blip r:embed="rId9"/>
          <a:srcRect/>
          <a:stretch>
            <a:fillRect/>
          </a:stretch>
        </p:blipFill>
        <p:spPr bwMode="auto">
          <a:xfrm>
            <a:off x="6383544" y="2532623"/>
            <a:ext cx="2095500" cy="1571626"/>
          </a:xfrm>
          <a:prstGeom prst="rect">
            <a:avLst/>
          </a:prstGeom>
          <a:noFill/>
        </p:spPr>
      </p:pic>
      <p:pic>
        <p:nvPicPr>
          <p:cNvPr id="6" name="Picture 12" descr="http://www.onomastik.com/sites/onomastik.com/files/imagecache/preview/admin/on_luebeck_historisch.jpg">
            <a:extLst>
              <a:ext uri="{FF2B5EF4-FFF2-40B4-BE49-F238E27FC236}">
                <a16:creationId xmlns:a16="http://schemas.microsoft.com/office/drawing/2014/main" id="{FA065B59-0D0B-7BEA-56CB-E32BB406B969}"/>
              </a:ext>
            </a:extLst>
          </p:cNvPr>
          <p:cNvPicPr>
            <a:picLocks noChangeAspect="1" noChangeArrowheads="1"/>
          </p:cNvPicPr>
          <p:nvPr/>
        </p:nvPicPr>
        <p:blipFill>
          <a:blip r:embed="rId10"/>
          <a:srcRect/>
          <a:stretch>
            <a:fillRect/>
          </a:stretch>
        </p:blipFill>
        <p:spPr bwMode="auto">
          <a:xfrm>
            <a:off x="3595701" y="834701"/>
            <a:ext cx="4831141" cy="1634537"/>
          </a:xfrm>
          <a:prstGeom prst="rect">
            <a:avLst/>
          </a:prstGeom>
          <a:noFill/>
        </p:spPr>
      </p:pic>
      <p:pic>
        <p:nvPicPr>
          <p:cNvPr id="10" name="Grafik 9">
            <a:extLst>
              <a:ext uri="{FF2B5EF4-FFF2-40B4-BE49-F238E27FC236}">
                <a16:creationId xmlns:a16="http://schemas.microsoft.com/office/drawing/2014/main" id="{0776BAB4-A6A0-D8DD-F081-F46D1F1698B2}"/>
              </a:ext>
            </a:extLst>
          </p:cNvPr>
          <p:cNvPicPr>
            <a:picLocks noChangeAspect="1"/>
          </p:cNvPicPr>
          <p:nvPr/>
        </p:nvPicPr>
        <p:blipFill>
          <a:blip r:embed="rId11"/>
          <a:stretch>
            <a:fillRect/>
          </a:stretch>
        </p:blipFill>
        <p:spPr>
          <a:xfrm>
            <a:off x="418127" y="925167"/>
            <a:ext cx="2839831" cy="1593186"/>
          </a:xfrm>
          <a:prstGeom prst="rect">
            <a:avLst/>
          </a:prstGeom>
        </p:spPr>
      </p:pic>
      <p:sp>
        <p:nvSpPr>
          <p:cNvPr id="11" name="Textfeld 10">
            <a:extLst>
              <a:ext uri="{FF2B5EF4-FFF2-40B4-BE49-F238E27FC236}">
                <a16:creationId xmlns:a16="http://schemas.microsoft.com/office/drawing/2014/main" id="{B66213FC-2EBB-EE53-95DC-8F58BDF583FF}"/>
              </a:ext>
            </a:extLst>
          </p:cNvPr>
          <p:cNvSpPr txBox="1"/>
          <p:nvPr/>
        </p:nvSpPr>
        <p:spPr>
          <a:xfrm>
            <a:off x="8870511" y="490654"/>
            <a:ext cx="2864706" cy="2462213"/>
          </a:xfrm>
          <a:prstGeom prst="rect">
            <a:avLst/>
          </a:prstGeom>
          <a:noFill/>
        </p:spPr>
        <p:txBody>
          <a:bodyPr wrap="square" rtlCol="0">
            <a:spAutoFit/>
          </a:bodyPr>
          <a:lstStyle/>
          <a:p>
            <a:endParaRPr lang="de-DE" sz="3200" b="1" u="sng" dirty="0">
              <a:solidFill>
                <a:schemeClr val="bg1"/>
              </a:solidFill>
            </a:endParaRPr>
          </a:p>
          <a:p>
            <a:endParaRPr lang="de-DE" sz="3200" b="1" u="sng" dirty="0">
              <a:solidFill>
                <a:schemeClr val="bg1"/>
              </a:solidFill>
            </a:endParaRPr>
          </a:p>
          <a:p>
            <a:pPr marL="285750" indent="-285750">
              <a:buFont typeface="Wingdings" panose="05000000000000000000" pitchFamily="2" charset="2"/>
              <a:buChar char="Ø"/>
            </a:pPr>
            <a:r>
              <a:rPr lang="de-DE" dirty="0">
                <a:solidFill>
                  <a:schemeClr val="bg1"/>
                </a:solidFill>
              </a:rPr>
              <a:t>bedeutet Leben</a:t>
            </a:r>
          </a:p>
          <a:p>
            <a:endParaRPr lang="de-DE" dirty="0">
              <a:solidFill>
                <a:schemeClr val="bg1"/>
              </a:solidFill>
            </a:endParaRPr>
          </a:p>
          <a:p>
            <a:pPr marL="285750" indent="-285750">
              <a:buFont typeface="Wingdings" panose="05000000000000000000" pitchFamily="2" charset="2"/>
              <a:buChar char="Ø"/>
            </a:pPr>
            <a:r>
              <a:rPr lang="de-DE" dirty="0">
                <a:solidFill>
                  <a:schemeClr val="bg1"/>
                </a:solidFill>
              </a:rPr>
              <a:t>bedeutet also Macht</a:t>
            </a:r>
          </a:p>
          <a:p>
            <a:pPr marL="285750" indent="-285750">
              <a:buFont typeface="Wingdings" panose="05000000000000000000" pitchFamily="2" charset="2"/>
              <a:buChar char="Ø"/>
            </a:pPr>
            <a:endParaRPr lang="de-DE" dirty="0">
              <a:solidFill>
                <a:schemeClr val="bg1"/>
              </a:solidFill>
            </a:endParaRPr>
          </a:p>
          <a:p>
            <a:pPr marL="285750" indent="-285750">
              <a:buFont typeface="Wingdings" panose="05000000000000000000" pitchFamily="2" charset="2"/>
              <a:buChar char="Ø"/>
            </a:pPr>
            <a:r>
              <a:rPr lang="de-DE" dirty="0">
                <a:solidFill>
                  <a:schemeClr val="bg1"/>
                </a:solidFill>
              </a:rPr>
              <a:t>Wasserrechte</a:t>
            </a:r>
          </a:p>
        </p:txBody>
      </p:sp>
      <p:pic>
        <p:nvPicPr>
          <p:cNvPr id="16" name="Grafik 15">
            <a:extLst>
              <a:ext uri="{FF2B5EF4-FFF2-40B4-BE49-F238E27FC236}">
                <a16:creationId xmlns:a16="http://schemas.microsoft.com/office/drawing/2014/main" id="{F83CF8DB-F1F4-2996-D93E-DB40357CF7A8}"/>
              </a:ext>
            </a:extLst>
          </p:cNvPr>
          <p:cNvPicPr>
            <a:picLocks noChangeAspect="1"/>
          </p:cNvPicPr>
          <p:nvPr/>
        </p:nvPicPr>
        <p:blipFill>
          <a:blip r:embed="rId12"/>
          <a:stretch>
            <a:fillRect/>
          </a:stretch>
        </p:blipFill>
        <p:spPr>
          <a:xfrm>
            <a:off x="7894278" y="4405319"/>
            <a:ext cx="3661275" cy="2043636"/>
          </a:xfrm>
          <a:prstGeom prst="rect">
            <a:avLst/>
          </a:prstGeom>
        </p:spPr>
      </p:pic>
      <p:sp>
        <p:nvSpPr>
          <p:cNvPr id="17" name="Titel 3">
            <a:extLst>
              <a:ext uri="{FF2B5EF4-FFF2-40B4-BE49-F238E27FC236}">
                <a16:creationId xmlns:a16="http://schemas.microsoft.com/office/drawing/2014/main" id="{62DC98FE-3217-C56A-9950-452E5EDE58BF}"/>
              </a:ext>
            </a:extLst>
          </p:cNvPr>
          <p:cNvSpPr>
            <a:spLocks noGrp="1"/>
          </p:cNvSpPr>
          <p:nvPr>
            <p:ph type="title"/>
          </p:nvPr>
        </p:nvSpPr>
        <p:spPr>
          <a:xfrm>
            <a:off x="139028" y="190281"/>
            <a:ext cx="11555667" cy="729332"/>
          </a:xfrm>
        </p:spPr>
        <p:txBody>
          <a:bodyPr>
            <a:normAutofit/>
          </a:bodyPr>
          <a:lstStyle/>
          <a:p>
            <a:r>
              <a:rPr lang="de-DE" sz="3600" b="1" u="sng" dirty="0">
                <a:solidFill>
                  <a:schemeClr val="bg1"/>
                </a:solidFill>
              </a:rPr>
              <a:t>Wie alles begann: Wasserversorgung</a:t>
            </a:r>
          </a:p>
        </p:txBody>
      </p:sp>
    </p:spTree>
    <p:extLst>
      <p:ext uri="{BB962C8B-B14F-4D97-AF65-F5344CB8AC3E}">
        <p14:creationId xmlns:p14="http://schemas.microsoft.com/office/powerpoint/2010/main" val="334478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E366664-D2A2-4945-BF9F-93DA4049DC4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88DF3583-E5E0-4815-87AC-A10630252316}"/>
              </a:ext>
            </a:extLst>
          </p:cNvPr>
          <p:cNvPicPr/>
          <p:nvPr/>
        </p:nvPicPr>
        <p:blipFill>
          <a:blip r:embed="rId2"/>
          <a:stretch>
            <a:fillRect/>
          </a:stretch>
        </p:blipFill>
        <p:spPr>
          <a:xfrm>
            <a:off x="375557" y="1028450"/>
            <a:ext cx="11468100" cy="5580742"/>
          </a:xfrm>
          <a:prstGeom prst="rect">
            <a:avLst/>
          </a:prstGeom>
        </p:spPr>
      </p:pic>
      <p:sp>
        <p:nvSpPr>
          <p:cNvPr id="3" name="Textfeld 2">
            <a:extLst>
              <a:ext uri="{FF2B5EF4-FFF2-40B4-BE49-F238E27FC236}">
                <a16:creationId xmlns:a16="http://schemas.microsoft.com/office/drawing/2014/main" id="{DFAAF48D-639F-49FA-9615-DABFEA169F02}"/>
              </a:ext>
            </a:extLst>
          </p:cNvPr>
          <p:cNvSpPr txBox="1"/>
          <p:nvPr/>
        </p:nvSpPr>
        <p:spPr>
          <a:xfrm>
            <a:off x="609600" y="74603"/>
            <a:ext cx="11234057" cy="954107"/>
          </a:xfrm>
          <a:prstGeom prst="rect">
            <a:avLst/>
          </a:prstGeom>
          <a:noFill/>
        </p:spPr>
        <p:txBody>
          <a:bodyPr wrap="square" rtlCol="0">
            <a:spAutoFit/>
          </a:bodyPr>
          <a:lstStyle/>
          <a:p>
            <a:r>
              <a:rPr lang="de-DE" sz="2800" dirty="0">
                <a:solidFill>
                  <a:schemeClr val="bg1"/>
                </a:solidFill>
              </a:rPr>
              <a:t>Auf </a:t>
            </a:r>
            <a:r>
              <a:rPr lang="de-DE" sz="2800" dirty="0">
                <a:solidFill>
                  <a:schemeClr val="bg1"/>
                </a:solidFill>
                <a:hlinkClick r:id="rId3">
                  <a:extLst>
                    <a:ext uri="{A12FA001-AC4F-418D-AE19-62706E023703}">
                      <ahyp:hlinkClr xmlns:ahyp="http://schemas.microsoft.com/office/drawing/2018/hyperlinkcolor" val="tx"/>
                    </a:ext>
                  </a:extLst>
                </a:hlinkClick>
              </a:rPr>
              <a:t>www.smard.de</a:t>
            </a:r>
            <a:r>
              <a:rPr lang="de-DE" sz="2800" dirty="0">
                <a:solidFill>
                  <a:schemeClr val="bg1"/>
                </a:solidFill>
              </a:rPr>
              <a:t> lässt sich auch die Handelssicht von Strom aus deutscher Sicht visualisieren.</a:t>
            </a:r>
          </a:p>
        </p:txBody>
      </p:sp>
      <p:grpSp>
        <p:nvGrpSpPr>
          <p:cNvPr id="6" name="Gruppieren 5">
            <a:extLst>
              <a:ext uri="{FF2B5EF4-FFF2-40B4-BE49-F238E27FC236}">
                <a16:creationId xmlns:a16="http://schemas.microsoft.com/office/drawing/2014/main" id="{0F998A2D-E0E6-437C-8487-64D07AE8396B}"/>
              </a:ext>
            </a:extLst>
          </p:cNvPr>
          <p:cNvGrpSpPr/>
          <p:nvPr/>
        </p:nvGrpSpPr>
        <p:grpSpPr>
          <a:xfrm>
            <a:off x="0" y="6627168"/>
            <a:ext cx="12192000" cy="230832"/>
            <a:chOff x="0" y="6627168"/>
            <a:chExt cx="12192000" cy="230832"/>
          </a:xfrm>
        </p:grpSpPr>
        <p:sp>
          <p:nvSpPr>
            <p:cNvPr id="7" name="Textfeld 6">
              <a:extLst>
                <a:ext uri="{FF2B5EF4-FFF2-40B4-BE49-F238E27FC236}">
                  <a16:creationId xmlns:a16="http://schemas.microsoft.com/office/drawing/2014/main" id="{C839FC34-8924-4AF1-A27B-13BF5730396C}"/>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728E1524-AEB4-43C5-8488-E930C384D902}"/>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1005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Grafik 2">
            <a:extLst>
              <a:ext uri="{FF2B5EF4-FFF2-40B4-BE49-F238E27FC236}">
                <a16:creationId xmlns:a16="http://schemas.microsoft.com/office/drawing/2014/main" id="{F9AD684C-49AC-5E0E-530B-D4CC1F185D94}"/>
              </a:ext>
            </a:extLst>
          </p:cNvPr>
          <p:cNvPicPr>
            <a:picLocks noChangeAspect="1"/>
          </p:cNvPicPr>
          <p:nvPr/>
        </p:nvPicPr>
        <p:blipFill>
          <a:blip r:embed="rId3"/>
          <a:stretch>
            <a:fillRect/>
          </a:stretch>
        </p:blipFill>
        <p:spPr>
          <a:xfrm>
            <a:off x="215152" y="990794"/>
            <a:ext cx="11743766" cy="5414288"/>
          </a:xfrm>
          <a:prstGeom prst="rect">
            <a:avLst/>
          </a:prstGeom>
        </p:spPr>
      </p:pic>
      <p:sp>
        <p:nvSpPr>
          <p:cNvPr id="2" name="Textfeld 1">
            <a:extLst>
              <a:ext uri="{FF2B5EF4-FFF2-40B4-BE49-F238E27FC236}">
                <a16:creationId xmlns:a16="http://schemas.microsoft.com/office/drawing/2014/main" id="{9D3C49AB-0624-15F9-FA1E-9C51E42D95B9}"/>
              </a:ext>
            </a:extLst>
          </p:cNvPr>
          <p:cNvSpPr txBox="1"/>
          <p:nvPr/>
        </p:nvSpPr>
        <p:spPr>
          <a:xfrm>
            <a:off x="609600" y="74603"/>
            <a:ext cx="11234057" cy="830997"/>
          </a:xfrm>
          <a:prstGeom prst="rect">
            <a:avLst/>
          </a:prstGeom>
          <a:noFill/>
        </p:spPr>
        <p:txBody>
          <a:bodyPr wrap="square" rtlCol="0">
            <a:spAutoFit/>
          </a:bodyPr>
          <a:lstStyle/>
          <a:p>
            <a:r>
              <a:rPr lang="de-DE" sz="2400" dirty="0">
                <a:solidFill>
                  <a:schemeClr val="bg1"/>
                </a:solidFill>
              </a:rPr>
              <a:t>Ein typisches Energieerzeugungsband für Deutschland mit Daten der BNetzA</a:t>
            </a:r>
          </a:p>
          <a:p>
            <a:r>
              <a:rPr lang="de-DE" sz="2400" dirty="0">
                <a:solidFill>
                  <a:schemeClr val="bg1"/>
                </a:solidFill>
              </a:rPr>
              <a:t>mit dem realisierten Verbrauch (rote Linie) vom 25.7.2022 - 4.8.2022: Heile Energiewelt ?</a:t>
            </a:r>
          </a:p>
        </p:txBody>
      </p:sp>
    </p:spTree>
    <p:extLst>
      <p:ext uri="{BB962C8B-B14F-4D97-AF65-F5344CB8AC3E}">
        <p14:creationId xmlns:p14="http://schemas.microsoft.com/office/powerpoint/2010/main" val="20667445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20EF0FA-538D-4B76-A5A3-B15ED7BA5900}"/>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040E02E7-F941-430C-8CAD-6342F83ACCB6}"/>
              </a:ext>
            </a:extLst>
          </p:cNvPr>
          <p:cNvPicPr>
            <a:picLocks noChangeAspect="1"/>
          </p:cNvPicPr>
          <p:nvPr/>
        </p:nvPicPr>
        <p:blipFill>
          <a:blip r:embed="rId2"/>
          <a:stretch>
            <a:fillRect/>
          </a:stretch>
        </p:blipFill>
        <p:spPr>
          <a:xfrm>
            <a:off x="673692" y="1178351"/>
            <a:ext cx="11244163" cy="4428145"/>
          </a:xfrm>
          <a:prstGeom prst="rect">
            <a:avLst/>
          </a:prstGeom>
        </p:spPr>
      </p:pic>
      <p:sp>
        <p:nvSpPr>
          <p:cNvPr id="3" name="Textfeld 2">
            <a:extLst>
              <a:ext uri="{FF2B5EF4-FFF2-40B4-BE49-F238E27FC236}">
                <a16:creationId xmlns:a16="http://schemas.microsoft.com/office/drawing/2014/main" id="{CE25ECA5-9D7B-4FB5-89D9-73036BB4105B}"/>
              </a:ext>
            </a:extLst>
          </p:cNvPr>
          <p:cNvSpPr txBox="1"/>
          <p:nvPr/>
        </p:nvSpPr>
        <p:spPr>
          <a:xfrm>
            <a:off x="751114" y="12644"/>
            <a:ext cx="9699172" cy="1138773"/>
          </a:xfrm>
          <a:prstGeom prst="rect">
            <a:avLst/>
          </a:prstGeom>
          <a:noFill/>
        </p:spPr>
        <p:txBody>
          <a:bodyPr wrap="square" rtlCol="0">
            <a:spAutoFit/>
          </a:bodyPr>
          <a:lstStyle/>
          <a:p>
            <a:r>
              <a:rPr lang="de-DE" sz="3200" b="1" u="sng" dirty="0">
                <a:solidFill>
                  <a:schemeClr val="bg1"/>
                </a:solidFill>
              </a:rPr>
              <a:t>Beispiel für Auswertung der Informationen:</a:t>
            </a:r>
          </a:p>
          <a:p>
            <a:r>
              <a:rPr lang="de-DE" dirty="0">
                <a:solidFill>
                  <a:schemeClr val="bg1"/>
                </a:solidFill>
              </a:rPr>
              <a:t>Dienstag, 23.April 2019, sehr windig, 100 % Sonne</a:t>
            </a:r>
          </a:p>
          <a:p>
            <a:r>
              <a:rPr lang="de-DE" b="1" u="sng" dirty="0">
                <a:solidFill>
                  <a:schemeClr val="bg1"/>
                </a:solidFill>
              </a:rPr>
              <a:t>Sicht Deutschland</a:t>
            </a:r>
          </a:p>
        </p:txBody>
      </p:sp>
      <p:pic>
        <p:nvPicPr>
          <p:cNvPr id="4" name="Grafik 3">
            <a:extLst>
              <a:ext uri="{FF2B5EF4-FFF2-40B4-BE49-F238E27FC236}">
                <a16:creationId xmlns:a16="http://schemas.microsoft.com/office/drawing/2014/main" id="{62E8EDB1-C6DE-4E14-A423-3043E6E136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328" y="5695176"/>
            <a:ext cx="8277471" cy="920336"/>
          </a:xfrm>
          <a:prstGeom prst="rect">
            <a:avLst/>
          </a:prstGeom>
          <a:noFill/>
          <a:ln>
            <a:solidFill>
              <a:schemeClr val="accent1"/>
            </a:solidFill>
          </a:ln>
        </p:spPr>
      </p:pic>
      <p:cxnSp>
        <p:nvCxnSpPr>
          <p:cNvPr id="6" name="Gerader Verbinder 5">
            <a:extLst>
              <a:ext uri="{FF2B5EF4-FFF2-40B4-BE49-F238E27FC236}">
                <a16:creationId xmlns:a16="http://schemas.microsoft.com/office/drawing/2014/main" id="{3D2CCEC9-1C34-4E05-BA4D-739A54CC7F5B}"/>
              </a:ext>
            </a:extLst>
          </p:cNvPr>
          <p:cNvCxnSpPr/>
          <p:nvPr/>
        </p:nvCxnSpPr>
        <p:spPr>
          <a:xfrm flipV="1">
            <a:off x="4865913" y="2438398"/>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569D298C-5ACF-431D-ABAF-E94BAF8E6BC3}"/>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ED1CECCE-E690-45F3-8E2A-F7E44931E3CF}"/>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F39E2AA5-88C0-403A-B6DE-7D6E6B0518BF}"/>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9324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F36A2B1-5F5A-416D-98A5-D9B701DC41FF}"/>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3" name="Grafik 2">
            <a:extLst>
              <a:ext uri="{FF2B5EF4-FFF2-40B4-BE49-F238E27FC236}">
                <a16:creationId xmlns:a16="http://schemas.microsoft.com/office/drawing/2014/main" id="{AFBE6306-7178-45C4-B29F-A28E2ED40D1C}"/>
              </a:ext>
            </a:extLst>
          </p:cNvPr>
          <p:cNvPicPr>
            <a:picLocks noChangeAspect="1"/>
          </p:cNvPicPr>
          <p:nvPr/>
        </p:nvPicPr>
        <p:blipFill>
          <a:blip r:embed="rId2"/>
          <a:stretch>
            <a:fillRect/>
          </a:stretch>
        </p:blipFill>
        <p:spPr>
          <a:xfrm>
            <a:off x="173828" y="1030223"/>
            <a:ext cx="11978258" cy="4659086"/>
          </a:xfrm>
          <a:prstGeom prst="rect">
            <a:avLst/>
          </a:prstGeom>
        </p:spPr>
      </p:pic>
      <p:pic>
        <p:nvPicPr>
          <p:cNvPr id="4" name="Grafik 3">
            <a:extLst>
              <a:ext uri="{FF2B5EF4-FFF2-40B4-BE49-F238E27FC236}">
                <a16:creationId xmlns:a16="http://schemas.microsoft.com/office/drawing/2014/main" id="{79C9C32B-F68E-4518-A059-329EF4B3CE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328" y="5683809"/>
            <a:ext cx="8277471" cy="920336"/>
          </a:xfrm>
          <a:prstGeom prst="rect">
            <a:avLst/>
          </a:prstGeom>
          <a:noFill/>
          <a:ln>
            <a:solidFill>
              <a:schemeClr val="accent1"/>
            </a:solidFill>
          </a:ln>
        </p:spPr>
      </p:pic>
      <p:pic>
        <p:nvPicPr>
          <p:cNvPr id="5" name="Grafik 4">
            <a:extLst>
              <a:ext uri="{FF2B5EF4-FFF2-40B4-BE49-F238E27FC236}">
                <a16:creationId xmlns:a16="http://schemas.microsoft.com/office/drawing/2014/main" id="{9CCDDA30-680C-4698-ACF2-3C867C7EB426}"/>
              </a:ext>
            </a:extLst>
          </p:cNvPr>
          <p:cNvPicPr/>
          <p:nvPr/>
        </p:nvPicPr>
        <p:blipFill>
          <a:blip r:embed="rId4"/>
          <a:stretch>
            <a:fillRect/>
          </a:stretch>
        </p:blipFill>
        <p:spPr>
          <a:xfrm>
            <a:off x="300828" y="5384"/>
            <a:ext cx="1451772" cy="1725879"/>
          </a:xfrm>
          <a:prstGeom prst="rect">
            <a:avLst/>
          </a:prstGeom>
        </p:spPr>
      </p:pic>
      <p:sp>
        <p:nvSpPr>
          <p:cNvPr id="6" name="Textfeld 5">
            <a:extLst>
              <a:ext uri="{FF2B5EF4-FFF2-40B4-BE49-F238E27FC236}">
                <a16:creationId xmlns:a16="http://schemas.microsoft.com/office/drawing/2014/main" id="{61D45449-9173-42FC-AE30-8858D3452181}"/>
              </a:ext>
            </a:extLst>
          </p:cNvPr>
          <p:cNvSpPr txBox="1"/>
          <p:nvPr/>
        </p:nvSpPr>
        <p:spPr>
          <a:xfrm>
            <a:off x="1948542" y="-97885"/>
            <a:ext cx="9699172" cy="1138773"/>
          </a:xfrm>
          <a:prstGeom prst="rect">
            <a:avLst/>
          </a:prstGeom>
          <a:noFill/>
        </p:spPr>
        <p:txBody>
          <a:bodyPr wrap="square" rtlCol="0">
            <a:spAutoFit/>
          </a:bodyPr>
          <a:lstStyle/>
          <a:p>
            <a:r>
              <a:rPr lang="de-DE" sz="2800" b="1" u="sng" dirty="0">
                <a:solidFill>
                  <a:schemeClr val="bg1"/>
                </a:solidFill>
              </a:rPr>
              <a:t>Beispiel für Auswertung der Informationen:</a:t>
            </a:r>
          </a:p>
          <a:p>
            <a:r>
              <a:rPr lang="de-DE" sz="2000" dirty="0">
                <a:solidFill>
                  <a:schemeClr val="bg1"/>
                </a:solidFill>
              </a:rPr>
              <a:t>Dienstag, 23.April 2019, sehr windig, 100 % Sonne</a:t>
            </a:r>
          </a:p>
          <a:p>
            <a:r>
              <a:rPr lang="de-DE" sz="2000" b="1" u="sng" dirty="0">
                <a:solidFill>
                  <a:schemeClr val="bg1"/>
                </a:solidFill>
              </a:rPr>
              <a:t>Sicht 50 Hertz</a:t>
            </a:r>
          </a:p>
        </p:txBody>
      </p:sp>
      <p:cxnSp>
        <p:nvCxnSpPr>
          <p:cNvPr id="7" name="Gerader Verbinder 6">
            <a:extLst>
              <a:ext uri="{FF2B5EF4-FFF2-40B4-BE49-F238E27FC236}">
                <a16:creationId xmlns:a16="http://schemas.microsoft.com/office/drawing/2014/main" id="{1A812F04-1A25-44FC-A884-A04C59E7C1FD}"/>
              </a:ext>
            </a:extLst>
          </p:cNvPr>
          <p:cNvCxnSpPr/>
          <p:nvPr/>
        </p:nvCxnSpPr>
        <p:spPr>
          <a:xfrm flipV="1">
            <a:off x="4561112" y="2253774"/>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CAB735B2-CA78-4A16-ADAD-67A963B0CCCD}"/>
              </a:ext>
            </a:extLst>
          </p:cNvPr>
          <p:cNvGrpSpPr/>
          <p:nvPr/>
        </p:nvGrpSpPr>
        <p:grpSpPr>
          <a:xfrm>
            <a:off x="0" y="6627168"/>
            <a:ext cx="12192000" cy="230832"/>
            <a:chOff x="0" y="6627168"/>
            <a:chExt cx="12192000" cy="230832"/>
          </a:xfrm>
        </p:grpSpPr>
        <p:sp>
          <p:nvSpPr>
            <p:cNvPr id="10" name="Textfeld 9">
              <a:extLst>
                <a:ext uri="{FF2B5EF4-FFF2-40B4-BE49-F238E27FC236}">
                  <a16:creationId xmlns:a16="http://schemas.microsoft.com/office/drawing/2014/main" id="{3936CB33-A5D7-46BC-B8C5-60C28BBA81C7}"/>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1" name="Gerader Verbinder 10">
              <a:extLst>
                <a:ext uri="{FF2B5EF4-FFF2-40B4-BE49-F238E27FC236}">
                  <a16:creationId xmlns:a16="http://schemas.microsoft.com/office/drawing/2014/main" id="{0EB29A78-59FF-44F0-A41F-BCDA9D46987B}"/>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4493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2BB79FA-AB70-4C44-81B7-8181A3F3D235}"/>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4DE1C034-0290-45D2-A4A5-19753A8125D5}"/>
              </a:ext>
            </a:extLst>
          </p:cNvPr>
          <p:cNvPicPr>
            <a:picLocks noChangeAspect="1"/>
          </p:cNvPicPr>
          <p:nvPr/>
        </p:nvPicPr>
        <p:blipFill>
          <a:blip r:embed="rId2"/>
          <a:stretch>
            <a:fillRect/>
          </a:stretch>
        </p:blipFill>
        <p:spPr>
          <a:xfrm>
            <a:off x="49996" y="1066800"/>
            <a:ext cx="12092007" cy="4386942"/>
          </a:xfrm>
          <a:prstGeom prst="rect">
            <a:avLst/>
          </a:prstGeom>
        </p:spPr>
      </p:pic>
      <p:pic>
        <p:nvPicPr>
          <p:cNvPr id="3" name="Grafik 2">
            <a:extLst>
              <a:ext uri="{FF2B5EF4-FFF2-40B4-BE49-F238E27FC236}">
                <a16:creationId xmlns:a16="http://schemas.microsoft.com/office/drawing/2014/main" id="{6AF97C01-F6CE-487E-AC04-3A57568F76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328" y="5513121"/>
            <a:ext cx="8277471" cy="920336"/>
          </a:xfrm>
          <a:prstGeom prst="rect">
            <a:avLst/>
          </a:prstGeom>
          <a:noFill/>
          <a:ln>
            <a:solidFill>
              <a:schemeClr val="accent1"/>
            </a:solidFill>
          </a:ln>
        </p:spPr>
      </p:pic>
      <p:pic>
        <p:nvPicPr>
          <p:cNvPr id="4" name="Grafik 3">
            <a:extLst>
              <a:ext uri="{FF2B5EF4-FFF2-40B4-BE49-F238E27FC236}">
                <a16:creationId xmlns:a16="http://schemas.microsoft.com/office/drawing/2014/main" id="{AF1E154B-92CC-4522-9E8B-E51A680977DB}"/>
              </a:ext>
            </a:extLst>
          </p:cNvPr>
          <p:cNvPicPr/>
          <p:nvPr/>
        </p:nvPicPr>
        <p:blipFill>
          <a:blip r:embed="rId4"/>
          <a:stretch>
            <a:fillRect/>
          </a:stretch>
        </p:blipFill>
        <p:spPr>
          <a:xfrm>
            <a:off x="300828" y="102920"/>
            <a:ext cx="1451772" cy="1725879"/>
          </a:xfrm>
          <a:prstGeom prst="rect">
            <a:avLst/>
          </a:prstGeom>
        </p:spPr>
      </p:pic>
      <p:sp>
        <p:nvSpPr>
          <p:cNvPr id="5" name="Textfeld 4">
            <a:extLst>
              <a:ext uri="{FF2B5EF4-FFF2-40B4-BE49-F238E27FC236}">
                <a16:creationId xmlns:a16="http://schemas.microsoft.com/office/drawing/2014/main" id="{35E28FD3-9F7B-45EA-A9F4-EA336F3BAB30}"/>
              </a:ext>
            </a:extLst>
          </p:cNvPr>
          <p:cNvSpPr txBox="1"/>
          <p:nvPr/>
        </p:nvSpPr>
        <p:spPr>
          <a:xfrm>
            <a:off x="2003432" y="-41860"/>
            <a:ext cx="9699172" cy="1138773"/>
          </a:xfrm>
          <a:prstGeom prst="rect">
            <a:avLst/>
          </a:prstGeom>
          <a:noFill/>
        </p:spPr>
        <p:txBody>
          <a:bodyPr wrap="square" rtlCol="0">
            <a:spAutoFit/>
          </a:bodyPr>
          <a:lstStyle/>
          <a:p>
            <a:r>
              <a:rPr lang="de-DE" sz="2800" b="1" u="sng" dirty="0">
                <a:solidFill>
                  <a:schemeClr val="bg1"/>
                </a:solidFill>
              </a:rPr>
              <a:t>Beispiel für Auswertung der Informationen:</a:t>
            </a:r>
          </a:p>
          <a:p>
            <a:r>
              <a:rPr lang="de-DE" sz="2000" dirty="0">
                <a:solidFill>
                  <a:schemeClr val="bg1"/>
                </a:solidFill>
              </a:rPr>
              <a:t>Dienstag, 23.April 2019, sehr windig, 100 % Sonne</a:t>
            </a:r>
          </a:p>
          <a:p>
            <a:r>
              <a:rPr lang="de-DE" sz="2000" b="1" u="sng" dirty="0">
                <a:solidFill>
                  <a:schemeClr val="bg1"/>
                </a:solidFill>
              </a:rPr>
              <a:t>Sicht Amprion</a:t>
            </a:r>
          </a:p>
        </p:txBody>
      </p:sp>
      <p:cxnSp>
        <p:nvCxnSpPr>
          <p:cNvPr id="6" name="Gerader Verbinder 5">
            <a:extLst>
              <a:ext uri="{FF2B5EF4-FFF2-40B4-BE49-F238E27FC236}">
                <a16:creationId xmlns:a16="http://schemas.microsoft.com/office/drawing/2014/main" id="{56211663-D404-4CFC-AAC0-A7A465239327}"/>
              </a:ext>
            </a:extLst>
          </p:cNvPr>
          <p:cNvCxnSpPr/>
          <p:nvPr/>
        </p:nvCxnSpPr>
        <p:spPr>
          <a:xfrm flipV="1">
            <a:off x="4517564" y="2329539"/>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66FB8275-97EC-4A3A-B2F1-7BE9B3C9ED8D}"/>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E9FF7314-99E6-4105-8FA1-CB76E276A95C}"/>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muellerhermes@web.de3</a:t>
              </a:r>
            </a:p>
          </p:txBody>
        </p:sp>
        <p:cxnSp>
          <p:nvCxnSpPr>
            <p:cNvPr id="10" name="Gerader Verbinder 9">
              <a:extLst>
                <a:ext uri="{FF2B5EF4-FFF2-40B4-BE49-F238E27FC236}">
                  <a16:creationId xmlns:a16="http://schemas.microsoft.com/office/drawing/2014/main" id="{EDE47BF4-FF8A-44AD-83E1-8ACD18AFD146}"/>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0881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03B6B436-65F5-4E10-8716-61FD9259A12E}"/>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6930719A-40F7-4E94-943E-C43288E49908}"/>
              </a:ext>
            </a:extLst>
          </p:cNvPr>
          <p:cNvPicPr>
            <a:picLocks noChangeAspect="1"/>
          </p:cNvPicPr>
          <p:nvPr/>
        </p:nvPicPr>
        <p:blipFill>
          <a:blip r:embed="rId2"/>
          <a:stretch>
            <a:fillRect/>
          </a:stretch>
        </p:blipFill>
        <p:spPr>
          <a:xfrm>
            <a:off x="269342" y="1125398"/>
            <a:ext cx="11653316" cy="4263029"/>
          </a:xfrm>
          <a:prstGeom prst="rect">
            <a:avLst/>
          </a:prstGeom>
        </p:spPr>
      </p:pic>
      <p:pic>
        <p:nvPicPr>
          <p:cNvPr id="3" name="Grafik 2">
            <a:extLst>
              <a:ext uri="{FF2B5EF4-FFF2-40B4-BE49-F238E27FC236}">
                <a16:creationId xmlns:a16="http://schemas.microsoft.com/office/drawing/2014/main" id="{F7D9DDD9-BB32-4FE9-A02A-17C17B13AA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328" y="5513121"/>
            <a:ext cx="8277471" cy="920336"/>
          </a:xfrm>
          <a:prstGeom prst="rect">
            <a:avLst/>
          </a:prstGeom>
          <a:noFill/>
          <a:ln>
            <a:solidFill>
              <a:schemeClr val="accent1"/>
            </a:solidFill>
          </a:ln>
        </p:spPr>
      </p:pic>
      <p:pic>
        <p:nvPicPr>
          <p:cNvPr id="4" name="Grafik 3">
            <a:extLst>
              <a:ext uri="{FF2B5EF4-FFF2-40B4-BE49-F238E27FC236}">
                <a16:creationId xmlns:a16="http://schemas.microsoft.com/office/drawing/2014/main" id="{4A4C59C8-0826-4590-AD40-320E620AE2F2}"/>
              </a:ext>
            </a:extLst>
          </p:cNvPr>
          <p:cNvPicPr/>
          <p:nvPr/>
        </p:nvPicPr>
        <p:blipFill>
          <a:blip r:embed="rId4"/>
          <a:stretch>
            <a:fillRect/>
          </a:stretch>
        </p:blipFill>
        <p:spPr>
          <a:xfrm>
            <a:off x="300828" y="102920"/>
            <a:ext cx="1451772" cy="1725879"/>
          </a:xfrm>
          <a:prstGeom prst="rect">
            <a:avLst/>
          </a:prstGeom>
        </p:spPr>
      </p:pic>
      <p:sp>
        <p:nvSpPr>
          <p:cNvPr id="5" name="Textfeld 4">
            <a:extLst>
              <a:ext uri="{FF2B5EF4-FFF2-40B4-BE49-F238E27FC236}">
                <a16:creationId xmlns:a16="http://schemas.microsoft.com/office/drawing/2014/main" id="{0DA542A7-868D-4ED6-9F17-EB4A278706DA}"/>
              </a:ext>
            </a:extLst>
          </p:cNvPr>
          <p:cNvSpPr txBox="1"/>
          <p:nvPr/>
        </p:nvSpPr>
        <p:spPr>
          <a:xfrm>
            <a:off x="1988043" y="-36925"/>
            <a:ext cx="9699172" cy="1138773"/>
          </a:xfrm>
          <a:prstGeom prst="rect">
            <a:avLst/>
          </a:prstGeom>
          <a:noFill/>
        </p:spPr>
        <p:txBody>
          <a:bodyPr wrap="square" rtlCol="0">
            <a:spAutoFit/>
          </a:bodyPr>
          <a:lstStyle/>
          <a:p>
            <a:r>
              <a:rPr lang="de-DE" sz="2800" b="1" u="sng" dirty="0">
                <a:solidFill>
                  <a:schemeClr val="bg1"/>
                </a:solidFill>
              </a:rPr>
              <a:t>Beispiel für Auswertung der Informationen:</a:t>
            </a:r>
          </a:p>
          <a:p>
            <a:r>
              <a:rPr lang="de-DE" sz="2000" dirty="0">
                <a:solidFill>
                  <a:schemeClr val="bg1"/>
                </a:solidFill>
              </a:rPr>
              <a:t>Dienstag, 23.April 2019, sehr windig, 100 % Sonne</a:t>
            </a:r>
          </a:p>
          <a:p>
            <a:r>
              <a:rPr lang="de-DE" sz="2000" b="1" u="sng" dirty="0">
                <a:solidFill>
                  <a:schemeClr val="bg1"/>
                </a:solidFill>
              </a:rPr>
              <a:t>Sicht TenneT</a:t>
            </a:r>
          </a:p>
        </p:txBody>
      </p:sp>
      <p:cxnSp>
        <p:nvCxnSpPr>
          <p:cNvPr id="6" name="Gerader Verbinder 5">
            <a:extLst>
              <a:ext uri="{FF2B5EF4-FFF2-40B4-BE49-F238E27FC236}">
                <a16:creationId xmlns:a16="http://schemas.microsoft.com/office/drawing/2014/main" id="{486FF8DF-52D2-4209-AB0C-D50FFA26192A}"/>
              </a:ext>
            </a:extLst>
          </p:cNvPr>
          <p:cNvCxnSpPr/>
          <p:nvPr/>
        </p:nvCxnSpPr>
        <p:spPr>
          <a:xfrm flipV="1">
            <a:off x="4571994" y="2362196"/>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7A1A7B23-1F86-4785-A283-31ED99EC295A}"/>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5B2F07B6-A1CC-44C8-BA84-5ED6453E7703}"/>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23197B24-B310-4F09-A8C3-BADD6AFF2D0E}"/>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6872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AF90E66-B651-4D6A-AA1C-07F3A587C1D4}"/>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2" name="Grafik 1">
            <a:extLst>
              <a:ext uri="{FF2B5EF4-FFF2-40B4-BE49-F238E27FC236}">
                <a16:creationId xmlns:a16="http://schemas.microsoft.com/office/drawing/2014/main" id="{680697EC-EDD5-4A06-9A08-C93AD45C88A5}"/>
              </a:ext>
            </a:extLst>
          </p:cNvPr>
          <p:cNvPicPr>
            <a:picLocks noChangeAspect="1"/>
          </p:cNvPicPr>
          <p:nvPr/>
        </p:nvPicPr>
        <p:blipFill>
          <a:blip r:embed="rId2"/>
          <a:stretch>
            <a:fillRect/>
          </a:stretch>
        </p:blipFill>
        <p:spPr>
          <a:xfrm>
            <a:off x="197048" y="1295399"/>
            <a:ext cx="11797903" cy="3995057"/>
          </a:xfrm>
          <a:prstGeom prst="rect">
            <a:avLst/>
          </a:prstGeom>
        </p:spPr>
      </p:pic>
      <p:pic>
        <p:nvPicPr>
          <p:cNvPr id="3" name="Grafik 2">
            <a:extLst>
              <a:ext uri="{FF2B5EF4-FFF2-40B4-BE49-F238E27FC236}">
                <a16:creationId xmlns:a16="http://schemas.microsoft.com/office/drawing/2014/main" id="{BAC5F31F-D71D-4411-BF48-AC5ECBEDA7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328" y="5513121"/>
            <a:ext cx="8277471" cy="920336"/>
          </a:xfrm>
          <a:prstGeom prst="rect">
            <a:avLst/>
          </a:prstGeom>
          <a:noFill/>
          <a:ln>
            <a:solidFill>
              <a:schemeClr val="accent1"/>
            </a:solidFill>
          </a:ln>
        </p:spPr>
      </p:pic>
      <p:pic>
        <p:nvPicPr>
          <p:cNvPr id="4" name="Grafik 3">
            <a:extLst>
              <a:ext uri="{FF2B5EF4-FFF2-40B4-BE49-F238E27FC236}">
                <a16:creationId xmlns:a16="http://schemas.microsoft.com/office/drawing/2014/main" id="{0668729C-A2FD-4E1F-BB04-3E0C878A5C5A}"/>
              </a:ext>
            </a:extLst>
          </p:cNvPr>
          <p:cNvPicPr/>
          <p:nvPr/>
        </p:nvPicPr>
        <p:blipFill>
          <a:blip r:embed="rId4"/>
          <a:stretch>
            <a:fillRect/>
          </a:stretch>
        </p:blipFill>
        <p:spPr>
          <a:xfrm>
            <a:off x="300828" y="102920"/>
            <a:ext cx="1451772" cy="1725879"/>
          </a:xfrm>
          <a:prstGeom prst="rect">
            <a:avLst/>
          </a:prstGeom>
        </p:spPr>
      </p:pic>
      <p:sp>
        <p:nvSpPr>
          <p:cNvPr id="5" name="Textfeld 4">
            <a:extLst>
              <a:ext uri="{FF2B5EF4-FFF2-40B4-BE49-F238E27FC236}">
                <a16:creationId xmlns:a16="http://schemas.microsoft.com/office/drawing/2014/main" id="{9F703596-5140-465E-B294-7C362E851CA9}"/>
              </a:ext>
            </a:extLst>
          </p:cNvPr>
          <p:cNvSpPr txBox="1"/>
          <p:nvPr/>
        </p:nvSpPr>
        <p:spPr>
          <a:xfrm>
            <a:off x="1856380" y="9448"/>
            <a:ext cx="9699172" cy="1138773"/>
          </a:xfrm>
          <a:prstGeom prst="rect">
            <a:avLst/>
          </a:prstGeom>
          <a:noFill/>
        </p:spPr>
        <p:txBody>
          <a:bodyPr wrap="square" rtlCol="0">
            <a:spAutoFit/>
          </a:bodyPr>
          <a:lstStyle/>
          <a:p>
            <a:r>
              <a:rPr lang="de-DE" sz="2800" b="1" u="sng" dirty="0">
                <a:solidFill>
                  <a:schemeClr val="bg1"/>
                </a:solidFill>
              </a:rPr>
              <a:t>Beispiel für Auswertung der Informationen:</a:t>
            </a:r>
          </a:p>
          <a:p>
            <a:r>
              <a:rPr lang="de-DE" sz="2000" dirty="0">
                <a:solidFill>
                  <a:schemeClr val="bg1"/>
                </a:solidFill>
              </a:rPr>
              <a:t>Dienstag, 23.April 2019, sehr windig, 100 % Sonne</a:t>
            </a:r>
          </a:p>
          <a:p>
            <a:r>
              <a:rPr lang="de-DE" sz="2000" b="1" u="sng" dirty="0">
                <a:solidFill>
                  <a:schemeClr val="bg1"/>
                </a:solidFill>
              </a:rPr>
              <a:t>Sicht </a:t>
            </a:r>
            <a:r>
              <a:rPr lang="de-DE" sz="2000" b="1" u="sng" dirty="0" err="1">
                <a:solidFill>
                  <a:schemeClr val="bg1"/>
                </a:solidFill>
              </a:rPr>
              <a:t>Transnet</a:t>
            </a:r>
            <a:r>
              <a:rPr lang="de-DE" sz="2000" b="1" u="sng" dirty="0">
                <a:solidFill>
                  <a:schemeClr val="bg1"/>
                </a:solidFill>
              </a:rPr>
              <a:t> BW</a:t>
            </a:r>
          </a:p>
        </p:txBody>
      </p:sp>
      <p:cxnSp>
        <p:nvCxnSpPr>
          <p:cNvPr id="6" name="Gerader Verbinder 5">
            <a:extLst>
              <a:ext uri="{FF2B5EF4-FFF2-40B4-BE49-F238E27FC236}">
                <a16:creationId xmlns:a16="http://schemas.microsoft.com/office/drawing/2014/main" id="{4FAE029B-555B-479A-A68E-A2A6D220EF02}"/>
              </a:ext>
            </a:extLst>
          </p:cNvPr>
          <p:cNvCxnSpPr/>
          <p:nvPr/>
        </p:nvCxnSpPr>
        <p:spPr>
          <a:xfrm flipV="1">
            <a:off x="4539338" y="2296885"/>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090D3C11-DC9D-4E05-A80E-1F2C97B3FB65}"/>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AF267DC0-6EF0-4EFB-932E-D323C477AB83}"/>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CEE3A2BA-0455-4341-8A13-E3B15F70CC82}"/>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0095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4B795D-461F-4652-BAE6-34F7A45894B2}"/>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4" name="Grafik 3">
            <a:extLst>
              <a:ext uri="{FF2B5EF4-FFF2-40B4-BE49-F238E27FC236}">
                <a16:creationId xmlns:a16="http://schemas.microsoft.com/office/drawing/2014/main" id="{1FFDDAA1-1F7F-4DDD-847E-D432254C9422}"/>
              </a:ext>
            </a:extLst>
          </p:cNvPr>
          <p:cNvPicPr>
            <a:picLocks noChangeAspect="1"/>
          </p:cNvPicPr>
          <p:nvPr/>
        </p:nvPicPr>
        <p:blipFill>
          <a:blip r:embed="rId2"/>
          <a:stretch>
            <a:fillRect/>
          </a:stretch>
        </p:blipFill>
        <p:spPr>
          <a:xfrm>
            <a:off x="197662" y="1938963"/>
            <a:ext cx="11994338" cy="4299857"/>
          </a:xfrm>
          <a:prstGeom prst="rect">
            <a:avLst/>
          </a:prstGeom>
        </p:spPr>
      </p:pic>
      <p:pic>
        <p:nvPicPr>
          <p:cNvPr id="5" name="Grafik 4">
            <a:extLst>
              <a:ext uri="{FF2B5EF4-FFF2-40B4-BE49-F238E27FC236}">
                <a16:creationId xmlns:a16="http://schemas.microsoft.com/office/drawing/2014/main" id="{0E0BD306-027E-4F28-9F7B-7945C2B47A41}"/>
              </a:ext>
            </a:extLst>
          </p:cNvPr>
          <p:cNvPicPr/>
          <p:nvPr/>
        </p:nvPicPr>
        <p:blipFill>
          <a:blip r:embed="rId3"/>
          <a:stretch>
            <a:fillRect/>
          </a:stretch>
        </p:blipFill>
        <p:spPr>
          <a:xfrm>
            <a:off x="300828" y="115112"/>
            <a:ext cx="1451772" cy="1725879"/>
          </a:xfrm>
          <a:prstGeom prst="rect">
            <a:avLst/>
          </a:prstGeom>
        </p:spPr>
      </p:pic>
      <p:sp>
        <p:nvSpPr>
          <p:cNvPr id="6" name="Textfeld 5">
            <a:extLst>
              <a:ext uri="{FF2B5EF4-FFF2-40B4-BE49-F238E27FC236}">
                <a16:creationId xmlns:a16="http://schemas.microsoft.com/office/drawing/2014/main" id="{1110F880-A2C1-451A-A7D7-4B691E4C2645}"/>
              </a:ext>
            </a:extLst>
          </p:cNvPr>
          <p:cNvSpPr txBox="1"/>
          <p:nvPr/>
        </p:nvSpPr>
        <p:spPr>
          <a:xfrm>
            <a:off x="2318658" y="0"/>
            <a:ext cx="9699172" cy="1138773"/>
          </a:xfrm>
          <a:prstGeom prst="rect">
            <a:avLst/>
          </a:prstGeom>
          <a:noFill/>
        </p:spPr>
        <p:txBody>
          <a:bodyPr wrap="square" rtlCol="0">
            <a:spAutoFit/>
          </a:bodyPr>
          <a:lstStyle/>
          <a:p>
            <a:r>
              <a:rPr lang="de-DE" sz="2800" b="1" u="sng" dirty="0">
                <a:solidFill>
                  <a:schemeClr val="bg1"/>
                </a:solidFill>
              </a:rPr>
              <a:t>Beispiel für Auswertung der Informationen:</a:t>
            </a:r>
          </a:p>
          <a:p>
            <a:r>
              <a:rPr lang="de-DE" sz="2000" dirty="0">
                <a:solidFill>
                  <a:schemeClr val="bg1"/>
                </a:solidFill>
              </a:rPr>
              <a:t>Dienstag, 23.April 2019, sehr windig, 100 % Sonne</a:t>
            </a:r>
          </a:p>
          <a:p>
            <a:r>
              <a:rPr lang="de-DE" sz="2000" u="sng" dirty="0">
                <a:solidFill>
                  <a:schemeClr val="bg1"/>
                </a:solidFill>
              </a:rPr>
              <a:t>Vergleich der realisierten Strom-Erzeugungsmengen</a:t>
            </a:r>
          </a:p>
        </p:txBody>
      </p:sp>
      <p:sp>
        <p:nvSpPr>
          <p:cNvPr id="7" name="Textfeld 6">
            <a:extLst>
              <a:ext uri="{FF2B5EF4-FFF2-40B4-BE49-F238E27FC236}">
                <a16:creationId xmlns:a16="http://schemas.microsoft.com/office/drawing/2014/main" id="{6BA95FE2-1DEB-4336-82F9-92369FB84998}"/>
              </a:ext>
            </a:extLst>
          </p:cNvPr>
          <p:cNvSpPr txBox="1"/>
          <p:nvPr/>
        </p:nvSpPr>
        <p:spPr>
          <a:xfrm>
            <a:off x="9209315" y="6237470"/>
            <a:ext cx="2240806" cy="646331"/>
          </a:xfrm>
          <a:prstGeom prst="rect">
            <a:avLst/>
          </a:prstGeom>
          <a:noFill/>
        </p:spPr>
        <p:txBody>
          <a:bodyPr wrap="none" rtlCol="0">
            <a:spAutoFit/>
          </a:bodyPr>
          <a:lstStyle/>
          <a:p>
            <a:r>
              <a:rPr lang="de-DE" dirty="0">
                <a:solidFill>
                  <a:schemeClr val="bg1"/>
                </a:solidFill>
              </a:rPr>
              <a:t>Keine Gaskraftwerke </a:t>
            </a:r>
          </a:p>
          <a:p>
            <a:r>
              <a:rPr lang="de-DE" dirty="0">
                <a:solidFill>
                  <a:schemeClr val="bg1"/>
                </a:solidFill>
              </a:rPr>
              <a:t>Kein Wind-Offshore</a:t>
            </a:r>
          </a:p>
        </p:txBody>
      </p:sp>
      <p:sp>
        <p:nvSpPr>
          <p:cNvPr id="8" name="Textfeld 7">
            <a:extLst>
              <a:ext uri="{FF2B5EF4-FFF2-40B4-BE49-F238E27FC236}">
                <a16:creationId xmlns:a16="http://schemas.microsoft.com/office/drawing/2014/main" id="{C3A701AD-4445-4F85-91C8-AE098A818F29}"/>
              </a:ext>
            </a:extLst>
          </p:cNvPr>
          <p:cNvSpPr txBox="1"/>
          <p:nvPr/>
        </p:nvSpPr>
        <p:spPr>
          <a:xfrm>
            <a:off x="300828" y="6237470"/>
            <a:ext cx="2274405" cy="646331"/>
          </a:xfrm>
          <a:prstGeom prst="rect">
            <a:avLst/>
          </a:prstGeom>
          <a:noFill/>
        </p:spPr>
        <p:txBody>
          <a:bodyPr wrap="none" rtlCol="0">
            <a:spAutoFit/>
          </a:bodyPr>
          <a:lstStyle/>
          <a:p>
            <a:r>
              <a:rPr lang="de-DE" dirty="0">
                <a:solidFill>
                  <a:schemeClr val="bg1"/>
                </a:solidFill>
              </a:rPr>
              <a:t>Keine Atomkraftwerke</a:t>
            </a:r>
          </a:p>
          <a:p>
            <a:r>
              <a:rPr lang="de-DE" dirty="0">
                <a:solidFill>
                  <a:schemeClr val="bg1"/>
                </a:solidFill>
              </a:rPr>
              <a:t>Keine Pumpspeicher </a:t>
            </a:r>
          </a:p>
        </p:txBody>
      </p:sp>
      <p:sp>
        <p:nvSpPr>
          <p:cNvPr id="9" name="Textfeld 8">
            <a:extLst>
              <a:ext uri="{FF2B5EF4-FFF2-40B4-BE49-F238E27FC236}">
                <a16:creationId xmlns:a16="http://schemas.microsoft.com/office/drawing/2014/main" id="{AFD04A8F-CB8E-459D-94C3-D16028E935B6}"/>
              </a:ext>
            </a:extLst>
          </p:cNvPr>
          <p:cNvSpPr txBox="1"/>
          <p:nvPr/>
        </p:nvSpPr>
        <p:spPr>
          <a:xfrm>
            <a:off x="3418114" y="6215699"/>
            <a:ext cx="2471057" cy="369332"/>
          </a:xfrm>
          <a:prstGeom prst="rect">
            <a:avLst/>
          </a:prstGeom>
          <a:noFill/>
        </p:spPr>
        <p:txBody>
          <a:bodyPr wrap="square" rtlCol="0">
            <a:spAutoFit/>
          </a:bodyPr>
          <a:lstStyle/>
          <a:p>
            <a:r>
              <a:rPr lang="de-DE" dirty="0">
                <a:solidFill>
                  <a:schemeClr val="bg1"/>
                </a:solidFill>
              </a:rPr>
              <a:t>Kein Wind-Offshore</a:t>
            </a:r>
          </a:p>
        </p:txBody>
      </p:sp>
      <p:sp>
        <p:nvSpPr>
          <p:cNvPr id="11" name="Textfeld 10">
            <a:extLst>
              <a:ext uri="{FF2B5EF4-FFF2-40B4-BE49-F238E27FC236}">
                <a16:creationId xmlns:a16="http://schemas.microsoft.com/office/drawing/2014/main" id="{3DA25DE8-75CF-460D-A1ED-89AD797A1435}"/>
              </a:ext>
            </a:extLst>
          </p:cNvPr>
          <p:cNvSpPr txBox="1"/>
          <p:nvPr/>
        </p:nvSpPr>
        <p:spPr>
          <a:xfrm>
            <a:off x="6389914" y="6215699"/>
            <a:ext cx="2471057" cy="369332"/>
          </a:xfrm>
          <a:prstGeom prst="rect">
            <a:avLst/>
          </a:prstGeom>
          <a:noFill/>
        </p:spPr>
        <p:txBody>
          <a:bodyPr wrap="square" rtlCol="0">
            <a:spAutoFit/>
          </a:bodyPr>
          <a:lstStyle/>
          <a:p>
            <a:r>
              <a:rPr lang="de-DE" dirty="0">
                <a:solidFill>
                  <a:schemeClr val="bg1"/>
                </a:solidFill>
              </a:rPr>
              <a:t>Keine Braunkohle</a:t>
            </a:r>
          </a:p>
        </p:txBody>
      </p:sp>
    </p:spTree>
    <p:extLst>
      <p:ext uri="{BB962C8B-B14F-4D97-AF65-F5344CB8AC3E}">
        <p14:creationId xmlns:p14="http://schemas.microsoft.com/office/powerpoint/2010/main" val="383309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63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Autofit/>
          </a:bodyPr>
          <a:lstStyle/>
          <a:p>
            <a:r>
              <a:rPr lang="de-DE" sz="3200" b="1" dirty="0">
                <a:solidFill>
                  <a:schemeClr val="bg1"/>
                </a:solidFill>
              </a:rPr>
              <a:t>Könnten wir unseren Verbrauch mit Strom nur aus erneuerbaren Energiequellen decken ? </a:t>
            </a:r>
            <a:br>
              <a:rPr lang="de-DE" sz="3200" b="1" dirty="0">
                <a:solidFill>
                  <a:schemeClr val="bg1"/>
                </a:solidFill>
              </a:rPr>
            </a:br>
            <a:br>
              <a:rPr lang="de-DE" sz="3200" b="1" dirty="0">
                <a:solidFill>
                  <a:schemeClr val="bg1"/>
                </a:solidFill>
              </a:rPr>
            </a:br>
            <a:r>
              <a:rPr lang="de-DE" sz="2800" dirty="0">
                <a:solidFill>
                  <a:schemeClr val="bg1"/>
                </a:solidFill>
              </a:rPr>
              <a:t>Beispiel für einen Werktag mit optimalen Bedingungen für erneuerbare Energie: strahlender Sonnenschein, warm, viel Wind</a:t>
            </a:r>
            <a:br>
              <a:rPr lang="de-DE" sz="2800" dirty="0">
                <a:solidFill>
                  <a:schemeClr val="bg1"/>
                </a:solidFill>
              </a:rPr>
            </a:br>
            <a:r>
              <a:rPr lang="de-DE" sz="2800" dirty="0">
                <a:solidFill>
                  <a:schemeClr val="bg1"/>
                </a:solidFill>
              </a:rPr>
              <a:t>Dienstag, 23.04.2019</a:t>
            </a:r>
          </a:p>
        </p:txBody>
      </p:sp>
      <p:sp>
        <p:nvSpPr>
          <p:cNvPr id="9" name="Rechteck 8">
            <a:extLst>
              <a:ext uri="{FF2B5EF4-FFF2-40B4-BE49-F238E27FC236}">
                <a16:creationId xmlns:a16="http://schemas.microsoft.com/office/drawing/2014/main" id="{486B866A-EF0E-4A1C-87D2-2B46381DF865}"/>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uppieren 9">
            <a:extLst>
              <a:ext uri="{FF2B5EF4-FFF2-40B4-BE49-F238E27FC236}">
                <a16:creationId xmlns:a16="http://schemas.microsoft.com/office/drawing/2014/main" id="{76E4AF46-4EDA-40B0-B72B-D0AD2AFE0836}"/>
              </a:ext>
            </a:extLst>
          </p:cNvPr>
          <p:cNvGrpSpPr/>
          <p:nvPr/>
        </p:nvGrpSpPr>
        <p:grpSpPr>
          <a:xfrm>
            <a:off x="0" y="6638054"/>
            <a:ext cx="12192000" cy="230832"/>
            <a:chOff x="0" y="6638054"/>
            <a:chExt cx="12192000" cy="230832"/>
          </a:xfrm>
        </p:grpSpPr>
        <p:sp>
          <p:nvSpPr>
            <p:cNvPr id="11" name="Textfeld 10">
              <a:extLst>
                <a:ext uri="{FF2B5EF4-FFF2-40B4-BE49-F238E27FC236}">
                  <a16:creationId xmlns:a16="http://schemas.microsoft.com/office/drawing/2014/main" id="{C69B702A-7127-4401-BA9D-6B584E1A51F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2" name="Gerader Verbinder 11">
              <a:extLst>
                <a:ext uri="{FF2B5EF4-FFF2-40B4-BE49-F238E27FC236}">
                  <a16:creationId xmlns:a16="http://schemas.microsoft.com/office/drawing/2014/main" id="{8AEA4CF5-2029-4FEC-A200-52B18143BDD9}"/>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3458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63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rmAutofit/>
          </a:bodyPr>
          <a:lstStyle/>
          <a:p>
            <a:r>
              <a:rPr lang="de-DE" sz="2800" b="1" u="sng" dirty="0">
                <a:solidFill>
                  <a:schemeClr val="bg1"/>
                </a:solidFill>
              </a:rPr>
              <a:t>Sichtweise 1:</a:t>
            </a:r>
            <a:br>
              <a:rPr lang="de-DE" b="1" dirty="0">
                <a:solidFill>
                  <a:schemeClr val="bg1"/>
                </a:solidFill>
              </a:rPr>
            </a:br>
            <a:r>
              <a:rPr lang="de-DE" sz="2400" dirty="0">
                <a:solidFill>
                  <a:schemeClr val="bg1"/>
                </a:solidFill>
              </a:rPr>
              <a:t>Zentralistische Sicht einer Bundesregierung, Partei, deutschlandweiten Interessenvertretern, etc.</a:t>
            </a:r>
          </a:p>
        </p:txBody>
      </p:sp>
      <p:sp>
        <p:nvSpPr>
          <p:cNvPr id="9" name="Rechteck 8">
            <a:extLst>
              <a:ext uri="{FF2B5EF4-FFF2-40B4-BE49-F238E27FC236}">
                <a16:creationId xmlns:a16="http://schemas.microsoft.com/office/drawing/2014/main" id="{F67A1D08-5451-48B7-8DEF-5DCACD0FBC55}"/>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uppieren 9">
            <a:extLst>
              <a:ext uri="{FF2B5EF4-FFF2-40B4-BE49-F238E27FC236}">
                <a16:creationId xmlns:a16="http://schemas.microsoft.com/office/drawing/2014/main" id="{0311BE0C-E094-4F07-84B4-04C0A183B88A}"/>
              </a:ext>
            </a:extLst>
          </p:cNvPr>
          <p:cNvGrpSpPr/>
          <p:nvPr/>
        </p:nvGrpSpPr>
        <p:grpSpPr>
          <a:xfrm>
            <a:off x="0" y="6638054"/>
            <a:ext cx="12192000" cy="230832"/>
            <a:chOff x="0" y="6638054"/>
            <a:chExt cx="12192000" cy="230832"/>
          </a:xfrm>
        </p:grpSpPr>
        <p:sp>
          <p:nvSpPr>
            <p:cNvPr id="11" name="Textfeld 10">
              <a:extLst>
                <a:ext uri="{FF2B5EF4-FFF2-40B4-BE49-F238E27FC236}">
                  <a16:creationId xmlns:a16="http://schemas.microsoft.com/office/drawing/2014/main" id="{6352621B-4618-4FE1-9585-B8F50E1E05FF}"/>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2" name="Gerader Verbinder 11">
              <a:extLst>
                <a:ext uri="{FF2B5EF4-FFF2-40B4-BE49-F238E27FC236}">
                  <a16:creationId xmlns:a16="http://schemas.microsoft.com/office/drawing/2014/main" id="{E180E98A-831F-4D02-947E-988DE0D8B9AF}"/>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04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2" descr="Kalorimeter zur Heizwertbestimmung des Gases">
            <a:extLst>
              <a:ext uri="{FF2B5EF4-FFF2-40B4-BE49-F238E27FC236}">
                <a16:creationId xmlns:a16="http://schemas.microsoft.com/office/drawing/2014/main" id="{77F88F13-393B-3B11-CEF2-AC2265304DF5}"/>
              </a:ext>
            </a:extLst>
          </p:cNvPr>
          <p:cNvPicPr>
            <a:picLocks noChangeAspect="1" noChangeArrowheads="1"/>
          </p:cNvPicPr>
          <p:nvPr/>
        </p:nvPicPr>
        <p:blipFill>
          <a:blip r:embed="rId3"/>
          <a:srcRect/>
          <a:stretch>
            <a:fillRect/>
          </a:stretch>
        </p:blipFill>
        <p:spPr bwMode="auto">
          <a:xfrm>
            <a:off x="219397" y="919613"/>
            <a:ext cx="3810000" cy="4105275"/>
          </a:xfrm>
          <a:prstGeom prst="rect">
            <a:avLst/>
          </a:prstGeom>
          <a:noFill/>
        </p:spPr>
      </p:pic>
      <p:pic>
        <p:nvPicPr>
          <p:cNvPr id="3" name="Picture 4" descr="http://t3.gstatic.com/images?q=tbn:ANd9GcSXZk-bZ_iIfFZRljuTekINDmywwOuHJRbvuzmpZSkxSEIqt74rQFAkURQ">
            <a:hlinkClick r:id="rId4"/>
            <a:extLst>
              <a:ext uri="{FF2B5EF4-FFF2-40B4-BE49-F238E27FC236}">
                <a16:creationId xmlns:a16="http://schemas.microsoft.com/office/drawing/2014/main" id="{175F0474-AD93-73A8-3048-C9F6F0AEA6AB}"/>
              </a:ext>
            </a:extLst>
          </p:cNvPr>
          <p:cNvPicPr>
            <a:picLocks noChangeAspect="1" noChangeArrowheads="1"/>
          </p:cNvPicPr>
          <p:nvPr/>
        </p:nvPicPr>
        <p:blipFill>
          <a:blip r:embed="rId5"/>
          <a:srcRect/>
          <a:stretch>
            <a:fillRect/>
          </a:stretch>
        </p:blipFill>
        <p:spPr bwMode="auto">
          <a:xfrm>
            <a:off x="4409942" y="1332417"/>
            <a:ext cx="923925" cy="1390651"/>
          </a:xfrm>
          <a:prstGeom prst="rect">
            <a:avLst/>
          </a:prstGeom>
          <a:noFill/>
        </p:spPr>
      </p:pic>
      <p:pic>
        <p:nvPicPr>
          <p:cNvPr id="4" name="Picture 6" descr="Paar antike Messing historischen Revival Kamin Wall Mount Gas leuchtet 1860">
            <a:extLst>
              <a:ext uri="{FF2B5EF4-FFF2-40B4-BE49-F238E27FC236}">
                <a16:creationId xmlns:a16="http://schemas.microsoft.com/office/drawing/2014/main" id="{98E78488-86E4-EA61-7F73-F5034EEBDD55}"/>
              </a:ext>
            </a:extLst>
          </p:cNvPr>
          <p:cNvPicPr>
            <a:picLocks noChangeAspect="1" noChangeArrowheads="1"/>
          </p:cNvPicPr>
          <p:nvPr/>
        </p:nvPicPr>
        <p:blipFill>
          <a:blip r:embed="rId6"/>
          <a:srcRect/>
          <a:stretch>
            <a:fillRect/>
          </a:stretch>
        </p:blipFill>
        <p:spPr bwMode="auto">
          <a:xfrm>
            <a:off x="5778093" y="1354915"/>
            <a:ext cx="1918838" cy="1440812"/>
          </a:xfrm>
          <a:prstGeom prst="rect">
            <a:avLst/>
          </a:prstGeom>
          <a:noFill/>
        </p:spPr>
      </p:pic>
      <p:sp>
        <p:nvSpPr>
          <p:cNvPr id="5" name="Textfeld 4">
            <a:extLst>
              <a:ext uri="{FF2B5EF4-FFF2-40B4-BE49-F238E27FC236}">
                <a16:creationId xmlns:a16="http://schemas.microsoft.com/office/drawing/2014/main" id="{298A93B2-BCFE-B4C0-F2FE-9400D129E156}"/>
              </a:ext>
            </a:extLst>
          </p:cNvPr>
          <p:cNvSpPr txBox="1"/>
          <p:nvPr/>
        </p:nvSpPr>
        <p:spPr>
          <a:xfrm>
            <a:off x="4305015" y="908248"/>
            <a:ext cx="3553602" cy="369332"/>
          </a:xfrm>
          <a:prstGeom prst="rect">
            <a:avLst/>
          </a:prstGeom>
          <a:noFill/>
        </p:spPr>
        <p:txBody>
          <a:bodyPr wrap="none" rtlCol="0">
            <a:spAutoFit/>
          </a:bodyPr>
          <a:lstStyle/>
          <a:p>
            <a:r>
              <a:rPr lang="de-DE" dirty="0">
                <a:solidFill>
                  <a:schemeClr val="bg1"/>
                </a:solidFill>
              </a:rPr>
              <a:t>Leuchtgas-Nutzung  ab Anfang 1800</a:t>
            </a:r>
          </a:p>
        </p:txBody>
      </p:sp>
      <p:pic>
        <p:nvPicPr>
          <p:cNvPr id="6" name="Picture 8" descr="ene__erdgas__allg__bild1__gpropertydefault.jpg">
            <a:extLst>
              <a:ext uri="{FF2B5EF4-FFF2-40B4-BE49-F238E27FC236}">
                <a16:creationId xmlns:a16="http://schemas.microsoft.com/office/drawing/2014/main" id="{8D6E7CAB-473C-9932-3CE7-661278B9DF3E}"/>
              </a:ext>
            </a:extLst>
          </p:cNvPr>
          <p:cNvPicPr>
            <a:picLocks noChangeAspect="1" noChangeArrowheads="1"/>
          </p:cNvPicPr>
          <p:nvPr/>
        </p:nvPicPr>
        <p:blipFill>
          <a:blip r:embed="rId7"/>
          <a:srcRect/>
          <a:stretch>
            <a:fillRect/>
          </a:stretch>
        </p:blipFill>
        <p:spPr bwMode="auto">
          <a:xfrm>
            <a:off x="5182393" y="4065792"/>
            <a:ext cx="1409700" cy="1009650"/>
          </a:xfrm>
          <a:prstGeom prst="rect">
            <a:avLst/>
          </a:prstGeom>
          <a:noFill/>
        </p:spPr>
      </p:pic>
      <p:sp>
        <p:nvSpPr>
          <p:cNvPr id="9" name="Textfeld 8">
            <a:extLst>
              <a:ext uri="{FF2B5EF4-FFF2-40B4-BE49-F238E27FC236}">
                <a16:creationId xmlns:a16="http://schemas.microsoft.com/office/drawing/2014/main" id="{E619E222-CE69-B2A7-A4DE-04C8BC6118F4}"/>
              </a:ext>
            </a:extLst>
          </p:cNvPr>
          <p:cNvSpPr txBox="1"/>
          <p:nvPr/>
        </p:nvSpPr>
        <p:spPr>
          <a:xfrm>
            <a:off x="4606329" y="3665682"/>
            <a:ext cx="2597442" cy="369332"/>
          </a:xfrm>
          <a:prstGeom prst="rect">
            <a:avLst/>
          </a:prstGeom>
          <a:noFill/>
        </p:spPr>
        <p:txBody>
          <a:bodyPr wrap="none" rtlCol="0">
            <a:spAutoFit/>
          </a:bodyPr>
          <a:lstStyle/>
          <a:p>
            <a:r>
              <a:rPr lang="de-DE" dirty="0">
                <a:solidFill>
                  <a:schemeClr val="bg1"/>
                </a:solidFill>
              </a:rPr>
              <a:t>Erdgas ab ca. 1962 in BRD</a:t>
            </a:r>
          </a:p>
        </p:txBody>
      </p:sp>
      <p:sp>
        <p:nvSpPr>
          <p:cNvPr id="10" name="Textfeld 9">
            <a:extLst>
              <a:ext uri="{FF2B5EF4-FFF2-40B4-BE49-F238E27FC236}">
                <a16:creationId xmlns:a16="http://schemas.microsoft.com/office/drawing/2014/main" id="{97E84603-07DA-5DBD-E736-FC419A07A5C1}"/>
              </a:ext>
            </a:extLst>
          </p:cNvPr>
          <p:cNvSpPr txBox="1"/>
          <p:nvPr/>
        </p:nvSpPr>
        <p:spPr>
          <a:xfrm>
            <a:off x="4161327" y="2775330"/>
            <a:ext cx="3635034" cy="523220"/>
          </a:xfrm>
          <a:prstGeom prst="rect">
            <a:avLst/>
          </a:prstGeom>
          <a:noFill/>
        </p:spPr>
        <p:txBody>
          <a:bodyPr wrap="none" rtlCol="0">
            <a:spAutoFit/>
          </a:bodyPr>
          <a:lstStyle/>
          <a:p>
            <a:r>
              <a:rPr lang="de-DE" sz="1400" dirty="0">
                <a:solidFill>
                  <a:schemeClr val="bg1"/>
                </a:solidFill>
              </a:rPr>
              <a:t>1820 brannten in London ca. 51.000 Leuchtgas-</a:t>
            </a:r>
          </a:p>
          <a:p>
            <a:r>
              <a:rPr lang="de-DE" sz="1400" dirty="0">
                <a:solidFill>
                  <a:schemeClr val="bg1"/>
                </a:solidFill>
              </a:rPr>
              <a:t>Gas-Lichter / Laternen</a:t>
            </a:r>
          </a:p>
        </p:txBody>
      </p:sp>
      <p:pic>
        <p:nvPicPr>
          <p:cNvPr id="11" name="Picture 10">
            <a:extLst>
              <a:ext uri="{FF2B5EF4-FFF2-40B4-BE49-F238E27FC236}">
                <a16:creationId xmlns:a16="http://schemas.microsoft.com/office/drawing/2014/main" id="{ADB37933-5ECA-A2A3-CDC4-BBED8D99FE6E}"/>
              </a:ext>
            </a:extLst>
          </p:cNvPr>
          <p:cNvPicPr>
            <a:picLocks noChangeAspect="1" noChangeArrowheads="1"/>
          </p:cNvPicPr>
          <p:nvPr/>
        </p:nvPicPr>
        <p:blipFill>
          <a:blip r:embed="rId8"/>
          <a:srcRect/>
          <a:stretch>
            <a:fillRect/>
          </a:stretch>
        </p:blipFill>
        <p:spPr bwMode="auto">
          <a:xfrm>
            <a:off x="7946562" y="3440427"/>
            <a:ext cx="4035284" cy="2978863"/>
          </a:xfrm>
          <a:prstGeom prst="rect">
            <a:avLst/>
          </a:prstGeom>
          <a:noFill/>
          <a:ln w="9525">
            <a:noFill/>
            <a:miter lim="800000"/>
            <a:headEnd/>
            <a:tailEnd/>
          </a:ln>
        </p:spPr>
      </p:pic>
      <p:sp>
        <p:nvSpPr>
          <p:cNvPr id="12" name="Textfeld 11">
            <a:extLst>
              <a:ext uri="{FF2B5EF4-FFF2-40B4-BE49-F238E27FC236}">
                <a16:creationId xmlns:a16="http://schemas.microsoft.com/office/drawing/2014/main" id="{656E1AB9-1B65-B883-11DF-D6EF90416256}"/>
              </a:ext>
            </a:extLst>
          </p:cNvPr>
          <p:cNvSpPr txBox="1"/>
          <p:nvPr/>
        </p:nvSpPr>
        <p:spPr>
          <a:xfrm>
            <a:off x="3719258" y="5539961"/>
            <a:ext cx="4519172" cy="1200329"/>
          </a:xfrm>
          <a:prstGeom prst="rect">
            <a:avLst/>
          </a:prstGeom>
          <a:noFill/>
        </p:spPr>
        <p:txBody>
          <a:bodyPr wrap="square" rtlCol="0">
            <a:spAutoFit/>
          </a:bodyPr>
          <a:lstStyle/>
          <a:p>
            <a:pPr marL="285750" indent="-285750">
              <a:buFont typeface="Wingdings" panose="05000000000000000000" pitchFamily="2" charset="2"/>
              <a:buChar char="Ø"/>
            </a:pPr>
            <a:r>
              <a:rPr lang="de-DE" dirty="0">
                <a:solidFill>
                  <a:schemeClr val="bg1"/>
                </a:solidFill>
              </a:rPr>
              <a:t>bedeutet Licht, Wärme, Energie, Leben</a:t>
            </a:r>
          </a:p>
          <a:p>
            <a:endParaRPr lang="de-DE" dirty="0">
              <a:solidFill>
                <a:schemeClr val="bg1"/>
              </a:solidFill>
            </a:endParaRPr>
          </a:p>
          <a:p>
            <a:pPr marL="285750" indent="-285750">
              <a:buFont typeface="Wingdings" panose="05000000000000000000" pitchFamily="2" charset="2"/>
              <a:buChar char="Ø"/>
            </a:pPr>
            <a:r>
              <a:rPr lang="de-DE" dirty="0">
                <a:solidFill>
                  <a:schemeClr val="bg1"/>
                </a:solidFill>
              </a:rPr>
              <a:t>bedeutet also Macht</a:t>
            </a:r>
          </a:p>
          <a:p>
            <a:endParaRPr lang="de-DE" dirty="0">
              <a:solidFill>
                <a:schemeClr val="bg1"/>
              </a:solidFill>
            </a:endParaRPr>
          </a:p>
        </p:txBody>
      </p:sp>
      <p:pic>
        <p:nvPicPr>
          <p:cNvPr id="17" name="Grafik 16">
            <a:extLst>
              <a:ext uri="{FF2B5EF4-FFF2-40B4-BE49-F238E27FC236}">
                <a16:creationId xmlns:a16="http://schemas.microsoft.com/office/drawing/2014/main" id="{0E975DE3-1A3C-A6D9-E075-BBD14D3DE620}"/>
              </a:ext>
            </a:extLst>
          </p:cNvPr>
          <p:cNvPicPr>
            <a:picLocks noChangeAspect="1"/>
          </p:cNvPicPr>
          <p:nvPr/>
        </p:nvPicPr>
        <p:blipFill>
          <a:blip r:embed="rId9"/>
          <a:stretch>
            <a:fillRect/>
          </a:stretch>
        </p:blipFill>
        <p:spPr>
          <a:xfrm>
            <a:off x="8093642" y="1159204"/>
            <a:ext cx="1457528" cy="1020816"/>
          </a:xfrm>
          <a:prstGeom prst="rect">
            <a:avLst/>
          </a:prstGeom>
        </p:spPr>
      </p:pic>
      <p:pic>
        <p:nvPicPr>
          <p:cNvPr id="19" name="Grafik 18">
            <a:extLst>
              <a:ext uri="{FF2B5EF4-FFF2-40B4-BE49-F238E27FC236}">
                <a16:creationId xmlns:a16="http://schemas.microsoft.com/office/drawing/2014/main" id="{FAA8FC8C-9465-C869-BF77-C81617548AAC}"/>
              </a:ext>
            </a:extLst>
          </p:cNvPr>
          <p:cNvPicPr>
            <a:picLocks noChangeAspect="1"/>
          </p:cNvPicPr>
          <p:nvPr/>
        </p:nvPicPr>
        <p:blipFill>
          <a:blip r:embed="rId10"/>
          <a:stretch>
            <a:fillRect/>
          </a:stretch>
        </p:blipFill>
        <p:spPr>
          <a:xfrm>
            <a:off x="10190818" y="946533"/>
            <a:ext cx="992878" cy="1213518"/>
          </a:xfrm>
          <a:prstGeom prst="rect">
            <a:avLst/>
          </a:prstGeom>
        </p:spPr>
      </p:pic>
      <p:pic>
        <p:nvPicPr>
          <p:cNvPr id="21" name="Grafik 20">
            <a:extLst>
              <a:ext uri="{FF2B5EF4-FFF2-40B4-BE49-F238E27FC236}">
                <a16:creationId xmlns:a16="http://schemas.microsoft.com/office/drawing/2014/main" id="{BA0129F3-3314-29F2-0E73-3A832063A761}"/>
              </a:ext>
            </a:extLst>
          </p:cNvPr>
          <p:cNvPicPr>
            <a:picLocks noChangeAspect="1"/>
          </p:cNvPicPr>
          <p:nvPr/>
        </p:nvPicPr>
        <p:blipFill>
          <a:blip r:embed="rId11"/>
          <a:stretch>
            <a:fillRect/>
          </a:stretch>
        </p:blipFill>
        <p:spPr>
          <a:xfrm>
            <a:off x="9280826" y="2252799"/>
            <a:ext cx="2282182" cy="1095301"/>
          </a:xfrm>
          <a:prstGeom prst="rect">
            <a:avLst/>
          </a:prstGeom>
        </p:spPr>
      </p:pic>
      <p:sp>
        <p:nvSpPr>
          <p:cNvPr id="25" name="Titel 3">
            <a:extLst>
              <a:ext uri="{FF2B5EF4-FFF2-40B4-BE49-F238E27FC236}">
                <a16:creationId xmlns:a16="http://schemas.microsoft.com/office/drawing/2014/main" id="{B515FBE5-72C3-1D28-3B18-8F0E69AA39B5}"/>
              </a:ext>
            </a:extLst>
          </p:cNvPr>
          <p:cNvSpPr>
            <a:spLocks noGrp="1"/>
          </p:cNvSpPr>
          <p:nvPr>
            <p:ph type="title"/>
          </p:nvPr>
        </p:nvSpPr>
        <p:spPr>
          <a:xfrm>
            <a:off x="139028" y="190281"/>
            <a:ext cx="11555667" cy="729332"/>
          </a:xfrm>
        </p:spPr>
        <p:txBody>
          <a:bodyPr>
            <a:normAutofit/>
          </a:bodyPr>
          <a:lstStyle/>
          <a:p>
            <a:r>
              <a:rPr lang="de-DE" sz="3600" b="1" u="sng" dirty="0">
                <a:solidFill>
                  <a:schemeClr val="bg1"/>
                </a:solidFill>
              </a:rPr>
              <a:t>Wie alles begann: (</a:t>
            </a:r>
            <a:r>
              <a:rPr lang="de-DE" sz="3600" b="1" u="sng" dirty="0" err="1">
                <a:solidFill>
                  <a:schemeClr val="bg1"/>
                </a:solidFill>
              </a:rPr>
              <a:t>Erd</a:t>
            </a:r>
            <a:r>
              <a:rPr lang="de-DE" sz="3600" b="1" u="sng" dirty="0">
                <a:solidFill>
                  <a:schemeClr val="bg1"/>
                </a:solidFill>
              </a:rPr>
              <a:t>)gas</a:t>
            </a:r>
          </a:p>
        </p:txBody>
      </p:sp>
      <p:sp>
        <p:nvSpPr>
          <p:cNvPr id="26" name="Textfeld 25">
            <a:extLst>
              <a:ext uri="{FF2B5EF4-FFF2-40B4-BE49-F238E27FC236}">
                <a16:creationId xmlns:a16="http://schemas.microsoft.com/office/drawing/2014/main" id="{F07754EB-4FE1-E24E-1C23-AC8A0F65AA02}"/>
              </a:ext>
            </a:extLst>
          </p:cNvPr>
          <p:cNvSpPr txBox="1"/>
          <p:nvPr/>
        </p:nvSpPr>
        <p:spPr>
          <a:xfrm>
            <a:off x="392598" y="5292555"/>
            <a:ext cx="1716560" cy="923330"/>
          </a:xfrm>
          <a:prstGeom prst="rect">
            <a:avLst/>
          </a:prstGeom>
          <a:noFill/>
        </p:spPr>
        <p:txBody>
          <a:bodyPr wrap="none" rtlCol="0">
            <a:spAutoFit/>
          </a:bodyPr>
          <a:lstStyle/>
          <a:p>
            <a:r>
              <a:rPr lang="de-DE" dirty="0">
                <a:solidFill>
                  <a:schemeClr val="bg1"/>
                </a:solidFill>
              </a:rPr>
              <a:t>Kohlevergasung </a:t>
            </a:r>
          </a:p>
          <a:p>
            <a:pPr marL="285750" indent="-285750">
              <a:buFont typeface="Symbol" panose="05050102010706020507" pitchFamily="18" charset="2"/>
              <a:buChar char="Þ"/>
            </a:pPr>
            <a:r>
              <a:rPr lang="de-DE" dirty="0">
                <a:solidFill>
                  <a:schemeClr val="bg1"/>
                </a:solidFill>
              </a:rPr>
              <a:t>Brenngas</a:t>
            </a:r>
          </a:p>
          <a:p>
            <a:pPr marL="285750" indent="-285750">
              <a:buFont typeface="Symbol" panose="05050102010706020507" pitchFamily="18" charset="2"/>
              <a:buChar char="Þ"/>
            </a:pPr>
            <a:r>
              <a:rPr lang="de-DE" dirty="0" err="1">
                <a:solidFill>
                  <a:schemeClr val="bg1"/>
                </a:solidFill>
              </a:rPr>
              <a:t>Leuchgtgas</a:t>
            </a:r>
            <a:endParaRPr lang="de-DE" dirty="0">
              <a:solidFill>
                <a:schemeClr val="bg1"/>
              </a:solidFill>
            </a:endParaRPr>
          </a:p>
        </p:txBody>
      </p:sp>
    </p:spTree>
    <p:extLst>
      <p:ext uri="{BB962C8B-B14F-4D97-AF65-F5344CB8AC3E}">
        <p14:creationId xmlns:p14="http://schemas.microsoft.com/office/powerpoint/2010/main" val="1385268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A95828C1-0329-4D77-9398-359BC48085C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a:t>
            </a:r>
          </a:p>
        </p:txBody>
      </p:sp>
      <p:pic>
        <p:nvPicPr>
          <p:cNvPr id="2" name="Grafik 1">
            <a:extLst>
              <a:ext uri="{FF2B5EF4-FFF2-40B4-BE49-F238E27FC236}">
                <a16:creationId xmlns:a16="http://schemas.microsoft.com/office/drawing/2014/main" id="{DB530C14-A52E-4F26-8F40-6F6224747395}"/>
              </a:ext>
            </a:extLst>
          </p:cNvPr>
          <p:cNvPicPr/>
          <p:nvPr/>
        </p:nvPicPr>
        <p:blipFill>
          <a:blip r:embed="rId2"/>
          <a:stretch>
            <a:fillRect/>
          </a:stretch>
        </p:blipFill>
        <p:spPr>
          <a:xfrm>
            <a:off x="114300" y="1126889"/>
            <a:ext cx="11963400" cy="4506685"/>
          </a:xfrm>
          <a:prstGeom prst="rect">
            <a:avLst/>
          </a:prstGeom>
          <a:ln>
            <a:solidFill>
              <a:srgbClr val="0070C0"/>
            </a:solidFill>
          </a:ln>
        </p:spPr>
      </p:pic>
      <p:pic>
        <p:nvPicPr>
          <p:cNvPr id="3" name="Grafik 2">
            <a:extLst>
              <a:ext uri="{FF2B5EF4-FFF2-40B4-BE49-F238E27FC236}">
                <a16:creationId xmlns:a16="http://schemas.microsoft.com/office/drawing/2014/main" id="{B05592BE-72FE-4055-ACCC-EFCDFB5376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0328" y="5695405"/>
            <a:ext cx="8277471" cy="920336"/>
          </a:xfrm>
          <a:prstGeom prst="rect">
            <a:avLst/>
          </a:prstGeom>
          <a:noFill/>
          <a:ln>
            <a:solidFill>
              <a:schemeClr val="accent1"/>
            </a:solidFill>
          </a:ln>
        </p:spPr>
      </p:pic>
      <p:sp>
        <p:nvSpPr>
          <p:cNvPr id="6" name="Textfeld 5">
            <a:extLst>
              <a:ext uri="{FF2B5EF4-FFF2-40B4-BE49-F238E27FC236}">
                <a16:creationId xmlns:a16="http://schemas.microsoft.com/office/drawing/2014/main" id="{3A5F5368-99F8-478B-AE9B-1E3F3D5C422E}"/>
              </a:ext>
            </a:extLst>
          </p:cNvPr>
          <p:cNvSpPr txBox="1"/>
          <p:nvPr/>
        </p:nvSpPr>
        <p:spPr>
          <a:xfrm>
            <a:off x="348342" y="136658"/>
            <a:ext cx="11604172" cy="830997"/>
          </a:xfrm>
          <a:prstGeom prst="rect">
            <a:avLst/>
          </a:prstGeom>
          <a:noFill/>
        </p:spPr>
        <p:txBody>
          <a:bodyPr wrap="square" rtlCol="0">
            <a:spAutoFit/>
          </a:bodyPr>
          <a:lstStyle/>
          <a:p>
            <a:r>
              <a:rPr lang="de-DE" sz="2400" b="1" dirty="0">
                <a:solidFill>
                  <a:schemeClr val="bg1"/>
                </a:solidFill>
              </a:rPr>
              <a:t>Deutschlandweite Sicht an einem für EEG-Strom optimalen Tag auf den </a:t>
            </a:r>
            <a:r>
              <a:rPr lang="de-DE" sz="2400" b="1" u="sng" dirty="0">
                <a:solidFill>
                  <a:schemeClr val="bg1"/>
                </a:solidFill>
              </a:rPr>
              <a:t>realisierten Verbrauch</a:t>
            </a:r>
            <a:r>
              <a:rPr lang="de-DE" sz="2400" b="1" dirty="0">
                <a:solidFill>
                  <a:schemeClr val="bg1"/>
                </a:solidFill>
              </a:rPr>
              <a:t> und realisierte Erzeugung; Istzustand: alle Energieträger werden genutzt</a:t>
            </a:r>
          </a:p>
        </p:txBody>
      </p:sp>
      <p:cxnSp>
        <p:nvCxnSpPr>
          <p:cNvPr id="7" name="Gerader Verbinder 6">
            <a:extLst>
              <a:ext uri="{FF2B5EF4-FFF2-40B4-BE49-F238E27FC236}">
                <a16:creationId xmlns:a16="http://schemas.microsoft.com/office/drawing/2014/main" id="{B202DB6C-AC69-4528-96B1-DC75B73E7F4E}"/>
              </a:ext>
            </a:extLst>
          </p:cNvPr>
          <p:cNvCxnSpPr/>
          <p:nvPr/>
        </p:nvCxnSpPr>
        <p:spPr>
          <a:xfrm flipV="1">
            <a:off x="6161316" y="2525492"/>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prechblase: rechteckig 3">
            <a:extLst>
              <a:ext uri="{FF2B5EF4-FFF2-40B4-BE49-F238E27FC236}">
                <a16:creationId xmlns:a16="http://schemas.microsoft.com/office/drawing/2014/main" id="{AC3E6059-58E0-480E-A416-0483256ED300}"/>
              </a:ext>
            </a:extLst>
          </p:cNvPr>
          <p:cNvSpPr/>
          <p:nvPr/>
        </p:nvSpPr>
        <p:spPr>
          <a:xfrm>
            <a:off x="5725886" y="2383971"/>
            <a:ext cx="5138057" cy="772886"/>
          </a:xfrm>
          <a:prstGeom prst="wedgeRectCallout">
            <a:avLst>
              <a:gd name="adj1" fmla="val -40113"/>
              <a:gd name="adj2" fmla="val 9489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Sieht ja gar nicht so schlecht aus; Energieüberschuss; das Delta des Überschuss entspricht aktuell exakt der exportierten Strommenge; Ausstieg aus Atom-energie und fossilen Brennstoffen sieht gut aus; wir sind auf dem richtigen Weg</a:t>
            </a:r>
          </a:p>
        </p:txBody>
      </p:sp>
      <p:grpSp>
        <p:nvGrpSpPr>
          <p:cNvPr id="9" name="Gruppieren 8">
            <a:extLst>
              <a:ext uri="{FF2B5EF4-FFF2-40B4-BE49-F238E27FC236}">
                <a16:creationId xmlns:a16="http://schemas.microsoft.com/office/drawing/2014/main" id="{44A70088-092C-41FC-8761-7C5638163C6C}"/>
              </a:ext>
            </a:extLst>
          </p:cNvPr>
          <p:cNvGrpSpPr/>
          <p:nvPr/>
        </p:nvGrpSpPr>
        <p:grpSpPr>
          <a:xfrm>
            <a:off x="0" y="6627168"/>
            <a:ext cx="12192000" cy="230832"/>
            <a:chOff x="0" y="6627168"/>
            <a:chExt cx="12192000" cy="230832"/>
          </a:xfrm>
        </p:grpSpPr>
        <p:sp>
          <p:nvSpPr>
            <p:cNvPr id="10" name="Textfeld 9">
              <a:extLst>
                <a:ext uri="{FF2B5EF4-FFF2-40B4-BE49-F238E27FC236}">
                  <a16:creationId xmlns:a16="http://schemas.microsoft.com/office/drawing/2014/main" id="{4B7F4902-23C9-4F90-AC92-ADB054687CC6}"/>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1" name="Gerader Verbinder 10">
              <a:extLst>
                <a:ext uri="{FF2B5EF4-FFF2-40B4-BE49-F238E27FC236}">
                  <a16:creationId xmlns:a16="http://schemas.microsoft.com/office/drawing/2014/main" id="{D8E8A073-3707-457C-817B-C6EDDB1888B2}"/>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083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934E5DC-D1A8-49E3-85FB-A01284C072DC}"/>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F356D49C-8F9C-4DBE-B6CC-CAFC3087BE53}"/>
              </a:ext>
            </a:extLst>
          </p:cNvPr>
          <p:cNvPicPr/>
          <p:nvPr/>
        </p:nvPicPr>
        <p:blipFill>
          <a:blip r:embed="rId2"/>
          <a:stretch>
            <a:fillRect/>
          </a:stretch>
        </p:blipFill>
        <p:spPr>
          <a:xfrm>
            <a:off x="239486" y="1067373"/>
            <a:ext cx="11713028" cy="4365036"/>
          </a:xfrm>
          <a:prstGeom prst="rect">
            <a:avLst/>
          </a:prstGeom>
          <a:ln>
            <a:solidFill>
              <a:srgbClr val="0070C0"/>
            </a:solidFill>
          </a:ln>
        </p:spPr>
      </p:pic>
      <p:pic>
        <p:nvPicPr>
          <p:cNvPr id="4" name="Grafik 3">
            <a:extLst>
              <a:ext uri="{FF2B5EF4-FFF2-40B4-BE49-F238E27FC236}">
                <a16:creationId xmlns:a16="http://schemas.microsoft.com/office/drawing/2014/main" id="{E67F33EE-237D-4F3F-B3D4-70AD296AAA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4242" y="5553069"/>
            <a:ext cx="8277471" cy="920336"/>
          </a:xfrm>
          <a:prstGeom prst="rect">
            <a:avLst/>
          </a:prstGeom>
          <a:noFill/>
          <a:ln>
            <a:solidFill>
              <a:schemeClr val="accent1"/>
            </a:solidFill>
          </a:ln>
        </p:spPr>
      </p:pic>
      <p:sp>
        <p:nvSpPr>
          <p:cNvPr id="5" name="Textfeld 4">
            <a:extLst>
              <a:ext uri="{FF2B5EF4-FFF2-40B4-BE49-F238E27FC236}">
                <a16:creationId xmlns:a16="http://schemas.microsoft.com/office/drawing/2014/main" id="{DA36A112-493B-4D7E-A3CE-96C19AA206A2}"/>
              </a:ext>
            </a:extLst>
          </p:cNvPr>
          <p:cNvSpPr txBox="1"/>
          <p:nvPr/>
        </p:nvSpPr>
        <p:spPr>
          <a:xfrm>
            <a:off x="348342" y="136658"/>
            <a:ext cx="11604172" cy="830997"/>
          </a:xfrm>
          <a:prstGeom prst="rect">
            <a:avLst/>
          </a:prstGeom>
          <a:noFill/>
        </p:spPr>
        <p:txBody>
          <a:bodyPr wrap="square" rtlCol="0">
            <a:spAutoFit/>
          </a:bodyPr>
          <a:lstStyle/>
          <a:p>
            <a:r>
              <a:rPr lang="de-DE" sz="2400" b="1" dirty="0">
                <a:solidFill>
                  <a:schemeClr val="bg1"/>
                </a:solidFill>
              </a:rPr>
              <a:t>Deutschlandweite Sicht an einem für EEG-Strom optimalen Tag auf den </a:t>
            </a:r>
            <a:r>
              <a:rPr lang="de-DE" sz="2400" b="1" u="sng" dirty="0">
                <a:solidFill>
                  <a:schemeClr val="bg1"/>
                </a:solidFill>
              </a:rPr>
              <a:t>realisierten Verbrauch</a:t>
            </a:r>
            <a:r>
              <a:rPr lang="de-DE" sz="2400" b="1" dirty="0">
                <a:solidFill>
                  <a:schemeClr val="bg1"/>
                </a:solidFill>
              </a:rPr>
              <a:t> und realisierte Erzeugung ohne Atomstrom</a:t>
            </a:r>
          </a:p>
        </p:txBody>
      </p:sp>
      <p:cxnSp>
        <p:nvCxnSpPr>
          <p:cNvPr id="6" name="Gerader Verbinder 5">
            <a:extLst>
              <a:ext uri="{FF2B5EF4-FFF2-40B4-BE49-F238E27FC236}">
                <a16:creationId xmlns:a16="http://schemas.microsoft.com/office/drawing/2014/main" id="{7630B0B2-EE48-4A33-891B-4C84D3C5F8A0}"/>
              </a:ext>
            </a:extLst>
          </p:cNvPr>
          <p:cNvCxnSpPr/>
          <p:nvPr/>
        </p:nvCxnSpPr>
        <p:spPr>
          <a:xfrm flipV="1">
            <a:off x="6161316" y="2525492"/>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4599186A-0748-4A56-B3D4-487D6DE0DCD5}"/>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DB8BC1A6-7B6C-419B-B119-5BAFC9095D53}"/>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EA822112-5DE5-4296-B403-492E997C9EF4}"/>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6576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E0E308D-A24F-4FA5-B715-8C2EE9AC7C43}"/>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a:t>
            </a:r>
          </a:p>
        </p:txBody>
      </p:sp>
      <p:pic>
        <p:nvPicPr>
          <p:cNvPr id="2" name="Grafik 1">
            <a:extLst>
              <a:ext uri="{FF2B5EF4-FFF2-40B4-BE49-F238E27FC236}">
                <a16:creationId xmlns:a16="http://schemas.microsoft.com/office/drawing/2014/main" id="{C04B4337-6D39-4246-AD7A-908498E74E28}"/>
              </a:ext>
            </a:extLst>
          </p:cNvPr>
          <p:cNvPicPr/>
          <p:nvPr/>
        </p:nvPicPr>
        <p:blipFill>
          <a:blip r:embed="rId2"/>
          <a:stretch>
            <a:fillRect/>
          </a:stretch>
        </p:blipFill>
        <p:spPr>
          <a:xfrm>
            <a:off x="152400" y="1132114"/>
            <a:ext cx="11887200" cy="5257800"/>
          </a:xfrm>
          <a:prstGeom prst="rect">
            <a:avLst/>
          </a:prstGeom>
          <a:ln>
            <a:solidFill>
              <a:srgbClr val="0070C0"/>
            </a:solidFill>
          </a:ln>
        </p:spPr>
      </p:pic>
      <p:sp>
        <p:nvSpPr>
          <p:cNvPr id="3" name="Textfeld 2">
            <a:extLst>
              <a:ext uri="{FF2B5EF4-FFF2-40B4-BE49-F238E27FC236}">
                <a16:creationId xmlns:a16="http://schemas.microsoft.com/office/drawing/2014/main" id="{4C8646F0-6C58-487B-8835-F691803CDBAF}"/>
              </a:ext>
            </a:extLst>
          </p:cNvPr>
          <p:cNvSpPr txBox="1"/>
          <p:nvPr/>
        </p:nvSpPr>
        <p:spPr>
          <a:xfrm>
            <a:off x="348342" y="136658"/>
            <a:ext cx="11604172" cy="830997"/>
          </a:xfrm>
          <a:prstGeom prst="rect">
            <a:avLst/>
          </a:prstGeom>
          <a:noFill/>
        </p:spPr>
        <p:txBody>
          <a:bodyPr wrap="square" rtlCol="0">
            <a:spAutoFit/>
          </a:bodyPr>
          <a:lstStyle/>
          <a:p>
            <a:r>
              <a:rPr lang="de-DE" sz="2400" b="1" dirty="0">
                <a:solidFill>
                  <a:schemeClr val="bg1"/>
                </a:solidFill>
              </a:rPr>
              <a:t>Deutschlandweite Sicht an einem für EEG-Strom optimalen Tag auf den </a:t>
            </a:r>
            <a:r>
              <a:rPr lang="de-DE" sz="2400" b="1" u="sng" dirty="0">
                <a:solidFill>
                  <a:schemeClr val="bg1"/>
                </a:solidFill>
              </a:rPr>
              <a:t>realisierten Verbrauch</a:t>
            </a:r>
            <a:r>
              <a:rPr lang="de-DE" sz="2400" b="1" dirty="0">
                <a:solidFill>
                  <a:schemeClr val="bg1"/>
                </a:solidFill>
              </a:rPr>
              <a:t> und realisierte Erzeugung ohne Atomstrom und ohne Braunkohle</a:t>
            </a:r>
          </a:p>
        </p:txBody>
      </p:sp>
      <p:cxnSp>
        <p:nvCxnSpPr>
          <p:cNvPr id="4" name="Gerader Verbinder 3">
            <a:extLst>
              <a:ext uri="{FF2B5EF4-FFF2-40B4-BE49-F238E27FC236}">
                <a16:creationId xmlns:a16="http://schemas.microsoft.com/office/drawing/2014/main" id="{D45BE35D-8EF6-47C3-A151-8CA0A795B686}"/>
              </a:ext>
            </a:extLst>
          </p:cNvPr>
          <p:cNvCxnSpPr/>
          <p:nvPr/>
        </p:nvCxnSpPr>
        <p:spPr>
          <a:xfrm flipV="1">
            <a:off x="6161316" y="3265711"/>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00834BEF-0CA4-4B20-A1BD-A0FDC97B6332}"/>
              </a:ext>
            </a:extLst>
          </p:cNvPr>
          <p:cNvGrpSpPr/>
          <p:nvPr/>
        </p:nvGrpSpPr>
        <p:grpSpPr>
          <a:xfrm>
            <a:off x="0" y="6627168"/>
            <a:ext cx="12192000" cy="230832"/>
            <a:chOff x="0" y="6627168"/>
            <a:chExt cx="12192000" cy="230832"/>
          </a:xfrm>
        </p:grpSpPr>
        <p:sp>
          <p:nvSpPr>
            <p:cNvPr id="7" name="Textfeld 6">
              <a:extLst>
                <a:ext uri="{FF2B5EF4-FFF2-40B4-BE49-F238E27FC236}">
                  <a16:creationId xmlns:a16="http://schemas.microsoft.com/office/drawing/2014/main" id="{44A58ED6-FBE5-4F19-974A-CE2687BAE9F1}"/>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C78D12CD-05CA-4FA3-8B97-630C85020746}"/>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6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0142610-60A4-440B-97B9-882B47715A4B}"/>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97C95046-4854-4188-A525-566D3224613F}"/>
              </a:ext>
            </a:extLst>
          </p:cNvPr>
          <p:cNvPicPr/>
          <p:nvPr/>
        </p:nvPicPr>
        <p:blipFill>
          <a:blip r:embed="rId2"/>
          <a:stretch>
            <a:fillRect/>
          </a:stretch>
        </p:blipFill>
        <p:spPr>
          <a:xfrm>
            <a:off x="114300" y="1090749"/>
            <a:ext cx="11963400" cy="5366657"/>
          </a:xfrm>
          <a:prstGeom prst="rect">
            <a:avLst/>
          </a:prstGeom>
          <a:ln>
            <a:solidFill>
              <a:srgbClr val="0070C0"/>
            </a:solidFill>
          </a:ln>
        </p:spPr>
      </p:pic>
      <p:sp>
        <p:nvSpPr>
          <p:cNvPr id="3" name="Textfeld 2">
            <a:extLst>
              <a:ext uri="{FF2B5EF4-FFF2-40B4-BE49-F238E27FC236}">
                <a16:creationId xmlns:a16="http://schemas.microsoft.com/office/drawing/2014/main" id="{E46DF002-3C71-4AC2-AF57-40398CF9B694}"/>
              </a:ext>
            </a:extLst>
          </p:cNvPr>
          <p:cNvSpPr txBox="1"/>
          <p:nvPr/>
        </p:nvSpPr>
        <p:spPr>
          <a:xfrm>
            <a:off x="348342" y="-46222"/>
            <a:ext cx="11604172" cy="1200329"/>
          </a:xfrm>
          <a:prstGeom prst="rect">
            <a:avLst/>
          </a:prstGeom>
          <a:noFill/>
        </p:spPr>
        <p:txBody>
          <a:bodyPr wrap="square" rtlCol="0">
            <a:spAutoFit/>
          </a:bodyPr>
          <a:lstStyle/>
          <a:p>
            <a:r>
              <a:rPr lang="de-DE" sz="2400" b="1" dirty="0">
                <a:solidFill>
                  <a:schemeClr val="bg1"/>
                </a:solidFill>
              </a:rPr>
              <a:t>Deutschlandweite Sicht an einem für EEG-Strom optimalen Tag auf den </a:t>
            </a:r>
            <a:r>
              <a:rPr lang="de-DE" sz="2400" b="1" u="sng" dirty="0">
                <a:solidFill>
                  <a:schemeClr val="bg1"/>
                </a:solidFill>
              </a:rPr>
              <a:t>realisierten Verbrauch</a:t>
            </a:r>
            <a:r>
              <a:rPr lang="de-DE" sz="2400" b="1" dirty="0">
                <a:solidFill>
                  <a:schemeClr val="bg1"/>
                </a:solidFill>
              </a:rPr>
              <a:t> und realisierte Erzeugung ohne Atomstrom, ohne Braunkohle und ohne Steinkohle</a:t>
            </a:r>
          </a:p>
        </p:txBody>
      </p:sp>
      <p:grpSp>
        <p:nvGrpSpPr>
          <p:cNvPr id="5" name="Gruppieren 4">
            <a:extLst>
              <a:ext uri="{FF2B5EF4-FFF2-40B4-BE49-F238E27FC236}">
                <a16:creationId xmlns:a16="http://schemas.microsoft.com/office/drawing/2014/main" id="{C77C1DBC-2FE2-44A1-8F71-E5D8E25630BD}"/>
              </a:ext>
            </a:extLst>
          </p:cNvPr>
          <p:cNvGrpSpPr/>
          <p:nvPr/>
        </p:nvGrpSpPr>
        <p:grpSpPr>
          <a:xfrm>
            <a:off x="0" y="6627168"/>
            <a:ext cx="12192000" cy="230832"/>
            <a:chOff x="0" y="6627168"/>
            <a:chExt cx="12192000" cy="230832"/>
          </a:xfrm>
        </p:grpSpPr>
        <p:sp>
          <p:nvSpPr>
            <p:cNvPr id="6" name="Textfeld 5">
              <a:extLst>
                <a:ext uri="{FF2B5EF4-FFF2-40B4-BE49-F238E27FC236}">
                  <a16:creationId xmlns:a16="http://schemas.microsoft.com/office/drawing/2014/main" id="{0F8A8C59-2934-441A-A3BE-D10157E03819}"/>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7" name="Gerader Verbinder 6">
              <a:extLst>
                <a:ext uri="{FF2B5EF4-FFF2-40B4-BE49-F238E27FC236}">
                  <a16:creationId xmlns:a16="http://schemas.microsoft.com/office/drawing/2014/main" id="{89701AA5-6087-4F9A-9F7F-B261F4A54E4A}"/>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9092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6666BCD-7784-487B-8FEC-9B5AFC8F6F10}"/>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7B95E1DB-D534-4268-81FB-0235298CFD8C}"/>
              </a:ext>
            </a:extLst>
          </p:cNvPr>
          <p:cNvPicPr/>
          <p:nvPr/>
        </p:nvPicPr>
        <p:blipFill>
          <a:blip r:embed="rId2"/>
          <a:stretch>
            <a:fillRect/>
          </a:stretch>
        </p:blipFill>
        <p:spPr>
          <a:xfrm>
            <a:off x="76200" y="1045029"/>
            <a:ext cx="12039600" cy="5399314"/>
          </a:xfrm>
          <a:prstGeom prst="rect">
            <a:avLst/>
          </a:prstGeom>
          <a:ln>
            <a:solidFill>
              <a:srgbClr val="0070C0"/>
            </a:solidFill>
          </a:ln>
        </p:spPr>
      </p:pic>
      <p:sp>
        <p:nvSpPr>
          <p:cNvPr id="3" name="Textfeld 2">
            <a:extLst>
              <a:ext uri="{FF2B5EF4-FFF2-40B4-BE49-F238E27FC236}">
                <a16:creationId xmlns:a16="http://schemas.microsoft.com/office/drawing/2014/main" id="{A4026EFC-2B50-4003-9F63-FFEF30B7E466}"/>
              </a:ext>
            </a:extLst>
          </p:cNvPr>
          <p:cNvSpPr txBox="1"/>
          <p:nvPr/>
        </p:nvSpPr>
        <p:spPr>
          <a:xfrm>
            <a:off x="348342" y="136658"/>
            <a:ext cx="11604172" cy="830997"/>
          </a:xfrm>
          <a:prstGeom prst="rect">
            <a:avLst/>
          </a:prstGeom>
          <a:noFill/>
        </p:spPr>
        <p:txBody>
          <a:bodyPr wrap="square" rtlCol="0">
            <a:spAutoFit/>
          </a:bodyPr>
          <a:lstStyle/>
          <a:p>
            <a:r>
              <a:rPr lang="de-DE" sz="2400" b="1" dirty="0">
                <a:solidFill>
                  <a:schemeClr val="bg1"/>
                </a:solidFill>
              </a:rPr>
              <a:t>Deutschlandweite Sicht an einem für EEG-Strom optimalen Tag auf den </a:t>
            </a:r>
            <a:r>
              <a:rPr lang="de-DE" sz="2400" b="1" u="sng" dirty="0">
                <a:solidFill>
                  <a:schemeClr val="bg1"/>
                </a:solidFill>
              </a:rPr>
              <a:t>realisierten Verbrauch</a:t>
            </a:r>
            <a:r>
              <a:rPr lang="de-DE" sz="2400" b="1" dirty="0">
                <a:solidFill>
                  <a:schemeClr val="bg1"/>
                </a:solidFill>
              </a:rPr>
              <a:t> und realisierte Erzeugung ausschließlich aus regenerativen Quellen </a:t>
            </a:r>
          </a:p>
        </p:txBody>
      </p:sp>
      <p:grpSp>
        <p:nvGrpSpPr>
          <p:cNvPr id="5" name="Gruppieren 4">
            <a:extLst>
              <a:ext uri="{FF2B5EF4-FFF2-40B4-BE49-F238E27FC236}">
                <a16:creationId xmlns:a16="http://schemas.microsoft.com/office/drawing/2014/main" id="{76969864-B5F1-4FD1-99AF-4B7592B4D2E2}"/>
              </a:ext>
            </a:extLst>
          </p:cNvPr>
          <p:cNvGrpSpPr/>
          <p:nvPr/>
        </p:nvGrpSpPr>
        <p:grpSpPr>
          <a:xfrm>
            <a:off x="0" y="6627168"/>
            <a:ext cx="12192000" cy="230832"/>
            <a:chOff x="0" y="6627168"/>
            <a:chExt cx="12192000" cy="230832"/>
          </a:xfrm>
        </p:grpSpPr>
        <p:sp>
          <p:nvSpPr>
            <p:cNvPr id="6" name="Textfeld 5">
              <a:extLst>
                <a:ext uri="{FF2B5EF4-FFF2-40B4-BE49-F238E27FC236}">
                  <a16:creationId xmlns:a16="http://schemas.microsoft.com/office/drawing/2014/main" id="{10327FD0-1875-4111-9F66-71EE6AA86044}"/>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7" name="Gerader Verbinder 6">
              <a:extLst>
                <a:ext uri="{FF2B5EF4-FFF2-40B4-BE49-F238E27FC236}">
                  <a16:creationId xmlns:a16="http://schemas.microsoft.com/office/drawing/2014/main" id="{7C70DC6C-A21D-4B8B-AF27-E1FB62CAE7AB}"/>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6578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ABA1EE-99DF-4E4F-A444-CC727C6BEF83}"/>
              </a:ext>
            </a:extLst>
          </p:cNvPr>
          <p:cNvSpPr/>
          <p:nvPr/>
        </p:nvSpPr>
        <p:spPr>
          <a:xfrm>
            <a:off x="-698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a:extLst>
              <a:ext uri="{FF2B5EF4-FFF2-40B4-BE49-F238E27FC236}">
                <a16:creationId xmlns:a16="http://schemas.microsoft.com/office/drawing/2014/main" id="{D7AD4D21-F3A8-445D-96C0-84CA0B4BAB4D}"/>
              </a:ext>
            </a:extLst>
          </p:cNvPr>
          <p:cNvSpPr txBox="1"/>
          <p:nvPr/>
        </p:nvSpPr>
        <p:spPr>
          <a:xfrm>
            <a:off x="729343" y="972457"/>
            <a:ext cx="10657114" cy="4401205"/>
          </a:xfrm>
          <a:prstGeom prst="rect">
            <a:avLst/>
          </a:prstGeom>
          <a:noFill/>
        </p:spPr>
        <p:txBody>
          <a:bodyPr wrap="square" rtlCol="0">
            <a:spAutoFit/>
          </a:bodyPr>
          <a:lstStyle/>
          <a:p>
            <a:pPr algn="ctr"/>
            <a:r>
              <a:rPr lang="de-DE" sz="3200" dirty="0">
                <a:solidFill>
                  <a:schemeClr val="bg1"/>
                </a:solidFill>
              </a:rPr>
              <a:t>Hier liegt der aktuell größte Fehler von Politikern und Meinungsbildnern der/über die deutschen Energiewirtschaft: </a:t>
            </a:r>
          </a:p>
          <a:p>
            <a:pPr algn="ctr"/>
            <a:r>
              <a:rPr lang="de-DE" sz="5400" dirty="0">
                <a:solidFill>
                  <a:schemeClr val="bg1"/>
                </a:solidFill>
              </a:rPr>
              <a:t> </a:t>
            </a:r>
          </a:p>
          <a:p>
            <a:pPr algn="ctr"/>
            <a:r>
              <a:rPr lang="de-DE" sz="5400" dirty="0">
                <a:solidFill>
                  <a:schemeClr val="bg1"/>
                </a:solidFill>
              </a:rPr>
              <a:t>„ganzheitliches Denken ohne Berücksichtigung physikalischer Grundgesetze“</a:t>
            </a:r>
          </a:p>
        </p:txBody>
      </p:sp>
      <p:sp>
        <p:nvSpPr>
          <p:cNvPr id="7" name="Rechteck 6">
            <a:extLst>
              <a:ext uri="{FF2B5EF4-FFF2-40B4-BE49-F238E27FC236}">
                <a16:creationId xmlns:a16="http://schemas.microsoft.com/office/drawing/2014/main" id="{75D3F159-24C3-410C-84E6-271FD5BFE0BB}"/>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8" name="Gruppieren 7">
            <a:extLst>
              <a:ext uri="{FF2B5EF4-FFF2-40B4-BE49-F238E27FC236}">
                <a16:creationId xmlns:a16="http://schemas.microsoft.com/office/drawing/2014/main" id="{A8BCBE98-7EB2-4B14-BCCD-7CE9E29CFD7B}"/>
              </a:ext>
            </a:extLst>
          </p:cNvPr>
          <p:cNvGrpSpPr/>
          <p:nvPr/>
        </p:nvGrpSpPr>
        <p:grpSpPr>
          <a:xfrm>
            <a:off x="0" y="6638054"/>
            <a:ext cx="12192000" cy="230832"/>
            <a:chOff x="0" y="6638054"/>
            <a:chExt cx="12192000" cy="230832"/>
          </a:xfrm>
        </p:grpSpPr>
        <p:sp>
          <p:nvSpPr>
            <p:cNvPr id="9" name="Textfeld 8">
              <a:extLst>
                <a:ext uri="{FF2B5EF4-FFF2-40B4-BE49-F238E27FC236}">
                  <a16:creationId xmlns:a16="http://schemas.microsoft.com/office/drawing/2014/main" id="{C62E72AF-E04B-43A1-B05A-E4A6B3D4A59B}"/>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A00FDF0B-B2DF-4FFF-9476-B3D4144D2D28}"/>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5840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63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rmAutofit/>
          </a:bodyPr>
          <a:lstStyle/>
          <a:p>
            <a:r>
              <a:rPr lang="de-DE" sz="3200" b="1" u="sng" dirty="0">
                <a:solidFill>
                  <a:schemeClr val="bg1"/>
                </a:solidFill>
              </a:rPr>
              <a:t>Sichtweise 2:</a:t>
            </a:r>
            <a:br>
              <a:rPr lang="de-DE" b="1" dirty="0">
                <a:solidFill>
                  <a:schemeClr val="bg1"/>
                </a:solidFill>
              </a:rPr>
            </a:br>
            <a:r>
              <a:rPr lang="de-DE" sz="2800" dirty="0">
                <a:solidFill>
                  <a:schemeClr val="bg1"/>
                </a:solidFill>
              </a:rPr>
              <a:t>Regelzone 50Hertz</a:t>
            </a:r>
          </a:p>
        </p:txBody>
      </p:sp>
      <p:pic>
        <p:nvPicPr>
          <p:cNvPr id="6" name="Grafik 5">
            <a:extLst>
              <a:ext uri="{FF2B5EF4-FFF2-40B4-BE49-F238E27FC236}">
                <a16:creationId xmlns:a16="http://schemas.microsoft.com/office/drawing/2014/main" id="{685C7120-808E-4ACD-A502-3231E1CFDE76}"/>
              </a:ext>
            </a:extLst>
          </p:cNvPr>
          <p:cNvPicPr/>
          <p:nvPr/>
        </p:nvPicPr>
        <p:blipFill>
          <a:blip r:embed="rId2"/>
          <a:stretch>
            <a:fillRect/>
          </a:stretch>
        </p:blipFill>
        <p:spPr>
          <a:xfrm>
            <a:off x="5838028" y="515010"/>
            <a:ext cx="5007772" cy="5827980"/>
          </a:xfrm>
          <a:prstGeom prst="rect">
            <a:avLst/>
          </a:prstGeom>
        </p:spPr>
      </p:pic>
      <p:sp>
        <p:nvSpPr>
          <p:cNvPr id="10" name="Rechteck 9">
            <a:extLst>
              <a:ext uri="{FF2B5EF4-FFF2-40B4-BE49-F238E27FC236}">
                <a16:creationId xmlns:a16="http://schemas.microsoft.com/office/drawing/2014/main" id="{522EEC2C-3188-4359-B32E-5AE6D412997D}"/>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C5841D9D-D5AF-4508-A515-A068620DFE77}"/>
              </a:ext>
            </a:extLst>
          </p:cNvPr>
          <p:cNvGrpSpPr/>
          <p:nvPr/>
        </p:nvGrpSpPr>
        <p:grpSpPr>
          <a:xfrm>
            <a:off x="0" y="6638054"/>
            <a:ext cx="12192000" cy="230832"/>
            <a:chOff x="0" y="6638054"/>
            <a:chExt cx="12192000" cy="230832"/>
          </a:xfrm>
        </p:grpSpPr>
        <p:sp>
          <p:nvSpPr>
            <p:cNvPr id="12" name="Textfeld 11">
              <a:extLst>
                <a:ext uri="{FF2B5EF4-FFF2-40B4-BE49-F238E27FC236}">
                  <a16:creationId xmlns:a16="http://schemas.microsoft.com/office/drawing/2014/main" id="{FAA6413E-161D-4102-B351-78E90793BB49}"/>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3" name="Gerader Verbinder 12">
              <a:extLst>
                <a:ext uri="{FF2B5EF4-FFF2-40B4-BE49-F238E27FC236}">
                  <a16:creationId xmlns:a16="http://schemas.microsoft.com/office/drawing/2014/main" id="{15E63CE9-38E1-4708-8FC7-E21AD48183F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1537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90AFCB0-3803-4D7C-9C36-499B817A3C71}"/>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3CD5F158-6BF9-42C2-92B7-482C92B19334}"/>
              </a:ext>
            </a:extLst>
          </p:cNvPr>
          <p:cNvPicPr/>
          <p:nvPr/>
        </p:nvPicPr>
        <p:blipFill>
          <a:blip r:embed="rId2"/>
          <a:stretch>
            <a:fillRect/>
          </a:stretch>
        </p:blipFill>
        <p:spPr>
          <a:xfrm>
            <a:off x="0" y="2001428"/>
            <a:ext cx="12115800" cy="4366715"/>
          </a:xfrm>
          <a:prstGeom prst="rect">
            <a:avLst/>
          </a:prstGeom>
          <a:ln>
            <a:solidFill>
              <a:srgbClr val="0070C0"/>
            </a:solidFill>
          </a:ln>
        </p:spPr>
      </p:pic>
      <p:sp>
        <p:nvSpPr>
          <p:cNvPr id="4" name="Textfeld 3">
            <a:extLst>
              <a:ext uri="{FF2B5EF4-FFF2-40B4-BE49-F238E27FC236}">
                <a16:creationId xmlns:a16="http://schemas.microsoft.com/office/drawing/2014/main" id="{12DB6BE7-C2E2-4959-BB90-30DF39A92675}"/>
              </a:ext>
            </a:extLst>
          </p:cNvPr>
          <p:cNvSpPr txBox="1"/>
          <p:nvPr/>
        </p:nvSpPr>
        <p:spPr>
          <a:xfrm>
            <a:off x="348342" y="136658"/>
            <a:ext cx="11604172" cy="830997"/>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Istzustand: </a:t>
            </a:r>
            <a:r>
              <a:rPr lang="de-DE" sz="2400" b="1" u="sng" dirty="0">
                <a:solidFill>
                  <a:schemeClr val="bg1"/>
                </a:solidFill>
              </a:rPr>
              <a:t>alle Energieträger werden genutzt: 50 Hertz</a:t>
            </a:r>
          </a:p>
        </p:txBody>
      </p:sp>
      <p:cxnSp>
        <p:nvCxnSpPr>
          <p:cNvPr id="7" name="Gerader Verbinder 6">
            <a:extLst>
              <a:ext uri="{FF2B5EF4-FFF2-40B4-BE49-F238E27FC236}">
                <a16:creationId xmlns:a16="http://schemas.microsoft.com/office/drawing/2014/main" id="{3F6CB12F-7D8C-455B-A08D-91C9FDCE5D4B}"/>
              </a:ext>
            </a:extLst>
          </p:cNvPr>
          <p:cNvCxnSpPr/>
          <p:nvPr/>
        </p:nvCxnSpPr>
        <p:spPr>
          <a:xfrm flipV="1">
            <a:off x="6161316" y="3429000"/>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A45471D0-070E-4E42-902C-46ED97062130}"/>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3EC38469-1E4B-48C9-B5F8-A867500D8A13}"/>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812529C1-A15D-446F-AEB3-F96FA3B9C3FC}"/>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5206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A1F0981-C6C3-4B96-A0B4-49E5B5D11437}"/>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573C3CE0-53DC-45F8-B69C-C76874ADB322}"/>
              </a:ext>
            </a:extLst>
          </p:cNvPr>
          <p:cNvPicPr/>
          <p:nvPr/>
        </p:nvPicPr>
        <p:blipFill>
          <a:blip r:embed="rId2"/>
          <a:stretch>
            <a:fillRect/>
          </a:stretch>
        </p:blipFill>
        <p:spPr>
          <a:xfrm>
            <a:off x="0" y="2252617"/>
            <a:ext cx="12192000" cy="4267926"/>
          </a:xfrm>
          <a:prstGeom prst="rect">
            <a:avLst/>
          </a:prstGeom>
          <a:ln>
            <a:solidFill>
              <a:schemeClr val="accent1"/>
            </a:solidFill>
          </a:ln>
        </p:spPr>
      </p:pic>
      <p:sp>
        <p:nvSpPr>
          <p:cNvPr id="3" name="Textfeld 2">
            <a:extLst>
              <a:ext uri="{FF2B5EF4-FFF2-40B4-BE49-F238E27FC236}">
                <a16:creationId xmlns:a16="http://schemas.microsoft.com/office/drawing/2014/main" id="{3C9D4977-9101-4B46-B98C-19B664F4341C}"/>
              </a:ext>
            </a:extLst>
          </p:cNvPr>
          <p:cNvSpPr txBox="1"/>
          <p:nvPr/>
        </p:nvSpPr>
        <p:spPr>
          <a:xfrm>
            <a:off x="1839685" y="134862"/>
            <a:ext cx="10221686"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a:t>
            </a:r>
            <a:r>
              <a:rPr lang="de-DE" sz="2400" b="1" u="sng" dirty="0">
                <a:solidFill>
                  <a:schemeClr val="bg1"/>
                </a:solidFill>
              </a:rPr>
              <a:t>nach Ausstieg aus Kern- und Kohleenergie: 50 Hertz</a:t>
            </a:r>
          </a:p>
        </p:txBody>
      </p:sp>
      <p:pic>
        <p:nvPicPr>
          <p:cNvPr id="4" name="Grafik 3">
            <a:extLst>
              <a:ext uri="{FF2B5EF4-FFF2-40B4-BE49-F238E27FC236}">
                <a16:creationId xmlns:a16="http://schemas.microsoft.com/office/drawing/2014/main" id="{A9BBDBC2-D41B-429E-836D-7510319702C0}"/>
              </a:ext>
            </a:extLst>
          </p:cNvPr>
          <p:cNvPicPr/>
          <p:nvPr/>
        </p:nvPicPr>
        <p:blipFill>
          <a:blip r:embed="rId3"/>
          <a:stretch>
            <a:fillRect/>
          </a:stretch>
        </p:blipFill>
        <p:spPr>
          <a:xfrm>
            <a:off x="300828" y="102920"/>
            <a:ext cx="1451772" cy="1725879"/>
          </a:xfrm>
          <a:prstGeom prst="rect">
            <a:avLst/>
          </a:prstGeom>
        </p:spPr>
      </p:pic>
      <p:cxnSp>
        <p:nvCxnSpPr>
          <p:cNvPr id="5" name="Gerader Verbinder 4">
            <a:extLst>
              <a:ext uri="{FF2B5EF4-FFF2-40B4-BE49-F238E27FC236}">
                <a16:creationId xmlns:a16="http://schemas.microsoft.com/office/drawing/2014/main" id="{209615FE-1633-4156-B226-02E414DCEE74}"/>
              </a:ext>
            </a:extLst>
          </p:cNvPr>
          <p:cNvCxnSpPr/>
          <p:nvPr/>
        </p:nvCxnSpPr>
        <p:spPr>
          <a:xfrm flipV="1">
            <a:off x="6161316" y="3429000"/>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7002808C-1849-4A9A-B870-8F97200C7714}"/>
              </a:ext>
            </a:extLst>
          </p:cNvPr>
          <p:cNvGrpSpPr/>
          <p:nvPr/>
        </p:nvGrpSpPr>
        <p:grpSpPr>
          <a:xfrm>
            <a:off x="0" y="6627168"/>
            <a:ext cx="12192000" cy="230832"/>
            <a:chOff x="0" y="6627168"/>
            <a:chExt cx="12192000" cy="230832"/>
          </a:xfrm>
        </p:grpSpPr>
        <p:sp>
          <p:nvSpPr>
            <p:cNvPr id="8" name="Textfeld 7">
              <a:extLst>
                <a:ext uri="{FF2B5EF4-FFF2-40B4-BE49-F238E27FC236}">
                  <a16:creationId xmlns:a16="http://schemas.microsoft.com/office/drawing/2014/main" id="{6A6C85EF-5568-4F90-80F9-2311E9A30C06}"/>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DEC2B72E-7442-460D-806F-6541F83140D8}"/>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771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63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rmAutofit/>
          </a:bodyPr>
          <a:lstStyle/>
          <a:p>
            <a:r>
              <a:rPr lang="de-DE" sz="3200" b="1" u="sng" dirty="0">
                <a:solidFill>
                  <a:schemeClr val="bg1"/>
                </a:solidFill>
              </a:rPr>
              <a:t>Sichtweise 3:</a:t>
            </a:r>
            <a:br>
              <a:rPr lang="de-DE" b="1" dirty="0">
                <a:solidFill>
                  <a:schemeClr val="bg1"/>
                </a:solidFill>
              </a:rPr>
            </a:br>
            <a:r>
              <a:rPr lang="de-DE" sz="2800" dirty="0">
                <a:solidFill>
                  <a:schemeClr val="bg1"/>
                </a:solidFill>
              </a:rPr>
              <a:t>Regelzone Amprion</a:t>
            </a:r>
          </a:p>
        </p:txBody>
      </p:sp>
      <p:pic>
        <p:nvPicPr>
          <p:cNvPr id="6" name="Grafik 5">
            <a:extLst>
              <a:ext uri="{FF2B5EF4-FFF2-40B4-BE49-F238E27FC236}">
                <a16:creationId xmlns:a16="http://schemas.microsoft.com/office/drawing/2014/main" id="{685C7120-808E-4ACD-A502-3231E1CFDE76}"/>
              </a:ext>
            </a:extLst>
          </p:cNvPr>
          <p:cNvPicPr/>
          <p:nvPr/>
        </p:nvPicPr>
        <p:blipFill>
          <a:blip r:embed="rId2"/>
          <a:stretch>
            <a:fillRect/>
          </a:stretch>
        </p:blipFill>
        <p:spPr>
          <a:xfrm>
            <a:off x="5838028" y="515010"/>
            <a:ext cx="5007772" cy="5827980"/>
          </a:xfrm>
          <a:prstGeom prst="rect">
            <a:avLst/>
          </a:prstGeom>
        </p:spPr>
      </p:pic>
      <p:sp>
        <p:nvSpPr>
          <p:cNvPr id="10" name="Rechteck 9">
            <a:extLst>
              <a:ext uri="{FF2B5EF4-FFF2-40B4-BE49-F238E27FC236}">
                <a16:creationId xmlns:a16="http://schemas.microsoft.com/office/drawing/2014/main" id="{A4B5676D-F010-4E20-A4CF-8F0C5D1BB1F3}"/>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090A4427-952E-47FC-BB51-6F2E04A2A999}"/>
              </a:ext>
            </a:extLst>
          </p:cNvPr>
          <p:cNvGrpSpPr/>
          <p:nvPr/>
        </p:nvGrpSpPr>
        <p:grpSpPr>
          <a:xfrm>
            <a:off x="0" y="6638054"/>
            <a:ext cx="12192000" cy="230832"/>
            <a:chOff x="0" y="6638054"/>
            <a:chExt cx="12192000" cy="230832"/>
          </a:xfrm>
        </p:grpSpPr>
        <p:sp>
          <p:nvSpPr>
            <p:cNvPr id="12" name="Textfeld 11">
              <a:extLst>
                <a:ext uri="{FF2B5EF4-FFF2-40B4-BE49-F238E27FC236}">
                  <a16:creationId xmlns:a16="http://schemas.microsoft.com/office/drawing/2014/main" id="{72750E7F-334B-4093-84AB-6DF99890F232}"/>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3" name="Gerader Verbinder 12">
              <a:extLst>
                <a:ext uri="{FF2B5EF4-FFF2-40B4-BE49-F238E27FC236}">
                  <a16:creationId xmlns:a16="http://schemas.microsoft.com/office/drawing/2014/main" id="{CA03C98F-D75A-4493-BC99-9838E380D6E4}"/>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6253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itel 3">
            <a:extLst>
              <a:ext uri="{FF2B5EF4-FFF2-40B4-BE49-F238E27FC236}">
                <a16:creationId xmlns:a16="http://schemas.microsoft.com/office/drawing/2014/main" id="{30100B41-020E-EC79-5C6A-6B4EF01B50E6}"/>
              </a:ext>
            </a:extLst>
          </p:cNvPr>
          <p:cNvSpPr>
            <a:spLocks noGrp="1"/>
          </p:cNvSpPr>
          <p:nvPr>
            <p:ph type="title"/>
          </p:nvPr>
        </p:nvSpPr>
        <p:spPr>
          <a:xfrm>
            <a:off x="139028" y="190281"/>
            <a:ext cx="11555667" cy="729332"/>
          </a:xfrm>
        </p:spPr>
        <p:txBody>
          <a:bodyPr>
            <a:normAutofit/>
          </a:bodyPr>
          <a:lstStyle/>
          <a:p>
            <a:r>
              <a:rPr lang="de-DE" sz="3600" b="1" u="sng" dirty="0">
                <a:solidFill>
                  <a:schemeClr val="bg1"/>
                </a:solidFill>
              </a:rPr>
              <a:t>Wie alles begann : Wärmeversorgung</a:t>
            </a:r>
          </a:p>
        </p:txBody>
      </p:sp>
      <p:sp>
        <p:nvSpPr>
          <p:cNvPr id="20" name="Textfeld 19">
            <a:extLst>
              <a:ext uri="{FF2B5EF4-FFF2-40B4-BE49-F238E27FC236}">
                <a16:creationId xmlns:a16="http://schemas.microsoft.com/office/drawing/2014/main" id="{3CF976DB-F034-61F7-ACE2-99791D08315E}"/>
              </a:ext>
            </a:extLst>
          </p:cNvPr>
          <p:cNvSpPr txBox="1"/>
          <p:nvPr/>
        </p:nvSpPr>
        <p:spPr>
          <a:xfrm>
            <a:off x="6456040" y="890717"/>
            <a:ext cx="4047518" cy="923330"/>
          </a:xfrm>
          <a:prstGeom prst="rect">
            <a:avLst/>
          </a:prstGeom>
          <a:noFill/>
        </p:spPr>
        <p:txBody>
          <a:bodyPr wrap="none" rtlCol="0">
            <a:spAutoFit/>
          </a:bodyPr>
          <a:lstStyle/>
          <a:p>
            <a:r>
              <a:rPr lang="de-DE" b="1" u="sng" dirty="0">
                <a:solidFill>
                  <a:schemeClr val="bg1"/>
                </a:solidFill>
              </a:rPr>
              <a:t>Nahwärmeversorgung:</a:t>
            </a:r>
          </a:p>
          <a:p>
            <a:r>
              <a:rPr lang="de-DE" dirty="0">
                <a:solidFill>
                  <a:schemeClr val="bg1"/>
                </a:solidFill>
              </a:rPr>
              <a:t>Wärmeerzeugung in einem Gebäude und</a:t>
            </a:r>
          </a:p>
          <a:p>
            <a:r>
              <a:rPr lang="de-DE" dirty="0">
                <a:solidFill>
                  <a:schemeClr val="bg1"/>
                </a:solidFill>
              </a:rPr>
              <a:t>Versorgung benachbarter Gebäude</a:t>
            </a:r>
          </a:p>
        </p:txBody>
      </p:sp>
      <p:sp>
        <p:nvSpPr>
          <p:cNvPr id="22" name="Textfeld 21">
            <a:extLst>
              <a:ext uri="{FF2B5EF4-FFF2-40B4-BE49-F238E27FC236}">
                <a16:creationId xmlns:a16="http://schemas.microsoft.com/office/drawing/2014/main" id="{6CFD11A1-23BF-A055-3013-6E9EEE580D83}"/>
              </a:ext>
            </a:extLst>
          </p:cNvPr>
          <p:cNvSpPr txBox="1"/>
          <p:nvPr/>
        </p:nvSpPr>
        <p:spPr>
          <a:xfrm>
            <a:off x="6528048" y="1970838"/>
            <a:ext cx="4000262" cy="1200329"/>
          </a:xfrm>
          <a:prstGeom prst="rect">
            <a:avLst/>
          </a:prstGeom>
          <a:noFill/>
        </p:spPr>
        <p:txBody>
          <a:bodyPr wrap="none" rtlCol="0">
            <a:spAutoFit/>
          </a:bodyPr>
          <a:lstStyle/>
          <a:p>
            <a:r>
              <a:rPr lang="de-DE" b="1" u="sng" dirty="0">
                <a:solidFill>
                  <a:schemeClr val="bg1"/>
                </a:solidFill>
              </a:rPr>
              <a:t>Fernwärmeversorgung:</a:t>
            </a:r>
          </a:p>
          <a:p>
            <a:r>
              <a:rPr lang="de-DE" dirty="0">
                <a:solidFill>
                  <a:schemeClr val="bg1"/>
                </a:solidFill>
              </a:rPr>
              <a:t>Erzeugung in einem Kraftwerk und </a:t>
            </a:r>
            <a:r>
              <a:rPr lang="de-DE" dirty="0" err="1">
                <a:solidFill>
                  <a:schemeClr val="bg1"/>
                </a:solidFill>
              </a:rPr>
              <a:t>Ver</a:t>
            </a:r>
            <a:r>
              <a:rPr lang="de-DE" dirty="0">
                <a:solidFill>
                  <a:schemeClr val="bg1"/>
                </a:solidFill>
              </a:rPr>
              <a:t>-</a:t>
            </a:r>
          </a:p>
          <a:p>
            <a:r>
              <a:rPr lang="de-DE" dirty="0" err="1">
                <a:solidFill>
                  <a:schemeClr val="bg1"/>
                </a:solidFill>
              </a:rPr>
              <a:t>sorgung</a:t>
            </a:r>
            <a:r>
              <a:rPr lang="de-DE" dirty="0">
                <a:solidFill>
                  <a:schemeClr val="bg1"/>
                </a:solidFill>
              </a:rPr>
              <a:t> z.B. einer Stadt mit Wärme über</a:t>
            </a:r>
          </a:p>
          <a:p>
            <a:r>
              <a:rPr lang="de-DE" dirty="0">
                <a:solidFill>
                  <a:schemeClr val="bg1"/>
                </a:solidFill>
              </a:rPr>
              <a:t>eigenes Fernwärmenetz </a:t>
            </a:r>
          </a:p>
        </p:txBody>
      </p:sp>
      <p:sp>
        <p:nvSpPr>
          <p:cNvPr id="23" name="Textfeld 22">
            <a:extLst>
              <a:ext uri="{FF2B5EF4-FFF2-40B4-BE49-F238E27FC236}">
                <a16:creationId xmlns:a16="http://schemas.microsoft.com/office/drawing/2014/main" id="{4A49F911-346E-DD41-AEB1-C070BC43B955}"/>
              </a:ext>
            </a:extLst>
          </p:cNvPr>
          <p:cNvSpPr txBox="1"/>
          <p:nvPr/>
        </p:nvSpPr>
        <p:spPr>
          <a:xfrm>
            <a:off x="6488993" y="3483005"/>
            <a:ext cx="3898311" cy="1477328"/>
          </a:xfrm>
          <a:prstGeom prst="rect">
            <a:avLst/>
          </a:prstGeom>
          <a:noFill/>
        </p:spPr>
        <p:txBody>
          <a:bodyPr wrap="none" rtlCol="0">
            <a:spAutoFit/>
          </a:bodyPr>
          <a:lstStyle/>
          <a:p>
            <a:r>
              <a:rPr lang="de-DE" b="1" u="sng" dirty="0">
                <a:solidFill>
                  <a:schemeClr val="bg1"/>
                </a:solidFill>
              </a:rPr>
              <a:t>Kraft-Wärme-Kopplung:</a:t>
            </a:r>
          </a:p>
          <a:p>
            <a:r>
              <a:rPr lang="de-DE" dirty="0">
                <a:solidFill>
                  <a:schemeClr val="bg1"/>
                </a:solidFill>
              </a:rPr>
              <a:t>Erzeugung von Wärme in einem BHKW</a:t>
            </a:r>
          </a:p>
          <a:p>
            <a:r>
              <a:rPr lang="de-DE" dirty="0">
                <a:solidFill>
                  <a:schemeClr val="bg1"/>
                </a:solidFill>
              </a:rPr>
              <a:t>mit gleichzeitiger Erzeugung von Strom;</a:t>
            </a:r>
          </a:p>
          <a:p>
            <a:r>
              <a:rPr lang="de-DE" dirty="0">
                <a:solidFill>
                  <a:schemeClr val="bg1"/>
                </a:solidFill>
              </a:rPr>
              <a:t>je nach Größe des BHKW Verteilung</a:t>
            </a:r>
          </a:p>
          <a:p>
            <a:r>
              <a:rPr lang="de-DE" dirty="0">
                <a:solidFill>
                  <a:schemeClr val="bg1"/>
                </a:solidFill>
              </a:rPr>
              <a:t>über Nah- oder Fernwärmeleitungen</a:t>
            </a:r>
          </a:p>
        </p:txBody>
      </p:sp>
      <p:pic>
        <p:nvPicPr>
          <p:cNvPr id="24" name="Picture 2" descr="http://upload.wikimedia.org/wikipedia/commons/thumb/d/de/Rottenburg_Sumelocenna_by_Eduard_von_Kallee.jpg/220px-Rottenburg_Sumelocenna_by_Eduard_von_Kallee.jpg">
            <a:hlinkClick r:id="rId3"/>
            <a:extLst>
              <a:ext uri="{FF2B5EF4-FFF2-40B4-BE49-F238E27FC236}">
                <a16:creationId xmlns:a16="http://schemas.microsoft.com/office/drawing/2014/main" id="{D4DEBE5E-184A-BEB4-38BB-6DBD0789855F}"/>
              </a:ext>
            </a:extLst>
          </p:cNvPr>
          <p:cNvPicPr>
            <a:picLocks noChangeAspect="1" noChangeArrowheads="1"/>
          </p:cNvPicPr>
          <p:nvPr/>
        </p:nvPicPr>
        <p:blipFill>
          <a:blip r:embed="rId4"/>
          <a:srcRect/>
          <a:stretch>
            <a:fillRect/>
          </a:stretch>
        </p:blipFill>
        <p:spPr bwMode="auto">
          <a:xfrm>
            <a:off x="204964" y="890717"/>
            <a:ext cx="2315732" cy="1905216"/>
          </a:xfrm>
          <a:prstGeom prst="rect">
            <a:avLst/>
          </a:prstGeom>
          <a:noFill/>
        </p:spPr>
      </p:pic>
      <p:pic>
        <p:nvPicPr>
          <p:cNvPr id="25" name="Picture 4" descr="http://upload.wikimedia.org/wikipedia/commons/thumb/3/34/Kastell_Eining_20.JPG/220px-Kastell_Eining_20.JPG">
            <a:hlinkClick r:id="rId5"/>
            <a:extLst>
              <a:ext uri="{FF2B5EF4-FFF2-40B4-BE49-F238E27FC236}">
                <a16:creationId xmlns:a16="http://schemas.microsoft.com/office/drawing/2014/main" id="{EDAA360B-2F32-0082-8D7F-729930B309F6}"/>
              </a:ext>
            </a:extLst>
          </p:cNvPr>
          <p:cNvPicPr>
            <a:picLocks noChangeAspect="1" noChangeArrowheads="1"/>
          </p:cNvPicPr>
          <p:nvPr/>
        </p:nvPicPr>
        <p:blipFill>
          <a:blip r:embed="rId6"/>
          <a:srcRect/>
          <a:stretch>
            <a:fillRect/>
          </a:stretch>
        </p:blipFill>
        <p:spPr bwMode="auto">
          <a:xfrm>
            <a:off x="3118501" y="1814047"/>
            <a:ext cx="2977499" cy="2233126"/>
          </a:xfrm>
          <a:prstGeom prst="rect">
            <a:avLst/>
          </a:prstGeom>
          <a:noFill/>
        </p:spPr>
      </p:pic>
      <p:sp>
        <p:nvSpPr>
          <p:cNvPr id="26" name="Textfeld 25">
            <a:extLst>
              <a:ext uri="{FF2B5EF4-FFF2-40B4-BE49-F238E27FC236}">
                <a16:creationId xmlns:a16="http://schemas.microsoft.com/office/drawing/2014/main" id="{4CD6B0D6-D4F0-BCF9-EF15-976107F75C89}"/>
              </a:ext>
            </a:extLst>
          </p:cNvPr>
          <p:cNvSpPr txBox="1"/>
          <p:nvPr/>
        </p:nvSpPr>
        <p:spPr>
          <a:xfrm>
            <a:off x="6492135" y="5211197"/>
            <a:ext cx="3957302" cy="923330"/>
          </a:xfrm>
          <a:prstGeom prst="rect">
            <a:avLst/>
          </a:prstGeom>
          <a:noFill/>
        </p:spPr>
        <p:txBody>
          <a:bodyPr wrap="none" rtlCol="0">
            <a:spAutoFit/>
          </a:bodyPr>
          <a:lstStyle/>
          <a:p>
            <a:r>
              <a:rPr lang="de-DE" b="1" u="sng" dirty="0">
                <a:solidFill>
                  <a:schemeClr val="bg1"/>
                </a:solidFill>
              </a:rPr>
              <a:t>Erdwärme:</a:t>
            </a:r>
          </a:p>
          <a:p>
            <a:r>
              <a:rPr lang="de-DE" dirty="0">
                <a:solidFill>
                  <a:schemeClr val="bg1"/>
                </a:solidFill>
              </a:rPr>
              <a:t>z.B. auf Island; Ansätze in BRD allerdings</a:t>
            </a:r>
          </a:p>
          <a:p>
            <a:r>
              <a:rPr lang="de-DE" dirty="0">
                <a:solidFill>
                  <a:schemeClr val="bg1"/>
                </a:solidFill>
              </a:rPr>
              <a:t>mit Problemen (Mikro-Beben)</a:t>
            </a:r>
          </a:p>
        </p:txBody>
      </p:sp>
      <p:pic>
        <p:nvPicPr>
          <p:cNvPr id="2" name="Grafik 1">
            <a:extLst>
              <a:ext uri="{FF2B5EF4-FFF2-40B4-BE49-F238E27FC236}">
                <a16:creationId xmlns:a16="http://schemas.microsoft.com/office/drawing/2014/main" id="{A7C35987-758F-0697-722E-2CA1EC2F43F5}"/>
              </a:ext>
            </a:extLst>
          </p:cNvPr>
          <p:cNvPicPr>
            <a:picLocks noChangeAspect="1"/>
          </p:cNvPicPr>
          <p:nvPr/>
        </p:nvPicPr>
        <p:blipFill>
          <a:blip r:embed="rId7"/>
          <a:stretch>
            <a:fillRect/>
          </a:stretch>
        </p:blipFill>
        <p:spPr>
          <a:xfrm>
            <a:off x="375395" y="4244839"/>
            <a:ext cx="2784494" cy="2192048"/>
          </a:xfrm>
          <a:prstGeom prst="rect">
            <a:avLst/>
          </a:prstGeom>
        </p:spPr>
      </p:pic>
    </p:spTree>
    <p:extLst>
      <p:ext uri="{BB962C8B-B14F-4D97-AF65-F5344CB8AC3E}">
        <p14:creationId xmlns:p14="http://schemas.microsoft.com/office/powerpoint/2010/main" val="68149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E5449AA-EBD7-460C-B5F6-C44765CDD7D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D427F9FB-1116-4049-8CB2-D2058B18BAE8}"/>
              </a:ext>
            </a:extLst>
          </p:cNvPr>
          <p:cNvPicPr/>
          <p:nvPr/>
        </p:nvPicPr>
        <p:blipFill>
          <a:blip r:embed="rId2"/>
          <a:stretch>
            <a:fillRect/>
          </a:stretch>
        </p:blipFill>
        <p:spPr>
          <a:xfrm>
            <a:off x="0" y="2033722"/>
            <a:ext cx="12192000" cy="4258219"/>
          </a:xfrm>
          <a:prstGeom prst="rect">
            <a:avLst/>
          </a:prstGeom>
          <a:ln>
            <a:solidFill>
              <a:schemeClr val="accent1"/>
            </a:solidFill>
          </a:ln>
        </p:spPr>
      </p:pic>
      <p:sp>
        <p:nvSpPr>
          <p:cNvPr id="4" name="Textfeld 3">
            <a:extLst>
              <a:ext uri="{FF2B5EF4-FFF2-40B4-BE49-F238E27FC236}">
                <a16:creationId xmlns:a16="http://schemas.microsoft.com/office/drawing/2014/main" id="{748CFCCD-E805-4EA1-82BC-42D88920E5B6}"/>
              </a:ext>
            </a:extLst>
          </p:cNvPr>
          <p:cNvSpPr txBox="1"/>
          <p:nvPr/>
        </p:nvSpPr>
        <p:spPr>
          <a:xfrm>
            <a:off x="1883229" y="130767"/>
            <a:ext cx="10138572"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Istzustand: </a:t>
            </a:r>
            <a:r>
              <a:rPr lang="de-DE" sz="2400" b="1" u="sng" dirty="0">
                <a:solidFill>
                  <a:schemeClr val="bg1"/>
                </a:solidFill>
              </a:rPr>
              <a:t>alle Energieträger werden genutzt: </a:t>
            </a:r>
            <a:r>
              <a:rPr lang="de-DE" sz="2400" b="1" u="sng" dirty="0" err="1">
                <a:solidFill>
                  <a:schemeClr val="bg1"/>
                </a:solidFill>
              </a:rPr>
              <a:t>amprion</a:t>
            </a:r>
            <a:endParaRPr lang="de-DE" sz="2400" b="1" u="sng" dirty="0">
              <a:solidFill>
                <a:schemeClr val="bg1"/>
              </a:solidFill>
            </a:endParaRPr>
          </a:p>
        </p:txBody>
      </p:sp>
      <p:pic>
        <p:nvPicPr>
          <p:cNvPr id="5" name="Grafik 4">
            <a:extLst>
              <a:ext uri="{FF2B5EF4-FFF2-40B4-BE49-F238E27FC236}">
                <a16:creationId xmlns:a16="http://schemas.microsoft.com/office/drawing/2014/main" id="{B231AD7F-D5BB-496F-8204-6C97198B9D4D}"/>
              </a:ext>
            </a:extLst>
          </p:cNvPr>
          <p:cNvPicPr/>
          <p:nvPr/>
        </p:nvPicPr>
        <p:blipFill>
          <a:blip r:embed="rId3"/>
          <a:stretch>
            <a:fillRect/>
          </a:stretch>
        </p:blipFill>
        <p:spPr>
          <a:xfrm>
            <a:off x="300828" y="102920"/>
            <a:ext cx="1451772" cy="1725879"/>
          </a:xfrm>
          <a:prstGeom prst="rect">
            <a:avLst/>
          </a:prstGeom>
        </p:spPr>
      </p:pic>
      <p:cxnSp>
        <p:nvCxnSpPr>
          <p:cNvPr id="6" name="Gerader Verbinder 5">
            <a:extLst>
              <a:ext uri="{FF2B5EF4-FFF2-40B4-BE49-F238E27FC236}">
                <a16:creationId xmlns:a16="http://schemas.microsoft.com/office/drawing/2014/main" id="{A3446ACE-9677-4216-BC51-1FA19CFA8F83}"/>
              </a:ext>
            </a:extLst>
          </p:cNvPr>
          <p:cNvCxnSpPr/>
          <p:nvPr/>
        </p:nvCxnSpPr>
        <p:spPr>
          <a:xfrm flipV="1">
            <a:off x="6204859" y="3287486"/>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24697E42-53C3-437E-A233-67D628A3F903}"/>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838DBB5A-43AD-4FB5-854C-B23D3E3FD1D6}"/>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BBDD5B50-C896-4223-AF3E-88AA8904D187}"/>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439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1531187-AE10-491A-881E-9DA54AF62815}"/>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6174C8A1-79E5-484F-9FFE-420A71A34DA8}"/>
              </a:ext>
            </a:extLst>
          </p:cNvPr>
          <p:cNvPicPr/>
          <p:nvPr/>
        </p:nvPicPr>
        <p:blipFill>
          <a:blip r:embed="rId2"/>
          <a:stretch>
            <a:fillRect/>
          </a:stretch>
        </p:blipFill>
        <p:spPr>
          <a:xfrm>
            <a:off x="109728" y="1533353"/>
            <a:ext cx="11691257" cy="4995463"/>
          </a:xfrm>
          <a:prstGeom prst="rect">
            <a:avLst/>
          </a:prstGeom>
          <a:ln>
            <a:solidFill>
              <a:schemeClr val="accent1"/>
            </a:solidFill>
          </a:ln>
        </p:spPr>
      </p:pic>
      <p:sp>
        <p:nvSpPr>
          <p:cNvPr id="4" name="Textfeld 3">
            <a:extLst>
              <a:ext uri="{FF2B5EF4-FFF2-40B4-BE49-F238E27FC236}">
                <a16:creationId xmlns:a16="http://schemas.microsoft.com/office/drawing/2014/main" id="{B8505438-5048-45EA-9673-250297AB49F6}"/>
              </a:ext>
            </a:extLst>
          </p:cNvPr>
          <p:cNvSpPr txBox="1"/>
          <p:nvPr/>
        </p:nvSpPr>
        <p:spPr>
          <a:xfrm>
            <a:off x="2053428" y="245515"/>
            <a:ext cx="10138572"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a:t>
            </a:r>
            <a:r>
              <a:rPr lang="de-DE" sz="2400" b="1" u="sng" dirty="0">
                <a:solidFill>
                  <a:schemeClr val="bg1"/>
                </a:solidFill>
              </a:rPr>
              <a:t>nach Ausstieg aus Kern- und Kohleenergie: </a:t>
            </a:r>
            <a:r>
              <a:rPr lang="de-DE" sz="2400" b="1" u="sng" dirty="0" err="1">
                <a:solidFill>
                  <a:schemeClr val="bg1"/>
                </a:solidFill>
              </a:rPr>
              <a:t>amprion</a:t>
            </a:r>
            <a:endParaRPr lang="de-DE" sz="2400" b="1" u="sng" dirty="0">
              <a:solidFill>
                <a:schemeClr val="bg1"/>
              </a:solidFill>
            </a:endParaRPr>
          </a:p>
        </p:txBody>
      </p:sp>
      <p:pic>
        <p:nvPicPr>
          <p:cNvPr id="5" name="Grafik 4">
            <a:extLst>
              <a:ext uri="{FF2B5EF4-FFF2-40B4-BE49-F238E27FC236}">
                <a16:creationId xmlns:a16="http://schemas.microsoft.com/office/drawing/2014/main" id="{C117D77A-F1B7-49C5-92A8-D27C12822B6D}"/>
              </a:ext>
            </a:extLst>
          </p:cNvPr>
          <p:cNvPicPr/>
          <p:nvPr/>
        </p:nvPicPr>
        <p:blipFill>
          <a:blip r:embed="rId3"/>
          <a:stretch>
            <a:fillRect/>
          </a:stretch>
        </p:blipFill>
        <p:spPr>
          <a:xfrm>
            <a:off x="300828" y="102921"/>
            <a:ext cx="1198788" cy="1342924"/>
          </a:xfrm>
          <a:prstGeom prst="rect">
            <a:avLst/>
          </a:prstGeom>
        </p:spPr>
      </p:pic>
      <p:cxnSp>
        <p:nvCxnSpPr>
          <p:cNvPr id="6" name="Gerader Verbinder 5">
            <a:extLst>
              <a:ext uri="{FF2B5EF4-FFF2-40B4-BE49-F238E27FC236}">
                <a16:creationId xmlns:a16="http://schemas.microsoft.com/office/drawing/2014/main" id="{5AE4F956-EC97-4C5F-854A-8A877E65319C}"/>
              </a:ext>
            </a:extLst>
          </p:cNvPr>
          <p:cNvCxnSpPr/>
          <p:nvPr/>
        </p:nvCxnSpPr>
        <p:spPr>
          <a:xfrm flipV="1">
            <a:off x="6036783" y="3651504"/>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D3412F69-5A25-42BB-A398-C0E4783E4F44}"/>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CF26A3EA-9417-4D0B-80E5-D81231E40CBA}"/>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9FF8D9B0-DCFD-4C16-8CAB-F322718B773A}"/>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5735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63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rmAutofit/>
          </a:bodyPr>
          <a:lstStyle/>
          <a:p>
            <a:r>
              <a:rPr lang="de-DE" sz="3200" b="1" u="sng" dirty="0">
                <a:solidFill>
                  <a:schemeClr val="bg1"/>
                </a:solidFill>
              </a:rPr>
              <a:t>Sichtweise 4:</a:t>
            </a:r>
            <a:br>
              <a:rPr lang="de-DE" b="1" dirty="0">
                <a:solidFill>
                  <a:schemeClr val="bg1"/>
                </a:solidFill>
              </a:rPr>
            </a:br>
            <a:r>
              <a:rPr lang="de-DE" sz="2800" dirty="0">
                <a:solidFill>
                  <a:schemeClr val="bg1"/>
                </a:solidFill>
              </a:rPr>
              <a:t>Regelzone TenneT</a:t>
            </a:r>
          </a:p>
        </p:txBody>
      </p:sp>
      <p:pic>
        <p:nvPicPr>
          <p:cNvPr id="6" name="Grafik 5">
            <a:extLst>
              <a:ext uri="{FF2B5EF4-FFF2-40B4-BE49-F238E27FC236}">
                <a16:creationId xmlns:a16="http://schemas.microsoft.com/office/drawing/2014/main" id="{685C7120-808E-4ACD-A502-3231E1CFDE76}"/>
              </a:ext>
            </a:extLst>
          </p:cNvPr>
          <p:cNvPicPr/>
          <p:nvPr/>
        </p:nvPicPr>
        <p:blipFill>
          <a:blip r:embed="rId2"/>
          <a:stretch>
            <a:fillRect/>
          </a:stretch>
        </p:blipFill>
        <p:spPr>
          <a:xfrm>
            <a:off x="5838028" y="515010"/>
            <a:ext cx="5007772" cy="5827980"/>
          </a:xfrm>
          <a:prstGeom prst="rect">
            <a:avLst/>
          </a:prstGeom>
        </p:spPr>
      </p:pic>
      <p:sp>
        <p:nvSpPr>
          <p:cNvPr id="10" name="Rechteck 9">
            <a:extLst>
              <a:ext uri="{FF2B5EF4-FFF2-40B4-BE49-F238E27FC236}">
                <a16:creationId xmlns:a16="http://schemas.microsoft.com/office/drawing/2014/main" id="{27DFAD6E-FC67-4FF5-9105-22829A713E43}"/>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D52F3682-5CD9-4E23-9F13-B30B45745E5F}"/>
              </a:ext>
            </a:extLst>
          </p:cNvPr>
          <p:cNvGrpSpPr/>
          <p:nvPr/>
        </p:nvGrpSpPr>
        <p:grpSpPr>
          <a:xfrm>
            <a:off x="0" y="6638054"/>
            <a:ext cx="12192000" cy="230832"/>
            <a:chOff x="0" y="6638054"/>
            <a:chExt cx="12192000" cy="230832"/>
          </a:xfrm>
        </p:grpSpPr>
        <p:sp>
          <p:nvSpPr>
            <p:cNvPr id="12" name="Textfeld 11">
              <a:extLst>
                <a:ext uri="{FF2B5EF4-FFF2-40B4-BE49-F238E27FC236}">
                  <a16:creationId xmlns:a16="http://schemas.microsoft.com/office/drawing/2014/main" id="{04F0F693-AE91-43EA-ADFA-61FBA6035F85}"/>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3" name="Gerader Verbinder 12">
              <a:extLst>
                <a:ext uri="{FF2B5EF4-FFF2-40B4-BE49-F238E27FC236}">
                  <a16:creationId xmlns:a16="http://schemas.microsoft.com/office/drawing/2014/main" id="{F1B20535-D72F-4372-A73A-E5AD3B7B8F5A}"/>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9676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5FC3F9E-49E4-43FF-BF33-969620BD65B9}"/>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5BC1119F-8D0C-4812-91D1-09942DABA27E}"/>
              </a:ext>
            </a:extLst>
          </p:cNvPr>
          <p:cNvPicPr/>
          <p:nvPr/>
        </p:nvPicPr>
        <p:blipFill>
          <a:blip r:embed="rId2"/>
          <a:stretch>
            <a:fillRect/>
          </a:stretch>
        </p:blipFill>
        <p:spPr>
          <a:xfrm>
            <a:off x="0" y="1842226"/>
            <a:ext cx="12192000" cy="4569460"/>
          </a:xfrm>
          <a:prstGeom prst="rect">
            <a:avLst/>
          </a:prstGeom>
          <a:ln>
            <a:solidFill>
              <a:schemeClr val="accent1"/>
            </a:solidFill>
          </a:ln>
        </p:spPr>
      </p:pic>
      <p:sp>
        <p:nvSpPr>
          <p:cNvPr id="3" name="Textfeld 2">
            <a:extLst>
              <a:ext uri="{FF2B5EF4-FFF2-40B4-BE49-F238E27FC236}">
                <a16:creationId xmlns:a16="http://schemas.microsoft.com/office/drawing/2014/main" id="{75E241C4-3C2A-4061-96DC-A774D5028C90}"/>
              </a:ext>
            </a:extLst>
          </p:cNvPr>
          <p:cNvSpPr txBox="1"/>
          <p:nvPr/>
        </p:nvSpPr>
        <p:spPr>
          <a:xfrm>
            <a:off x="1985170" y="223744"/>
            <a:ext cx="9906002"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Istzustand: </a:t>
            </a:r>
            <a:r>
              <a:rPr lang="de-DE" sz="2400" b="1" u="sng" dirty="0">
                <a:solidFill>
                  <a:schemeClr val="bg1"/>
                </a:solidFill>
              </a:rPr>
              <a:t>alle Energieträger werden genutzt: TenneT</a:t>
            </a:r>
          </a:p>
        </p:txBody>
      </p:sp>
      <p:pic>
        <p:nvPicPr>
          <p:cNvPr id="4" name="Grafik 3">
            <a:extLst>
              <a:ext uri="{FF2B5EF4-FFF2-40B4-BE49-F238E27FC236}">
                <a16:creationId xmlns:a16="http://schemas.microsoft.com/office/drawing/2014/main" id="{2E0CA8EE-3A3F-4418-9905-F51A3CE971E3}"/>
              </a:ext>
            </a:extLst>
          </p:cNvPr>
          <p:cNvPicPr/>
          <p:nvPr/>
        </p:nvPicPr>
        <p:blipFill>
          <a:blip r:embed="rId3"/>
          <a:stretch>
            <a:fillRect/>
          </a:stretch>
        </p:blipFill>
        <p:spPr>
          <a:xfrm>
            <a:off x="300828" y="102920"/>
            <a:ext cx="1451772" cy="1725879"/>
          </a:xfrm>
          <a:prstGeom prst="rect">
            <a:avLst/>
          </a:prstGeom>
        </p:spPr>
      </p:pic>
      <p:cxnSp>
        <p:nvCxnSpPr>
          <p:cNvPr id="5" name="Gerader Verbinder 4">
            <a:extLst>
              <a:ext uri="{FF2B5EF4-FFF2-40B4-BE49-F238E27FC236}">
                <a16:creationId xmlns:a16="http://schemas.microsoft.com/office/drawing/2014/main" id="{11E26E5C-C89F-433D-8440-A42728D830DB}"/>
              </a:ext>
            </a:extLst>
          </p:cNvPr>
          <p:cNvCxnSpPr/>
          <p:nvPr/>
        </p:nvCxnSpPr>
        <p:spPr>
          <a:xfrm flipV="1">
            <a:off x="6172202" y="3374572"/>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90863854-E897-4FDC-8C29-016F089CC37F}"/>
              </a:ext>
            </a:extLst>
          </p:cNvPr>
          <p:cNvGrpSpPr/>
          <p:nvPr/>
        </p:nvGrpSpPr>
        <p:grpSpPr>
          <a:xfrm>
            <a:off x="0" y="6627168"/>
            <a:ext cx="12192000" cy="230832"/>
            <a:chOff x="0" y="6627168"/>
            <a:chExt cx="12192000" cy="230832"/>
          </a:xfrm>
        </p:grpSpPr>
        <p:sp>
          <p:nvSpPr>
            <p:cNvPr id="8" name="Textfeld 7">
              <a:extLst>
                <a:ext uri="{FF2B5EF4-FFF2-40B4-BE49-F238E27FC236}">
                  <a16:creationId xmlns:a16="http://schemas.microsoft.com/office/drawing/2014/main" id="{242E2387-87A1-4342-8E46-FDF821DC9EBB}"/>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E25D440C-1F24-4E01-A85E-D398141336DE}"/>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3681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EAFE331-7C4E-4D28-8489-5905C32AAE44}"/>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0B0E5055-9DB9-49A0-8CCC-62D45AB3483D}"/>
              </a:ext>
            </a:extLst>
          </p:cNvPr>
          <p:cNvPicPr/>
          <p:nvPr/>
        </p:nvPicPr>
        <p:blipFill>
          <a:blip r:embed="rId2"/>
          <a:stretch>
            <a:fillRect/>
          </a:stretch>
        </p:blipFill>
        <p:spPr>
          <a:xfrm>
            <a:off x="38100" y="2264230"/>
            <a:ext cx="12115800" cy="3766456"/>
          </a:xfrm>
          <a:prstGeom prst="rect">
            <a:avLst/>
          </a:prstGeom>
        </p:spPr>
      </p:pic>
      <p:sp>
        <p:nvSpPr>
          <p:cNvPr id="3" name="Textfeld 2">
            <a:extLst>
              <a:ext uri="{FF2B5EF4-FFF2-40B4-BE49-F238E27FC236}">
                <a16:creationId xmlns:a16="http://schemas.microsoft.com/office/drawing/2014/main" id="{6A18321A-E8E1-4F79-8A60-DD5F0C892B98}"/>
              </a:ext>
            </a:extLst>
          </p:cNvPr>
          <p:cNvSpPr txBox="1"/>
          <p:nvPr/>
        </p:nvSpPr>
        <p:spPr>
          <a:xfrm>
            <a:off x="2449284" y="147543"/>
            <a:ext cx="9612087"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a:t>
            </a:r>
            <a:r>
              <a:rPr lang="de-DE" sz="2400" b="1" u="sng" dirty="0">
                <a:solidFill>
                  <a:schemeClr val="bg1"/>
                </a:solidFill>
              </a:rPr>
              <a:t>nach Ausstieg aus Kern- und Kohleenergie: TenneT</a:t>
            </a:r>
          </a:p>
        </p:txBody>
      </p:sp>
      <p:pic>
        <p:nvPicPr>
          <p:cNvPr id="4" name="Grafik 3">
            <a:extLst>
              <a:ext uri="{FF2B5EF4-FFF2-40B4-BE49-F238E27FC236}">
                <a16:creationId xmlns:a16="http://schemas.microsoft.com/office/drawing/2014/main" id="{B8345769-5FDB-40CF-A731-28F345238D3D}"/>
              </a:ext>
            </a:extLst>
          </p:cNvPr>
          <p:cNvPicPr/>
          <p:nvPr/>
        </p:nvPicPr>
        <p:blipFill>
          <a:blip r:embed="rId3"/>
          <a:stretch>
            <a:fillRect/>
          </a:stretch>
        </p:blipFill>
        <p:spPr>
          <a:xfrm>
            <a:off x="300828" y="102920"/>
            <a:ext cx="1451772" cy="1725879"/>
          </a:xfrm>
          <a:prstGeom prst="rect">
            <a:avLst/>
          </a:prstGeom>
        </p:spPr>
      </p:pic>
      <p:cxnSp>
        <p:nvCxnSpPr>
          <p:cNvPr id="5" name="Gerader Verbinder 4">
            <a:extLst>
              <a:ext uri="{FF2B5EF4-FFF2-40B4-BE49-F238E27FC236}">
                <a16:creationId xmlns:a16="http://schemas.microsoft.com/office/drawing/2014/main" id="{9260F853-7962-4F17-BDC5-C82A4F166E37}"/>
              </a:ext>
            </a:extLst>
          </p:cNvPr>
          <p:cNvCxnSpPr/>
          <p:nvPr/>
        </p:nvCxnSpPr>
        <p:spPr>
          <a:xfrm flipV="1">
            <a:off x="6096002" y="3135086"/>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A029A335-9A00-4CC6-AC2C-4459BB7B3D5C}"/>
              </a:ext>
            </a:extLst>
          </p:cNvPr>
          <p:cNvGrpSpPr/>
          <p:nvPr/>
        </p:nvGrpSpPr>
        <p:grpSpPr>
          <a:xfrm>
            <a:off x="0" y="6627168"/>
            <a:ext cx="12192000" cy="230832"/>
            <a:chOff x="0" y="6627168"/>
            <a:chExt cx="12192000" cy="230832"/>
          </a:xfrm>
        </p:grpSpPr>
        <p:sp>
          <p:nvSpPr>
            <p:cNvPr id="8" name="Textfeld 7">
              <a:extLst>
                <a:ext uri="{FF2B5EF4-FFF2-40B4-BE49-F238E27FC236}">
                  <a16:creationId xmlns:a16="http://schemas.microsoft.com/office/drawing/2014/main" id="{3943A5F7-4950-4C3F-BF79-2C0F73AEE9E5}"/>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99CC20DF-E2FE-45A7-8E47-FB1ADE9F1709}"/>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4607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635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rmAutofit/>
          </a:bodyPr>
          <a:lstStyle/>
          <a:p>
            <a:r>
              <a:rPr lang="de-DE" sz="3200" b="1" u="sng" dirty="0">
                <a:solidFill>
                  <a:schemeClr val="bg1"/>
                </a:solidFill>
              </a:rPr>
              <a:t>Sichtweise 5:</a:t>
            </a:r>
            <a:br>
              <a:rPr lang="de-DE" b="1" dirty="0">
                <a:solidFill>
                  <a:schemeClr val="bg1"/>
                </a:solidFill>
              </a:rPr>
            </a:br>
            <a:r>
              <a:rPr lang="de-DE" sz="2800" dirty="0">
                <a:solidFill>
                  <a:schemeClr val="bg1"/>
                </a:solidFill>
              </a:rPr>
              <a:t>Regelzone </a:t>
            </a:r>
            <a:r>
              <a:rPr lang="de-DE" sz="2800" dirty="0" err="1">
                <a:solidFill>
                  <a:schemeClr val="bg1"/>
                </a:solidFill>
              </a:rPr>
              <a:t>Transnet</a:t>
            </a:r>
            <a:r>
              <a:rPr lang="de-DE" sz="2800" dirty="0">
                <a:solidFill>
                  <a:schemeClr val="bg1"/>
                </a:solidFill>
              </a:rPr>
              <a:t> BW</a:t>
            </a:r>
          </a:p>
        </p:txBody>
      </p:sp>
      <p:pic>
        <p:nvPicPr>
          <p:cNvPr id="6" name="Grafik 5">
            <a:extLst>
              <a:ext uri="{FF2B5EF4-FFF2-40B4-BE49-F238E27FC236}">
                <a16:creationId xmlns:a16="http://schemas.microsoft.com/office/drawing/2014/main" id="{685C7120-808E-4ACD-A502-3231E1CFDE76}"/>
              </a:ext>
            </a:extLst>
          </p:cNvPr>
          <p:cNvPicPr/>
          <p:nvPr/>
        </p:nvPicPr>
        <p:blipFill>
          <a:blip r:embed="rId2"/>
          <a:stretch>
            <a:fillRect/>
          </a:stretch>
        </p:blipFill>
        <p:spPr>
          <a:xfrm>
            <a:off x="5838028" y="515010"/>
            <a:ext cx="5007772" cy="5827980"/>
          </a:xfrm>
          <a:prstGeom prst="rect">
            <a:avLst/>
          </a:prstGeom>
        </p:spPr>
      </p:pic>
      <p:sp>
        <p:nvSpPr>
          <p:cNvPr id="10" name="Rechteck 9">
            <a:extLst>
              <a:ext uri="{FF2B5EF4-FFF2-40B4-BE49-F238E27FC236}">
                <a16:creationId xmlns:a16="http://schemas.microsoft.com/office/drawing/2014/main" id="{9C3D6B4A-5B7B-4F34-B24B-EFE8A2FEC816}"/>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1B4E868B-8318-430B-9D33-4BC411BA7792}"/>
              </a:ext>
            </a:extLst>
          </p:cNvPr>
          <p:cNvGrpSpPr/>
          <p:nvPr/>
        </p:nvGrpSpPr>
        <p:grpSpPr>
          <a:xfrm>
            <a:off x="0" y="6638054"/>
            <a:ext cx="12192000" cy="230832"/>
            <a:chOff x="0" y="6638054"/>
            <a:chExt cx="12192000" cy="230832"/>
          </a:xfrm>
        </p:grpSpPr>
        <p:sp>
          <p:nvSpPr>
            <p:cNvPr id="12" name="Textfeld 11">
              <a:extLst>
                <a:ext uri="{FF2B5EF4-FFF2-40B4-BE49-F238E27FC236}">
                  <a16:creationId xmlns:a16="http://schemas.microsoft.com/office/drawing/2014/main" id="{C7742F94-C76E-48F0-A753-D65E4F3A4E1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3" name="Gerader Verbinder 12">
              <a:extLst>
                <a:ext uri="{FF2B5EF4-FFF2-40B4-BE49-F238E27FC236}">
                  <a16:creationId xmlns:a16="http://schemas.microsoft.com/office/drawing/2014/main" id="{046A8153-D392-4647-9007-2A856BE04DE8}"/>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9222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D42FEDB-D664-4A38-B3A5-7D90498E397D}"/>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5E373A24-5B05-4372-B03E-8EB49C017D79}"/>
              </a:ext>
            </a:extLst>
          </p:cNvPr>
          <p:cNvPicPr/>
          <p:nvPr/>
        </p:nvPicPr>
        <p:blipFill>
          <a:blip r:embed="rId2"/>
          <a:stretch>
            <a:fillRect/>
          </a:stretch>
        </p:blipFill>
        <p:spPr>
          <a:xfrm>
            <a:off x="0" y="1959429"/>
            <a:ext cx="12192000" cy="4234543"/>
          </a:xfrm>
          <a:prstGeom prst="rect">
            <a:avLst/>
          </a:prstGeom>
          <a:ln>
            <a:solidFill>
              <a:schemeClr val="accent1"/>
            </a:solidFill>
          </a:ln>
        </p:spPr>
      </p:pic>
      <p:sp>
        <p:nvSpPr>
          <p:cNvPr id="3" name="Textfeld 2">
            <a:extLst>
              <a:ext uri="{FF2B5EF4-FFF2-40B4-BE49-F238E27FC236}">
                <a16:creationId xmlns:a16="http://schemas.microsoft.com/office/drawing/2014/main" id="{9C36BD6B-D60F-4785-BD25-AB962E5B4846}"/>
              </a:ext>
            </a:extLst>
          </p:cNvPr>
          <p:cNvSpPr txBox="1"/>
          <p:nvPr/>
        </p:nvSpPr>
        <p:spPr>
          <a:xfrm>
            <a:off x="2503713" y="147544"/>
            <a:ext cx="9895115"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Istzustand: </a:t>
            </a:r>
            <a:r>
              <a:rPr lang="de-DE" sz="2400" b="1" u="sng" dirty="0">
                <a:solidFill>
                  <a:schemeClr val="bg1"/>
                </a:solidFill>
              </a:rPr>
              <a:t>alle Energieträger werden genutzt: </a:t>
            </a:r>
            <a:r>
              <a:rPr lang="de-DE" sz="2400" b="1" u="sng" dirty="0" err="1">
                <a:solidFill>
                  <a:schemeClr val="bg1"/>
                </a:solidFill>
              </a:rPr>
              <a:t>Transnet</a:t>
            </a:r>
            <a:r>
              <a:rPr lang="de-DE" sz="2400" b="1" u="sng" dirty="0">
                <a:solidFill>
                  <a:schemeClr val="bg1"/>
                </a:solidFill>
              </a:rPr>
              <a:t> BW</a:t>
            </a:r>
          </a:p>
        </p:txBody>
      </p:sp>
      <p:pic>
        <p:nvPicPr>
          <p:cNvPr id="4" name="Grafik 3">
            <a:extLst>
              <a:ext uri="{FF2B5EF4-FFF2-40B4-BE49-F238E27FC236}">
                <a16:creationId xmlns:a16="http://schemas.microsoft.com/office/drawing/2014/main" id="{8A6D27EE-8EC5-411C-BFD1-2806F9A1CA2C}"/>
              </a:ext>
            </a:extLst>
          </p:cNvPr>
          <p:cNvPicPr/>
          <p:nvPr/>
        </p:nvPicPr>
        <p:blipFill>
          <a:blip r:embed="rId3"/>
          <a:stretch>
            <a:fillRect/>
          </a:stretch>
        </p:blipFill>
        <p:spPr>
          <a:xfrm>
            <a:off x="300828" y="102920"/>
            <a:ext cx="1451772" cy="1725879"/>
          </a:xfrm>
          <a:prstGeom prst="rect">
            <a:avLst/>
          </a:prstGeom>
        </p:spPr>
      </p:pic>
      <p:cxnSp>
        <p:nvCxnSpPr>
          <p:cNvPr id="5" name="Gerader Verbinder 4">
            <a:extLst>
              <a:ext uri="{FF2B5EF4-FFF2-40B4-BE49-F238E27FC236}">
                <a16:creationId xmlns:a16="http://schemas.microsoft.com/office/drawing/2014/main" id="{B6D674E7-09D1-4B77-9C98-25D3E3C9F711}"/>
              </a:ext>
            </a:extLst>
          </p:cNvPr>
          <p:cNvCxnSpPr/>
          <p:nvPr/>
        </p:nvCxnSpPr>
        <p:spPr>
          <a:xfrm flipV="1">
            <a:off x="6161317" y="3233057"/>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00E5DFA3-EA4F-4BCD-BA41-4617C118C6C8}"/>
              </a:ext>
            </a:extLst>
          </p:cNvPr>
          <p:cNvGrpSpPr/>
          <p:nvPr/>
        </p:nvGrpSpPr>
        <p:grpSpPr>
          <a:xfrm>
            <a:off x="0" y="6627168"/>
            <a:ext cx="12192000" cy="230832"/>
            <a:chOff x="0" y="6627168"/>
            <a:chExt cx="12192000" cy="230832"/>
          </a:xfrm>
        </p:grpSpPr>
        <p:sp>
          <p:nvSpPr>
            <p:cNvPr id="8" name="Textfeld 7">
              <a:extLst>
                <a:ext uri="{FF2B5EF4-FFF2-40B4-BE49-F238E27FC236}">
                  <a16:creationId xmlns:a16="http://schemas.microsoft.com/office/drawing/2014/main" id="{21455CEE-85DE-4248-9A51-DC4277448228}"/>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B908D17C-AD19-4CDB-9E90-457BF78FD498}"/>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5336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16517B2-BDBD-4AF1-A585-D70AD2F6FB2D}"/>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3A7DAF4C-8721-4B48-809A-C68F088A8603}"/>
              </a:ext>
            </a:extLst>
          </p:cNvPr>
          <p:cNvPicPr/>
          <p:nvPr/>
        </p:nvPicPr>
        <p:blipFill>
          <a:blip r:embed="rId2"/>
          <a:stretch>
            <a:fillRect/>
          </a:stretch>
        </p:blipFill>
        <p:spPr>
          <a:xfrm>
            <a:off x="0" y="1937657"/>
            <a:ext cx="12192000" cy="4288971"/>
          </a:xfrm>
          <a:prstGeom prst="rect">
            <a:avLst/>
          </a:prstGeom>
          <a:ln>
            <a:solidFill>
              <a:schemeClr val="accent1"/>
            </a:solidFill>
          </a:ln>
        </p:spPr>
      </p:pic>
      <p:sp>
        <p:nvSpPr>
          <p:cNvPr id="3" name="Textfeld 2">
            <a:extLst>
              <a:ext uri="{FF2B5EF4-FFF2-40B4-BE49-F238E27FC236}">
                <a16:creationId xmlns:a16="http://schemas.microsoft.com/office/drawing/2014/main" id="{FC4F4503-E88C-4E73-9648-3EDFE558C334}"/>
              </a:ext>
            </a:extLst>
          </p:cNvPr>
          <p:cNvSpPr txBox="1"/>
          <p:nvPr/>
        </p:nvSpPr>
        <p:spPr>
          <a:xfrm>
            <a:off x="2449285" y="147544"/>
            <a:ext cx="10189029" cy="1200329"/>
          </a:xfrm>
          <a:prstGeom prst="rect">
            <a:avLst/>
          </a:prstGeom>
          <a:noFill/>
        </p:spPr>
        <p:txBody>
          <a:bodyPr wrap="square" rtlCol="0">
            <a:spAutoFit/>
          </a:bodyPr>
          <a:lstStyle/>
          <a:p>
            <a:r>
              <a:rPr lang="de-DE" sz="2400" b="1" dirty="0">
                <a:solidFill>
                  <a:schemeClr val="bg1"/>
                </a:solidFill>
              </a:rPr>
              <a:t>Regionale Sicht an einem für EEG-Strom optimalen Tag auf den realisierten Verbrauch und realisierte Erzeugung </a:t>
            </a:r>
            <a:r>
              <a:rPr lang="de-DE" sz="2400" b="1" u="sng" dirty="0">
                <a:solidFill>
                  <a:schemeClr val="bg1"/>
                </a:solidFill>
              </a:rPr>
              <a:t>nach Ausstieg aus Kern- und Kohleenergie: </a:t>
            </a:r>
            <a:r>
              <a:rPr lang="de-DE" sz="2400" b="1" u="sng" dirty="0" err="1">
                <a:solidFill>
                  <a:schemeClr val="bg1"/>
                </a:solidFill>
              </a:rPr>
              <a:t>Transnet</a:t>
            </a:r>
            <a:r>
              <a:rPr lang="de-DE" sz="2400" b="1" u="sng" dirty="0">
                <a:solidFill>
                  <a:schemeClr val="bg1"/>
                </a:solidFill>
              </a:rPr>
              <a:t> BW</a:t>
            </a:r>
          </a:p>
        </p:txBody>
      </p:sp>
      <p:pic>
        <p:nvPicPr>
          <p:cNvPr id="4" name="Grafik 3">
            <a:extLst>
              <a:ext uri="{FF2B5EF4-FFF2-40B4-BE49-F238E27FC236}">
                <a16:creationId xmlns:a16="http://schemas.microsoft.com/office/drawing/2014/main" id="{D4A93E1E-5343-4667-9591-366406F5FEA3}"/>
              </a:ext>
            </a:extLst>
          </p:cNvPr>
          <p:cNvPicPr/>
          <p:nvPr/>
        </p:nvPicPr>
        <p:blipFill>
          <a:blip r:embed="rId3"/>
          <a:stretch>
            <a:fillRect/>
          </a:stretch>
        </p:blipFill>
        <p:spPr>
          <a:xfrm>
            <a:off x="300828" y="102920"/>
            <a:ext cx="1451772" cy="1725879"/>
          </a:xfrm>
          <a:prstGeom prst="rect">
            <a:avLst/>
          </a:prstGeom>
        </p:spPr>
      </p:pic>
      <p:cxnSp>
        <p:nvCxnSpPr>
          <p:cNvPr id="5" name="Gerader Verbinder 4">
            <a:extLst>
              <a:ext uri="{FF2B5EF4-FFF2-40B4-BE49-F238E27FC236}">
                <a16:creationId xmlns:a16="http://schemas.microsoft.com/office/drawing/2014/main" id="{20EB9E70-5911-4A23-84FB-281BD2DF42A8}"/>
              </a:ext>
            </a:extLst>
          </p:cNvPr>
          <p:cNvCxnSpPr/>
          <p:nvPr/>
        </p:nvCxnSpPr>
        <p:spPr>
          <a:xfrm flipV="1">
            <a:off x="6161316" y="3222170"/>
            <a:ext cx="0" cy="26670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7E86F2B5-D771-4A3E-8FB4-993E2C0DCB60}"/>
              </a:ext>
            </a:extLst>
          </p:cNvPr>
          <p:cNvGrpSpPr/>
          <p:nvPr/>
        </p:nvGrpSpPr>
        <p:grpSpPr>
          <a:xfrm>
            <a:off x="0" y="6627168"/>
            <a:ext cx="12192000" cy="230832"/>
            <a:chOff x="0" y="6627168"/>
            <a:chExt cx="12192000" cy="230832"/>
          </a:xfrm>
        </p:grpSpPr>
        <p:sp>
          <p:nvSpPr>
            <p:cNvPr id="8" name="Textfeld 7">
              <a:extLst>
                <a:ext uri="{FF2B5EF4-FFF2-40B4-BE49-F238E27FC236}">
                  <a16:creationId xmlns:a16="http://schemas.microsoft.com/office/drawing/2014/main" id="{78A9FA02-F23B-4E03-A0AF-C250D49D6DE8}"/>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56C6D896-90DE-4502-B4C2-21D8DCCE0064}"/>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8077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2364459-1F2F-4EFB-8FD1-129CBD2DB63B}"/>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6FFCC263-18E9-4F0B-BCEB-F2D43FFA52F5}"/>
              </a:ext>
            </a:extLst>
          </p:cNvPr>
          <p:cNvSpPr>
            <a:spLocks noGrp="1"/>
          </p:cNvSpPr>
          <p:nvPr>
            <p:ph type="title"/>
          </p:nvPr>
        </p:nvSpPr>
        <p:spPr>
          <a:xfrm>
            <a:off x="838200" y="2264682"/>
            <a:ext cx="10515600" cy="1799318"/>
          </a:xfrm>
        </p:spPr>
        <p:txBody>
          <a:bodyPr>
            <a:normAutofit/>
          </a:bodyPr>
          <a:lstStyle/>
          <a:p>
            <a:r>
              <a:rPr lang="de-DE" sz="3200" b="1" u="sng" dirty="0">
                <a:solidFill>
                  <a:schemeClr val="bg1"/>
                </a:solidFill>
              </a:rPr>
              <a:t>Sichtweise 6:</a:t>
            </a:r>
            <a:br>
              <a:rPr lang="de-DE" b="1" dirty="0">
                <a:solidFill>
                  <a:schemeClr val="bg1"/>
                </a:solidFill>
              </a:rPr>
            </a:br>
            <a:r>
              <a:rPr lang="de-DE" sz="2800" b="1" dirty="0">
                <a:solidFill>
                  <a:schemeClr val="bg1"/>
                </a:solidFill>
              </a:rPr>
              <a:t>Energiewirtschaft im Außenhandel </a:t>
            </a:r>
            <a:endParaRPr lang="de-DE" sz="2800" dirty="0">
              <a:solidFill>
                <a:schemeClr val="bg1"/>
              </a:solidFill>
            </a:endParaRPr>
          </a:p>
        </p:txBody>
      </p:sp>
      <p:sp>
        <p:nvSpPr>
          <p:cNvPr id="9" name="Rechteck 8">
            <a:extLst>
              <a:ext uri="{FF2B5EF4-FFF2-40B4-BE49-F238E27FC236}">
                <a16:creationId xmlns:a16="http://schemas.microsoft.com/office/drawing/2014/main" id="{E247D81B-3714-42B6-A26A-7EC568C476A9}"/>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uppieren 9">
            <a:extLst>
              <a:ext uri="{FF2B5EF4-FFF2-40B4-BE49-F238E27FC236}">
                <a16:creationId xmlns:a16="http://schemas.microsoft.com/office/drawing/2014/main" id="{EC67C6E9-0BCB-4126-B170-025926977F6B}"/>
              </a:ext>
            </a:extLst>
          </p:cNvPr>
          <p:cNvGrpSpPr/>
          <p:nvPr/>
        </p:nvGrpSpPr>
        <p:grpSpPr>
          <a:xfrm>
            <a:off x="0" y="6638054"/>
            <a:ext cx="12192000" cy="230832"/>
            <a:chOff x="0" y="6638054"/>
            <a:chExt cx="12192000" cy="230832"/>
          </a:xfrm>
        </p:grpSpPr>
        <p:sp>
          <p:nvSpPr>
            <p:cNvPr id="11" name="Textfeld 10">
              <a:extLst>
                <a:ext uri="{FF2B5EF4-FFF2-40B4-BE49-F238E27FC236}">
                  <a16:creationId xmlns:a16="http://schemas.microsoft.com/office/drawing/2014/main" id="{30435056-7045-4656-90A1-B499DC06D938}"/>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2" name="Gerader Verbinder 11">
              <a:extLst>
                <a:ext uri="{FF2B5EF4-FFF2-40B4-BE49-F238E27FC236}">
                  <a16:creationId xmlns:a16="http://schemas.microsoft.com/office/drawing/2014/main" id="{67930899-4148-4D8C-B412-54E51BC9EC8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4379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1F2AC3B-3F5C-4A20-91DB-2C8D16D467BB}"/>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20F3AFAC-B98A-4EC8-A4CB-D992D8997447}"/>
              </a:ext>
            </a:extLst>
          </p:cNvPr>
          <p:cNvPicPr>
            <a:picLocks noChangeAspect="1"/>
          </p:cNvPicPr>
          <p:nvPr/>
        </p:nvPicPr>
        <p:blipFill>
          <a:blip r:embed="rId2"/>
          <a:stretch>
            <a:fillRect/>
          </a:stretch>
        </p:blipFill>
        <p:spPr>
          <a:xfrm>
            <a:off x="2481207" y="3506119"/>
            <a:ext cx="8990165" cy="3075021"/>
          </a:xfrm>
          <a:prstGeom prst="rect">
            <a:avLst/>
          </a:prstGeom>
        </p:spPr>
      </p:pic>
      <p:pic>
        <p:nvPicPr>
          <p:cNvPr id="4" name="Grafik 3">
            <a:extLst>
              <a:ext uri="{FF2B5EF4-FFF2-40B4-BE49-F238E27FC236}">
                <a16:creationId xmlns:a16="http://schemas.microsoft.com/office/drawing/2014/main" id="{5462B329-7D9E-46BD-BBDB-1021960DBF97}"/>
              </a:ext>
            </a:extLst>
          </p:cNvPr>
          <p:cNvPicPr/>
          <p:nvPr/>
        </p:nvPicPr>
        <p:blipFill>
          <a:blip r:embed="rId3"/>
          <a:stretch>
            <a:fillRect/>
          </a:stretch>
        </p:blipFill>
        <p:spPr>
          <a:xfrm>
            <a:off x="2464525" y="478536"/>
            <a:ext cx="8990165" cy="2950451"/>
          </a:xfrm>
          <a:prstGeom prst="rect">
            <a:avLst/>
          </a:prstGeom>
          <a:ln>
            <a:solidFill>
              <a:srgbClr val="0070C0"/>
            </a:solidFill>
          </a:ln>
        </p:spPr>
      </p:pic>
      <p:sp>
        <p:nvSpPr>
          <p:cNvPr id="5" name="Textfeld 4">
            <a:extLst>
              <a:ext uri="{FF2B5EF4-FFF2-40B4-BE49-F238E27FC236}">
                <a16:creationId xmlns:a16="http://schemas.microsoft.com/office/drawing/2014/main" id="{F03AE678-C6D0-4AF3-9689-C8D039AE1821}"/>
              </a:ext>
            </a:extLst>
          </p:cNvPr>
          <p:cNvSpPr txBox="1"/>
          <p:nvPr/>
        </p:nvSpPr>
        <p:spPr>
          <a:xfrm>
            <a:off x="348342" y="-70606"/>
            <a:ext cx="11604172" cy="830997"/>
          </a:xfrm>
          <a:prstGeom prst="rect">
            <a:avLst/>
          </a:prstGeom>
          <a:noFill/>
        </p:spPr>
        <p:txBody>
          <a:bodyPr wrap="square" rtlCol="0">
            <a:spAutoFit/>
          </a:bodyPr>
          <a:lstStyle/>
          <a:p>
            <a:r>
              <a:rPr lang="de-DE" sz="2400" b="1" dirty="0">
                <a:solidFill>
                  <a:schemeClr val="bg1"/>
                </a:solidFill>
              </a:rPr>
              <a:t>Regionale Sichten und was passiert, wenn wir einen Überschuss an Strom haben; Beispiel: 23.04.2019</a:t>
            </a:r>
          </a:p>
        </p:txBody>
      </p:sp>
      <p:pic>
        <p:nvPicPr>
          <p:cNvPr id="6" name="Grafik 5">
            <a:extLst>
              <a:ext uri="{FF2B5EF4-FFF2-40B4-BE49-F238E27FC236}">
                <a16:creationId xmlns:a16="http://schemas.microsoft.com/office/drawing/2014/main" id="{13C1BC09-D33E-4F72-B6E6-89DF2497690E}"/>
              </a:ext>
            </a:extLst>
          </p:cNvPr>
          <p:cNvPicPr/>
          <p:nvPr/>
        </p:nvPicPr>
        <p:blipFill>
          <a:blip r:embed="rId4"/>
          <a:stretch>
            <a:fillRect/>
          </a:stretch>
        </p:blipFill>
        <p:spPr>
          <a:xfrm>
            <a:off x="420572" y="1349142"/>
            <a:ext cx="1451772" cy="1725879"/>
          </a:xfrm>
          <a:prstGeom prst="rect">
            <a:avLst/>
          </a:prstGeom>
        </p:spPr>
      </p:pic>
      <p:grpSp>
        <p:nvGrpSpPr>
          <p:cNvPr id="8" name="Gruppieren 7">
            <a:extLst>
              <a:ext uri="{FF2B5EF4-FFF2-40B4-BE49-F238E27FC236}">
                <a16:creationId xmlns:a16="http://schemas.microsoft.com/office/drawing/2014/main" id="{884EF60C-1E04-4E7A-B200-FD84ADA380C3}"/>
              </a:ext>
            </a:extLst>
          </p:cNvPr>
          <p:cNvGrpSpPr/>
          <p:nvPr/>
        </p:nvGrpSpPr>
        <p:grpSpPr>
          <a:xfrm>
            <a:off x="0" y="6627168"/>
            <a:ext cx="12192000" cy="230832"/>
            <a:chOff x="0" y="6627168"/>
            <a:chExt cx="12192000" cy="230832"/>
          </a:xfrm>
        </p:grpSpPr>
        <p:sp>
          <p:nvSpPr>
            <p:cNvPr id="9" name="Textfeld 8">
              <a:extLst>
                <a:ext uri="{FF2B5EF4-FFF2-40B4-BE49-F238E27FC236}">
                  <a16:creationId xmlns:a16="http://schemas.microsoft.com/office/drawing/2014/main" id="{218BBB1F-3FA5-4193-B611-F7816B8A77E3}"/>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0" name="Gerader Verbinder 9">
              <a:extLst>
                <a:ext uri="{FF2B5EF4-FFF2-40B4-BE49-F238E27FC236}">
                  <a16:creationId xmlns:a16="http://schemas.microsoft.com/office/drawing/2014/main" id="{014E1B43-106B-4A48-85D5-A3F1F4C8F6EF}"/>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53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feld 3">
            <a:extLst>
              <a:ext uri="{FF2B5EF4-FFF2-40B4-BE49-F238E27FC236}">
                <a16:creationId xmlns:a16="http://schemas.microsoft.com/office/drawing/2014/main" id="{0FF00340-3613-B72C-4D3C-26FA12D7C8F3}"/>
              </a:ext>
            </a:extLst>
          </p:cNvPr>
          <p:cNvSpPr txBox="1"/>
          <p:nvPr/>
        </p:nvSpPr>
        <p:spPr>
          <a:xfrm>
            <a:off x="6456040" y="1084674"/>
            <a:ext cx="3528658" cy="923330"/>
          </a:xfrm>
          <a:prstGeom prst="rect">
            <a:avLst/>
          </a:prstGeom>
          <a:noFill/>
        </p:spPr>
        <p:txBody>
          <a:bodyPr wrap="none" rtlCol="0">
            <a:spAutoFit/>
          </a:bodyPr>
          <a:lstStyle/>
          <a:p>
            <a:r>
              <a:rPr lang="de-DE" dirty="0">
                <a:solidFill>
                  <a:schemeClr val="bg1"/>
                </a:solidFill>
              </a:rPr>
              <a:t>Nachweislich:</a:t>
            </a:r>
          </a:p>
          <a:p>
            <a:endParaRPr lang="de-DE" dirty="0">
              <a:solidFill>
                <a:schemeClr val="bg1"/>
              </a:solidFill>
            </a:endParaRPr>
          </a:p>
          <a:p>
            <a:r>
              <a:rPr lang="de-DE" dirty="0">
                <a:solidFill>
                  <a:schemeClr val="bg1"/>
                </a:solidFill>
              </a:rPr>
              <a:t>Elektrische Glühlampen ab ca. 1850</a:t>
            </a:r>
          </a:p>
        </p:txBody>
      </p:sp>
      <p:sp>
        <p:nvSpPr>
          <p:cNvPr id="5" name="Textfeld 4">
            <a:extLst>
              <a:ext uri="{FF2B5EF4-FFF2-40B4-BE49-F238E27FC236}">
                <a16:creationId xmlns:a16="http://schemas.microsoft.com/office/drawing/2014/main" id="{F7BF83EE-CDFD-BF7F-929B-342D2C58DBB1}"/>
              </a:ext>
            </a:extLst>
          </p:cNvPr>
          <p:cNvSpPr txBox="1"/>
          <p:nvPr/>
        </p:nvSpPr>
        <p:spPr>
          <a:xfrm>
            <a:off x="6528048" y="2259472"/>
            <a:ext cx="3791166" cy="646331"/>
          </a:xfrm>
          <a:prstGeom prst="rect">
            <a:avLst/>
          </a:prstGeom>
          <a:noFill/>
        </p:spPr>
        <p:txBody>
          <a:bodyPr wrap="none" rtlCol="0">
            <a:spAutoFit/>
          </a:bodyPr>
          <a:lstStyle/>
          <a:p>
            <a:r>
              <a:rPr lang="de-DE" dirty="0">
                <a:solidFill>
                  <a:schemeClr val="bg1"/>
                </a:solidFill>
              </a:rPr>
              <a:t>Erstes elektrisches </a:t>
            </a:r>
            <a:r>
              <a:rPr lang="de-DE" dirty="0" err="1">
                <a:solidFill>
                  <a:schemeClr val="bg1"/>
                </a:solidFill>
              </a:rPr>
              <a:t>Verteilsystem</a:t>
            </a:r>
            <a:r>
              <a:rPr lang="de-DE" dirty="0">
                <a:solidFill>
                  <a:schemeClr val="bg1"/>
                </a:solidFill>
              </a:rPr>
              <a:t> 1882 </a:t>
            </a:r>
          </a:p>
          <a:p>
            <a:r>
              <a:rPr lang="de-DE" dirty="0">
                <a:solidFill>
                  <a:schemeClr val="bg1"/>
                </a:solidFill>
              </a:rPr>
              <a:t>in </a:t>
            </a:r>
            <a:r>
              <a:rPr lang="de-DE" dirty="0" err="1">
                <a:solidFill>
                  <a:schemeClr val="bg1"/>
                </a:solidFill>
              </a:rPr>
              <a:t>Manhatten</a:t>
            </a:r>
            <a:r>
              <a:rPr lang="de-DE" dirty="0">
                <a:solidFill>
                  <a:schemeClr val="bg1"/>
                </a:solidFill>
              </a:rPr>
              <a:t>, 400 </a:t>
            </a:r>
            <a:r>
              <a:rPr lang="de-DE" dirty="0" err="1">
                <a:solidFill>
                  <a:schemeClr val="bg1"/>
                </a:solidFill>
              </a:rPr>
              <a:t>Edisson</a:t>
            </a:r>
            <a:r>
              <a:rPr lang="de-DE" dirty="0">
                <a:solidFill>
                  <a:schemeClr val="bg1"/>
                </a:solidFill>
              </a:rPr>
              <a:t> Lampen</a:t>
            </a:r>
          </a:p>
        </p:txBody>
      </p:sp>
      <p:pic>
        <p:nvPicPr>
          <p:cNvPr id="6" name="Picture 2">
            <a:extLst>
              <a:ext uri="{FF2B5EF4-FFF2-40B4-BE49-F238E27FC236}">
                <a16:creationId xmlns:a16="http://schemas.microsoft.com/office/drawing/2014/main" id="{AA9B3F1F-32D2-AF92-A4FF-44424092D4E4}"/>
              </a:ext>
            </a:extLst>
          </p:cNvPr>
          <p:cNvPicPr>
            <a:picLocks noChangeAspect="1" noChangeArrowheads="1"/>
          </p:cNvPicPr>
          <p:nvPr/>
        </p:nvPicPr>
        <p:blipFill>
          <a:blip r:embed="rId3"/>
          <a:srcRect/>
          <a:stretch>
            <a:fillRect/>
          </a:stretch>
        </p:blipFill>
        <p:spPr bwMode="auto">
          <a:xfrm>
            <a:off x="1775520" y="1340769"/>
            <a:ext cx="3744416" cy="2412775"/>
          </a:xfrm>
          <a:prstGeom prst="rect">
            <a:avLst/>
          </a:prstGeom>
          <a:noFill/>
          <a:ln w="9525">
            <a:noFill/>
            <a:miter lim="800000"/>
            <a:headEnd/>
            <a:tailEnd/>
          </a:ln>
        </p:spPr>
      </p:pic>
      <p:pic>
        <p:nvPicPr>
          <p:cNvPr id="9" name="Picture 4" descr="http://upload.wikimedia.org/wikipedia/commons/thumb/2/2f/Ironie_pile_Bagdad.jpg/220px-Ironie_pile_Bagdad.jpg">
            <a:hlinkClick r:id="rId4"/>
            <a:extLst>
              <a:ext uri="{FF2B5EF4-FFF2-40B4-BE49-F238E27FC236}">
                <a16:creationId xmlns:a16="http://schemas.microsoft.com/office/drawing/2014/main" id="{55364E5C-28BA-99F2-06D7-A5999644FB54}"/>
              </a:ext>
            </a:extLst>
          </p:cNvPr>
          <p:cNvPicPr>
            <a:picLocks noChangeAspect="1" noChangeArrowheads="1"/>
          </p:cNvPicPr>
          <p:nvPr/>
        </p:nvPicPr>
        <p:blipFill>
          <a:blip r:embed="rId5"/>
          <a:srcRect/>
          <a:stretch>
            <a:fillRect/>
          </a:stretch>
        </p:blipFill>
        <p:spPr bwMode="auto">
          <a:xfrm>
            <a:off x="1991544" y="3933056"/>
            <a:ext cx="2095500" cy="1685926"/>
          </a:xfrm>
          <a:prstGeom prst="rect">
            <a:avLst/>
          </a:prstGeom>
          <a:noFill/>
        </p:spPr>
      </p:pic>
      <p:sp>
        <p:nvSpPr>
          <p:cNvPr id="10" name="Textfeld 9">
            <a:extLst>
              <a:ext uri="{FF2B5EF4-FFF2-40B4-BE49-F238E27FC236}">
                <a16:creationId xmlns:a16="http://schemas.microsoft.com/office/drawing/2014/main" id="{F2FCF1A5-6BB0-F4A2-02B2-510B3A7A002D}"/>
              </a:ext>
            </a:extLst>
          </p:cNvPr>
          <p:cNvSpPr txBox="1"/>
          <p:nvPr/>
        </p:nvSpPr>
        <p:spPr>
          <a:xfrm>
            <a:off x="1919536" y="5661249"/>
            <a:ext cx="2680414" cy="461665"/>
          </a:xfrm>
          <a:prstGeom prst="rect">
            <a:avLst/>
          </a:prstGeom>
          <a:noFill/>
        </p:spPr>
        <p:txBody>
          <a:bodyPr wrap="none" rtlCol="0">
            <a:spAutoFit/>
          </a:bodyPr>
          <a:lstStyle/>
          <a:p>
            <a:r>
              <a:rPr lang="de-DE" sz="1200" dirty="0">
                <a:solidFill>
                  <a:schemeClr val="bg1"/>
                </a:solidFill>
              </a:rPr>
              <a:t>„Bagdad Batterie“, ca. 250 v.Chr., 0,78 V</a:t>
            </a:r>
          </a:p>
          <a:p>
            <a:r>
              <a:rPr lang="de-DE" sz="1200" dirty="0">
                <a:solidFill>
                  <a:schemeClr val="bg1"/>
                </a:solidFill>
              </a:rPr>
              <a:t>Tongefäß, Kupferzylinder, Eisenstäbchen</a:t>
            </a:r>
          </a:p>
        </p:txBody>
      </p:sp>
      <p:sp>
        <p:nvSpPr>
          <p:cNvPr id="11" name="Textfeld 10">
            <a:extLst>
              <a:ext uri="{FF2B5EF4-FFF2-40B4-BE49-F238E27FC236}">
                <a16:creationId xmlns:a16="http://schemas.microsoft.com/office/drawing/2014/main" id="{FEFEB19E-49FB-A4FE-7EFF-2801609B3B44}"/>
              </a:ext>
            </a:extLst>
          </p:cNvPr>
          <p:cNvSpPr txBox="1"/>
          <p:nvPr/>
        </p:nvSpPr>
        <p:spPr>
          <a:xfrm>
            <a:off x="6488993" y="3140968"/>
            <a:ext cx="4039119" cy="923330"/>
          </a:xfrm>
          <a:prstGeom prst="rect">
            <a:avLst/>
          </a:prstGeom>
          <a:noFill/>
        </p:spPr>
        <p:txBody>
          <a:bodyPr wrap="none" rtlCol="0">
            <a:spAutoFit/>
          </a:bodyPr>
          <a:lstStyle/>
          <a:p>
            <a:r>
              <a:rPr lang="de-DE" dirty="0">
                <a:solidFill>
                  <a:schemeClr val="bg1"/>
                </a:solidFill>
              </a:rPr>
              <a:t>Durchbruch erfolgte auf Weltausstellung,</a:t>
            </a:r>
          </a:p>
          <a:p>
            <a:r>
              <a:rPr lang="de-DE" dirty="0">
                <a:solidFill>
                  <a:schemeClr val="bg1"/>
                </a:solidFill>
              </a:rPr>
              <a:t>1900 in Paris, 40.000 Glühlampen, </a:t>
            </a:r>
          </a:p>
          <a:p>
            <a:r>
              <a:rPr lang="de-DE" dirty="0">
                <a:solidFill>
                  <a:schemeClr val="bg1"/>
                </a:solidFill>
              </a:rPr>
              <a:t>6.000 Bogenlampen</a:t>
            </a:r>
          </a:p>
        </p:txBody>
      </p:sp>
      <p:sp>
        <p:nvSpPr>
          <p:cNvPr id="12" name="Textfeld 11">
            <a:extLst>
              <a:ext uri="{FF2B5EF4-FFF2-40B4-BE49-F238E27FC236}">
                <a16:creationId xmlns:a16="http://schemas.microsoft.com/office/drawing/2014/main" id="{B8432492-BE5A-AB1D-B7FD-D0E5E4838ECE}"/>
              </a:ext>
            </a:extLst>
          </p:cNvPr>
          <p:cNvSpPr txBox="1"/>
          <p:nvPr/>
        </p:nvSpPr>
        <p:spPr>
          <a:xfrm>
            <a:off x="6456040" y="4229359"/>
            <a:ext cx="184731" cy="369332"/>
          </a:xfrm>
          <a:prstGeom prst="rect">
            <a:avLst/>
          </a:prstGeom>
          <a:noFill/>
        </p:spPr>
        <p:txBody>
          <a:bodyPr wrap="none" rtlCol="0">
            <a:spAutoFit/>
          </a:bodyPr>
          <a:lstStyle/>
          <a:p>
            <a:endParaRPr lang="de-DE" dirty="0">
              <a:solidFill>
                <a:schemeClr val="bg1"/>
              </a:solidFill>
            </a:endParaRPr>
          </a:p>
        </p:txBody>
      </p:sp>
      <p:sp>
        <p:nvSpPr>
          <p:cNvPr id="18" name="Titel 3">
            <a:extLst>
              <a:ext uri="{FF2B5EF4-FFF2-40B4-BE49-F238E27FC236}">
                <a16:creationId xmlns:a16="http://schemas.microsoft.com/office/drawing/2014/main" id="{6D9788FC-7CD3-7B7F-F404-51128394562C}"/>
              </a:ext>
            </a:extLst>
          </p:cNvPr>
          <p:cNvSpPr>
            <a:spLocks noGrp="1"/>
          </p:cNvSpPr>
          <p:nvPr>
            <p:ph type="title"/>
          </p:nvPr>
        </p:nvSpPr>
        <p:spPr>
          <a:xfrm>
            <a:off x="139028" y="190281"/>
            <a:ext cx="11555667" cy="729332"/>
          </a:xfrm>
        </p:spPr>
        <p:txBody>
          <a:bodyPr>
            <a:normAutofit/>
          </a:bodyPr>
          <a:lstStyle/>
          <a:p>
            <a:r>
              <a:rPr lang="de-DE" sz="3600" b="1" u="sng" dirty="0">
                <a:solidFill>
                  <a:schemeClr val="bg1"/>
                </a:solidFill>
              </a:rPr>
              <a:t>Wie alles begann : Stromversorgung</a:t>
            </a:r>
          </a:p>
        </p:txBody>
      </p:sp>
    </p:spTree>
    <p:extLst>
      <p:ext uri="{BB962C8B-B14F-4D97-AF65-F5344CB8AC3E}">
        <p14:creationId xmlns:p14="http://schemas.microsoft.com/office/powerpoint/2010/main" val="864977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B7665E4-414C-431C-BD83-200E74631A5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CAE4CFD3-8F4F-4BE5-A21F-6F338AFA43B8}"/>
              </a:ext>
            </a:extLst>
          </p:cNvPr>
          <p:cNvPicPr>
            <a:picLocks noChangeAspect="1"/>
          </p:cNvPicPr>
          <p:nvPr/>
        </p:nvPicPr>
        <p:blipFill>
          <a:blip r:embed="rId2"/>
          <a:stretch>
            <a:fillRect/>
          </a:stretch>
        </p:blipFill>
        <p:spPr>
          <a:xfrm>
            <a:off x="6756399" y="862979"/>
            <a:ext cx="3482747" cy="1643625"/>
          </a:xfrm>
          <a:prstGeom prst="rect">
            <a:avLst/>
          </a:prstGeom>
        </p:spPr>
      </p:pic>
      <p:sp>
        <p:nvSpPr>
          <p:cNvPr id="7" name="Textfeld 6">
            <a:extLst>
              <a:ext uri="{FF2B5EF4-FFF2-40B4-BE49-F238E27FC236}">
                <a16:creationId xmlns:a16="http://schemas.microsoft.com/office/drawing/2014/main" id="{7ECAEEFF-1BBF-4E76-B71A-25330B444600}"/>
              </a:ext>
            </a:extLst>
          </p:cNvPr>
          <p:cNvSpPr txBox="1"/>
          <p:nvPr/>
        </p:nvSpPr>
        <p:spPr>
          <a:xfrm>
            <a:off x="261258" y="-84038"/>
            <a:ext cx="11713028" cy="1200329"/>
          </a:xfrm>
          <a:prstGeom prst="rect">
            <a:avLst/>
          </a:prstGeom>
          <a:noFill/>
        </p:spPr>
        <p:txBody>
          <a:bodyPr wrap="square" rtlCol="0">
            <a:spAutoFit/>
          </a:bodyPr>
          <a:lstStyle/>
          <a:p>
            <a:r>
              <a:rPr lang="de-DE" sz="2400" b="1" dirty="0">
                <a:solidFill>
                  <a:schemeClr val="bg1"/>
                </a:solidFill>
              </a:rPr>
              <a:t>Strom </a:t>
            </a:r>
            <a:r>
              <a:rPr lang="de-DE" sz="2400" b="1" dirty="0" err="1">
                <a:solidFill>
                  <a:schemeClr val="bg1"/>
                </a:solidFill>
              </a:rPr>
              <a:t>Aussenhandels</a:t>
            </a:r>
            <a:r>
              <a:rPr lang="de-DE" sz="2400" b="1" dirty="0">
                <a:solidFill>
                  <a:schemeClr val="bg1"/>
                </a:solidFill>
              </a:rPr>
              <a:t>-Bilanz am 23.4.2019, einem für EEG-Anlagen optimalen Tag mit viel Wind und viel Sonne: Deutschland exportiert wegen fehlender Speicher zum Teil gegen Bezahlung/verschenkt den Strom</a:t>
            </a:r>
          </a:p>
        </p:txBody>
      </p:sp>
      <p:pic>
        <p:nvPicPr>
          <p:cNvPr id="8" name="Grafik 7">
            <a:extLst>
              <a:ext uri="{FF2B5EF4-FFF2-40B4-BE49-F238E27FC236}">
                <a16:creationId xmlns:a16="http://schemas.microsoft.com/office/drawing/2014/main" id="{323CB886-A0BF-4B54-8B5E-96D6E16C489B}"/>
              </a:ext>
            </a:extLst>
          </p:cNvPr>
          <p:cNvPicPr/>
          <p:nvPr/>
        </p:nvPicPr>
        <p:blipFill>
          <a:blip r:embed="rId3"/>
          <a:stretch>
            <a:fillRect/>
          </a:stretch>
        </p:blipFill>
        <p:spPr>
          <a:xfrm>
            <a:off x="255089" y="1017508"/>
            <a:ext cx="5512890" cy="5567641"/>
          </a:xfrm>
          <a:prstGeom prst="rect">
            <a:avLst/>
          </a:prstGeom>
        </p:spPr>
      </p:pic>
      <p:pic>
        <p:nvPicPr>
          <p:cNvPr id="9" name="Grafik 8">
            <a:extLst>
              <a:ext uri="{FF2B5EF4-FFF2-40B4-BE49-F238E27FC236}">
                <a16:creationId xmlns:a16="http://schemas.microsoft.com/office/drawing/2014/main" id="{7FB704DE-D7D2-49C1-AF5F-8A656DC21C28}"/>
              </a:ext>
            </a:extLst>
          </p:cNvPr>
          <p:cNvPicPr/>
          <p:nvPr/>
        </p:nvPicPr>
        <p:blipFill>
          <a:blip r:embed="rId4"/>
          <a:stretch>
            <a:fillRect/>
          </a:stretch>
        </p:blipFill>
        <p:spPr>
          <a:xfrm>
            <a:off x="5985693" y="2651919"/>
            <a:ext cx="6036854" cy="3973967"/>
          </a:xfrm>
          <a:prstGeom prst="rect">
            <a:avLst/>
          </a:prstGeom>
          <a:ln>
            <a:solidFill>
              <a:srgbClr val="0070C0"/>
            </a:solidFill>
          </a:ln>
        </p:spPr>
      </p:pic>
      <p:grpSp>
        <p:nvGrpSpPr>
          <p:cNvPr id="10" name="Gruppieren 9">
            <a:extLst>
              <a:ext uri="{FF2B5EF4-FFF2-40B4-BE49-F238E27FC236}">
                <a16:creationId xmlns:a16="http://schemas.microsoft.com/office/drawing/2014/main" id="{D84B6879-9257-40DC-B944-9A35BBE7DBCE}"/>
              </a:ext>
            </a:extLst>
          </p:cNvPr>
          <p:cNvGrpSpPr/>
          <p:nvPr/>
        </p:nvGrpSpPr>
        <p:grpSpPr>
          <a:xfrm>
            <a:off x="0" y="6627168"/>
            <a:ext cx="12192000" cy="230832"/>
            <a:chOff x="0" y="6627168"/>
            <a:chExt cx="12192000" cy="230832"/>
          </a:xfrm>
        </p:grpSpPr>
        <p:sp>
          <p:nvSpPr>
            <p:cNvPr id="11" name="Textfeld 10">
              <a:extLst>
                <a:ext uri="{FF2B5EF4-FFF2-40B4-BE49-F238E27FC236}">
                  <a16:creationId xmlns:a16="http://schemas.microsoft.com/office/drawing/2014/main" id="{04C3D2BE-709A-4B33-80C8-D7F71B19A4E5}"/>
                </a:ext>
              </a:extLst>
            </p:cNvPr>
            <p:cNvSpPr txBox="1"/>
            <p:nvPr/>
          </p:nvSpPr>
          <p:spPr>
            <a:xfrm>
              <a:off x="2520696" y="6627168"/>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2" name="Gerader Verbinder 11">
              <a:extLst>
                <a:ext uri="{FF2B5EF4-FFF2-40B4-BE49-F238E27FC236}">
                  <a16:creationId xmlns:a16="http://schemas.microsoft.com/office/drawing/2014/main" id="{4C32F7A4-44C1-4216-B349-73C4F7FF85C7}"/>
                </a:ext>
              </a:extLst>
            </p:cNvPr>
            <p:cNvCxnSpPr/>
            <p:nvPr/>
          </p:nvCxnSpPr>
          <p:spPr>
            <a:xfrm>
              <a:off x="0" y="6656832"/>
              <a:ext cx="1219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7227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1EB178E-7F13-47FF-B9D4-24C92056CDE4}"/>
              </a:ext>
            </a:extLst>
          </p:cNvPr>
          <p:cNvSpPr/>
          <p:nvPr/>
        </p:nvSpPr>
        <p:spPr>
          <a:xfrm>
            <a:off x="-21779" y="10889"/>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de-DE">
              <a:solidFill>
                <a:schemeClr val="bg1"/>
              </a:solidFill>
            </a:endParaRPr>
          </a:p>
        </p:txBody>
      </p:sp>
      <p:grpSp>
        <p:nvGrpSpPr>
          <p:cNvPr id="6" name="Gruppieren 5">
            <a:extLst>
              <a:ext uri="{FF2B5EF4-FFF2-40B4-BE49-F238E27FC236}">
                <a16:creationId xmlns:a16="http://schemas.microsoft.com/office/drawing/2014/main" id="{C0466862-9EDA-4288-A1F9-FEF92C370D23}"/>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15B980DB-A462-46F2-BCB7-BF42EFF6C0F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24568FEC-3AE0-4B2F-AFAE-5898CD8D3F5B}"/>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chteck 8">
            <a:extLst>
              <a:ext uri="{FF2B5EF4-FFF2-40B4-BE49-F238E27FC236}">
                <a16:creationId xmlns:a16="http://schemas.microsoft.com/office/drawing/2014/main" id="{88C5AD01-FE9A-45E0-8504-9DAD5E268E3B}"/>
              </a:ext>
            </a:extLst>
          </p:cNvPr>
          <p:cNvSpPr/>
          <p:nvPr/>
        </p:nvSpPr>
        <p:spPr>
          <a:xfrm>
            <a:off x="76198"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E2C7C13F-8B61-48FC-93DA-BC8FF8E49ACD}"/>
              </a:ext>
            </a:extLst>
          </p:cNvPr>
          <p:cNvSpPr txBox="1"/>
          <p:nvPr/>
        </p:nvSpPr>
        <p:spPr>
          <a:xfrm>
            <a:off x="419770" y="869954"/>
            <a:ext cx="11211612" cy="5139869"/>
          </a:xfrm>
          <a:prstGeom prst="rect">
            <a:avLst/>
          </a:prstGeom>
          <a:noFill/>
        </p:spPr>
        <p:txBody>
          <a:bodyPr wrap="square" rtlCol="0">
            <a:spAutoFit/>
          </a:bodyPr>
          <a:lstStyle/>
          <a:p>
            <a:pPr marL="285750" indent="-285750">
              <a:buFont typeface="Arial" panose="020B0604020202020204" pitchFamily="34" charset="0"/>
              <a:buChar char="•"/>
            </a:pPr>
            <a:r>
              <a:rPr lang="de-DE" sz="2000" dirty="0">
                <a:solidFill>
                  <a:schemeClr val="bg1"/>
                </a:solidFill>
              </a:rPr>
              <a:t>Vorsicht mit generellen Aussagen zum Thema „Energiewende“; Pauschale Statistikaussagen über ganz Deutschland spiegeln nicht das tatsächliche Bild der Energiewende wieder !!!</a:t>
            </a:r>
          </a:p>
          <a:p>
            <a:pPr marL="285750" indent="-285750">
              <a:buFont typeface="Arial" panose="020B0604020202020204" pitchFamily="34" charset="0"/>
              <a:buChar char="•"/>
            </a:pPr>
            <a:endParaRPr lang="de-DE" sz="2000" dirty="0">
              <a:solidFill>
                <a:schemeClr val="bg1"/>
              </a:solidFill>
            </a:endParaRPr>
          </a:p>
          <a:p>
            <a:pPr marL="285750" indent="-285750">
              <a:buFont typeface="Arial" panose="020B0604020202020204" pitchFamily="34" charset="0"/>
              <a:buChar char="•"/>
            </a:pPr>
            <a:r>
              <a:rPr lang="de-DE" sz="2000" dirty="0">
                <a:solidFill>
                  <a:schemeClr val="bg1"/>
                </a:solidFill>
              </a:rPr>
              <a:t>regional gravierende Unterschiede führen politische Pauschalaussagen ad absurdum</a:t>
            </a:r>
          </a:p>
          <a:p>
            <a:pPr marL="285750" indent="-285750">
              <a:buFont typeface="Arial" panose="020B0604020202020204" pitchFamily="34" charset="0"/>
              <a:buChar char="•"/>
            </a:pPr>
            <a:endParaRPr lang="de-DE" sz="2000" dirty="0">
              <a:solidFill>
                <a:schemeClr val="bg1"/>
              </a:solidFill>
            </a:endParaRPr>
          </a:p>
          <a:p>
            <a:r>
              <a:rPr lang="de-DE" sz="2400" b="1" u="sng" dirty="0">
                <a:solidFill>
                  <a:schemeClr val="bg1"/>
                </a:solidFill>
              </a:rPr>
              <a:t>Für eine erfolgreiche Energiewende fehlen</a:t>
            </a:r>
          </a:p>
          <a:p>
            <a:pPr marL="742950" lvl="1" indent="-285750">
              <a:buFont typeface="Arial" panose="020B0604020202020204" pitchFamily="34" charset="0"/>
              <a:buChar char="•"/>
            </a:pPr>
            <a:r>
              <a:rPr lang="de-DE" sz="2000" dirty="0">
                <a:solidFill>
                  <a:schemeClr val="bg1"/>
                </a:solidFill>
              </a:rPr>
              <a:t>das Verständnis über die Energieversorgung fehlt</a:t>
            </a:r>
          </a:p>
          <a:p>
            <a:pPr marL="1200150" lvl="2" indent="-285750">
              <a:buFont typeface="Arial" panose="020B0604020202020204" pitchFamily="34" charset="0"/>
              <a:buChar char="•"/>
            </a:pPr>
            <a:r>
              <a:rPr lang="de-DE" sz="2000" dirty="0">
                <a:solidFill>
                  <a:schemeClr val="bg1"/>
                </a:solidFill>
              </a:rPr>
              <a:t>=&gt; neues </a:t>
            </a:r>
            <a:r>
              <a:rPr lang="de-DE" sz="2000" dirty="0" err="1">
                <a:solidFill>
                  <a:schemeClr val="bg1"/>
                </a:solidFill>
              </a:rPr>
              <a:t>Mind</a:t>
            </a:r>
            <a:r>
              <a:rPr lang="de-DE" sz="2000" dirty="0">
                <a:solidFill>
                  <a:schemeClr val="bg1"/>
                </a:solidFill>
              </a:rPr>
              <a:t>-Set) für Stromerzeugung und –</a:t>
            </a:r>
            <a:r>
              <a:rPr lang="de-DE" sz="2000" dirty="0" err="1">
                <a:solidFill>
                  <a:schemeClr val="bg1"/>
                </a:solidFill>
              </a:rPr>
              <a:t>verteilung</a:t>
            </a:r>
            <a:r>
              <a:rPr lang="de-DE" sz="2000" dirty="0">
                <a:solidFill>
                  <a:schemeClr val="bg1"/>
                </a:solidFill>
              </a:rPr>
              <a:t> und –</a:t>
            </a:r>
            <a:r>
              <a:rPr lang="de-DE" sz="2000" dirty="0" err="1">
                <a:solidFill>
                  <a:schemeClr val="bg1"/>
                </a:solidFill>
              </a:rPr>
              <a:t>speicherung</a:t>
            </a:r>
            <a:r>
              <a:rPr lang="de-DE" sz="2000" dirty="0">
                <a:solidFill>
                  <a:schemeClr val="bg1"/>
                </a:solidFill>
              </a:rPr>
              <a:t> und zu –</a:t>
            </a:r>
            <a:r>
              <a:rPr lang="de-DE" sz="2000" dirty="0" err="1">
                <a:solidFill>
                  <a:schemeClr val="bg1"/>
                </a:solidFill>
              </a:rPr>
              <a:t>prozessen</a:t>
            </a:r>
            <a:r>
              <a:rPr lang="de-DE" sz="2000" dirty="0">
                <a:solidFill>
                  <a:schemeClr val="bg1"/>
                </a:solidFill>
              </a:rPr>
              <a:t> muss dringend  aufgebaut werden; andernfalls  erfolgt die Wissensbeschaffung durch Lobbyisten</a:t>
            </a:r>
          </a:p>
          <a:p>
            <a:pPr marL="742950" lvl="1" indent="-285750">
              <a:buFont typeface="Arial" panose="020B0604020202020204" pitchFamily="34" charset="0"/>
              <a:buChar char="•"/>
            </a:pPr>
            <a:r>
              <a:rPr lang="de-DE" sz="2000" dirty="0">
                <a:solidFill>
                  <a:schemeClr val="bg1"/>
                </a:solidFill>
              </a:rPr>
              <a:t>ein neues Leitungsnetz, das sich nicht am Schnitt der Regionalzonen sondern am Energie-Bedarf Deutschlands orientiert</a:t>
            </a:r>
          </a:p>
          <a:p>
            <a:pPr marL="742950" lvl="1" indent="-285750">
              <a:buFont typeface="Arial" panose="020B0604020202020204" pitchFamily="34" charset="0"/>
              <a:buChar char="•"/>
            </a:pPr>
            <a:r>
              <a:rPr lang="de-DE" sz="2000" dirty="0">
                <a:solidFill>
                  <a:schemeClr val="bg1"/>
                </a:solidFill>
              </a:rPr>
              <a:t>große </a:t>
            </a:r>
            <a:r>
              <a:rPr lang="de-DE" sz="2000" b="1" u="sng" dirty="0">
                <a:solidFill>
                  <a:schemeClr val="bg1"/>
                </a:solidFill>
              </a:rPr>
              <a:t>Strom-Speicher</a:t>
            </a:r>
            <a:r>
              <a:rPr lang="de-DE" sz="2000" dirty="0">
                <a:solidFill>
                  <a:schemeClr val="bg1"/>
                </a:solidFill>
              </a:rPr>
              <a:t>möglichkeiten</a:t>
            </a:r>
          </a:p>
          <a:p>
            <a:pPr marL="742950" lvl="1" indent="-285750">
              <a:buFont typeface="Arial" panose="020B0604020202020204" pitchFamily="34" charset="0"/>
              <a:buChar char="•"/>
            </a:pPr>
            <a:r>
              <a:rPr lang="de-DE" sz="2000" b="1" u="sng" dirty="0">
                <a:solidFill>
                  <a:schemeClr val="bg1"/>
                </a:solidFill>
              </a:rPr>
              <a:t>Wärmeversorgung</a:t>
            </a:r>
            <a:r>
              <a:rPr lang="de-DE" sz="2000" dirty="0">
                <a:solidFill>
                  <a:schemeClr val="bg1"/>
                </a:solidFill>
              </a:rPr>
              <a:t>(</a:t>
            </a:r>
            <a:r>
              <a:rPr lang="de-DE" sz="2000" dirty="0" err="1">
                <a:solidFill>
                  <a:schemeClr val="bg1"/>
                </a:solidFill>
              </a:rPr>
              <a:t>skonzepte</a:t>
            </a:r>
            <a:r>
              <a:rPr lang="de-DE" sz="2000" dirty="0">
                <a:solidFill>
                  <a:schemeClr val="bg1"/>
                </a:solidFill>
              </a:rPr>
              <a:t>) nach Kohleausstieg durch den Wegfall der Kraft-Wärme-Kopplung</a:t>
            </a:r>
          </a:p>
          <a:p>
            <a:pPr marL="285750" indent="-285750">
              <a:buFont typeface="Arial" panose="020B0604020202020204" pitchFamily="34" charset="0"/>
              <a:buChar char="•"/>
            </a:pPr>
            <a:endParaRPr lang="de-DE" sz="2000" dirty="0">
              <a:solidFill>
                <a:schemeClr val="bg1"/>
              </a:solidFill>
            </a:endParaRPr>
          </a:p>
          <a:p>
            <a:pPr marL="285750" indent="-285750">
              <a:buFont typeface="Arial" panose="020B0604020202020204" pitchFamily="34" charset="0"/>
              <a:buChar char="•"/>
            </a:pPr>
            <a:endParaRPr lang="de-DE" sz="2400" dirty="0">
              <a:solidFill>
                <a:schemeClr val="bg1"/>
              </a:solidFill>
            </a:endParaRPr>
          </a:p>
        </p:txBody>
      </p:sp>
      <p:sp>
        <p:nvSpPr>
          <p:cNvPr id="20" name="Titel 2">
            <a:extLst>
              <a:ext uri="{FF2B5EF4-FFF2-40B4-BE49-F238E27FC236}">
                <a16:creationId xmlns:a16="http://schemas.microsoft.com/office/drawing/2014/main" id="{CFCDDC32-E79C-4763-9D70-AF1831F4734E}"/>
              </a:ext>
            </a:extLst>
          </p:cNvPr>
          <p:cNvSpPr txBox="1">
            <a:spLocks/>
          </p:cNvSpPr>
          <p:nvPr/>
        </p:nvSpPr>
        <p:spPr>
          <a:xfrm>
            <a:off x="729348" y="5111321"/>
            <a:ext cx="111687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u="sng" dirty="0">
                <a:solidFill>
                  <a:schemeClr val="bg1"/>
                </a:solidFill>
              </a:rPr>
              <a:t>Gas / Wasserstoff bekommt einen völlig anderen Stellenwert in Deutschland.</a:t>
            </a:r>
          </a:p>
        </p:txBody>
      </p:sp>
      <p:sp>
        <p:nvSpPr>
          <p:cNvPr id="11" name="Titel 1">
            <a:extLst>
              <a:ext uri="{FF2B5EF4-FFF2-40B4-BE49-F238E27FC236}">
                <a16:creationId xmlns:a16="http://schemas.microsoft.com/office/drawing/2014/main" id="{5ABFAD75-87D6-4D0D-9FA5-6938C1DF4D8E}"/>
              </a:ext>
            </a:extLst>
          </p:cNvPr>
          <p:cNvSpPr txBox="1">
            <a:spLocks/>
          </p:cNvSpPr>
          <p:nvPr/>
        </p:nvSpPr>
        <p:spPr>
          <a:xfrm>
            <a:off x="501076" y="-241665"/>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u="sng" dirty="0">
                <a:solidFill>
                  <a:schemeClr val="bg1"/>
                </a:solidFill>
              </a:rPr>
              <a:t>Zusammenfassung der Life-Demo vom 2.9.2022</a:t>
            </a:r>
          </a:p>
        </p:txBody>
      </p:sp>
    </p:spTree>
    <p:extLst>
      <p:ext uri="{BB962C8B-B14F-4D97-AF65-F5344CB8AC3E}">
        <p14:creationId xmlns:p14="http://schemas.microsoft.com/office/powerpoint/2010/main" val="128793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226B283-18AA-06CC-8BA7-97F9394528B0}"/>
              </a:ext>
            </a:extLst>
          </p:cNvPr>
          <p:cNvSpPr>
            <a:spLocks noGrp="1"/>
          </p:cNvSpPr>
          <p:nvPr>
            <p:ph type="title"/>
          </p:nvPr>
        </p:nvSpPr>
        <p:spPr>
          <a:xfrm>
            <a:off x="65316" y="-75892"/>
            <a:ext cx="10515600" cy="1325563"/>
          </a:xfrm>
        </p:spPr>
        <p:txBody>
          <a:bodyPr>
            <a:normAutofit/>
          </a:bodyPr>
          <a:lstStyle/>
          <a:p>
            <a:r>
              <a:rPr lang="de-DE" sz="2000" dirty="0">
                <a:solidFill>
                  <a:schemeClr val="bg1"/>
                </a:solidFill>
              </a:rPr>
              <a:t>Gliederung des Vortrages „Energiewirtschaft im Wandel“</a:t>
            </a:r>
          </a:p>
        </p:txBody>
      </p:sp>
      <p:sp>
        <p:nvSpPr>
          <p:cNvPr id="9" name="Textfeld 8">
            <a:extLst>
              <a:ext uri="{FF2B5EF4-FFF2-40B4-BE49-F238E27FC236}">
                <a16:creationId xmlns:a16="http://schemas.microsoft.com/office/drawing/2014/main" id="{75B416ED-E047-CA62-C5E8-BD7B23774B8F}"/>
              </a:ext>
            </a:extLst>
          </p:cNvPr>
          <p:cNvSpPr txBox="1"/>
          <p:nvPr/>
        </p:nvSpPr>
        <p:spPr>
          <a:xfrm>
            <a:off x="3127612" y="5193892"/>
            <a:ext cx="5402236" cy="1077218"/>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Datenplattformen</a:t>
            </a:r>
          </a:p>
          <a:p>
            <a:pPr marL="285750" indent="-285750">
              <a:buFont typeface="Arial" panose="020B0604020202020204" pitchFamily="34" charset="0"/>
              <a:buChar char="•"/>
            </a:pPr>
            <a:r>
              <a:rPr lang="de-DE" sz="1600" dirty="0">
                <a:solidFill>
                  <a:schemeClr val="bg1"/>
                </a:solidFill>
              </a:rPr>
              <a:t>Energiewende, dargestellt an aktuellen Zahlen der BNetzA</a:t>
            </a:r>
          </a:p>
          <a:p>
            <a:pPr marL="285750" indent="-285750">
              <a:buFont typeface="Arial" panose="020B0604020202020204" pitchFamily="34" charset="0"/>
              <a:buChar char="•"/>
            </a:pPr>
            <a:r>
              <a:rPr lang="de-DE" sz="1600" dirty="0">
                <a:solidFill>
                  <a:schemeClr val="bg1"/>
                </a:solidFill>
              </a:rPr>
              <a:t>Hinweis aus Schwachstellen</a:t>
            </a:r>
          </a:p>
          <a:p>
            <a:pPr marL="285750" indent="-285750">
              <a:buFont typeface="Arial" panose="020B0604020202020204" pitchFamily="34" charset="0"/>
              <a:buChar char="•"/>
            </a:pPr>
            <a:r>
              <a:rPr lang="de-DE" sz="1600" dirty="0">
                <a:solidFill>
                  <a:schemeClr val="bg1"/>
                </a:solidFill>
              </a:rPr>
              <a:t>Life-Daten und Simulation</a:t>
            </a:r>
          </a:p>
        </p:txBody>
      </p:sp>
      <p:sp>
        <p:nvSpPr>
          <p:cNvPr id="10" name="Textfeld 9">
            <a:extLst>
              <a:ext uri="{FF2B5EF4-FFF2-40B4-BE49-F238E27FC236}">
                <a16:creationId xmlns:a16="http://schemas.microsoft.com/office/drawing/2014/main" id="{9088D2C7-5822-F1E3-460B-575797811484}"/>
              </a:ext>
            </a:extLst>
          </p:cNvPr>
          <p:cNvSpPr txBox="1"/>
          <p:nvPr/>
        </p:nvSpPr>
        <p:spPr>
          <a:xfrm>
            <a:off x="534535" y="5181479"/>
            <a:ext cx="2006221"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Gas</a:t>
            </a:r>
          </a:p>
          <a:p>
            <a:pPr marL="285750" indent="-285750">
              <a:buFont typeface="Arial" panose="020B0604020202020204" pitchFamily="34" charset="0"/>
              <a:buChar char="•"/>
            </a:pPr>
            <a:r>
              <a:rPr lang="de-DE" sz="1600" dirty="0">
                <a:solidFill>
                  <a:schemeClr val="bg1"/>
                </a:solidFill>
              </a:rPr>
              <a:t>Strom</a:t>
            </a:r>
          </a:p>
          <a:p>
            <a:pPr marL="285750" indent="-285750">
              <a:buFont typeface="Arial" panose="020B0604020202020204" pitchFamily="34" charset="0"/>
              <a:buChar char="•"/>
            </a:pPr>
            <a:r>
              <a:rPr lang="de-DE" sz="1600" dirty="0">
                <a:solidFill>
                  <a:schemeClr val="bg1"/>
                </a:solidFill>
              </a:rPr>
              <a:t>Fernwärme</a:t>
            </a:r>
          </a:p>
        </p:txBody>
      </p:sp>
      <p:sp>
        <p:nvSpPr>
          <p:cNvPr id="11" name="Textfeld 10">
            <a:extLst>
              <a:ext uri="{FF2B5EF4-FFF2-40B4-BE49-F238E27FC236}">
                <a16:creationId xmlns:a16="http://schemas.microsoft.com/office/drawing/2014/main" id="{56353407-8F4D-705C-9B75-EBB9D410F6A7}"/>
              </a:ext>
            </a:extLst>
          </p:cNvPr>
          <p:cNvSpPr txBox="1"/>
          <p:nvPr/>
        </p:nvSpPr>
        <p:spPr>
          <a:xfrm>
            <a:off x="8452533" y="5183751"/>
            <a:ext cx="3516554" cy="830997"/>
          </a:xfrm>
          <a:prstGeom prst="rect">
            <a:avLst/>
          </a:prstGeom>
          <a:noFill/>
        </p:spPr>
        <p:txBody>
          <a:bodyPr wrap="square" rtlCol="0">
            <a:spAutoFit/>
          </a:bodyPr>
          <a:lstStyle/>
          <a:p>
            <a:pPr marL="285750" indent="-285750">
              <a:buFont typeface="Arial" panose="020B0604020202020204" pitchFamily="34" charset="0"/>
              <a:buChar char="•"/>
            </a:pPr>
            <a:r>
              <a:rPr lang="de-DE" sz="1600" dirty="0">
                <a:solidFill>
                  <a:schemeClr val="bg1"/>
                </a:solidFill>
              </a:rPr>
              <a:t>Sparmaßnahmen</a:t>
            </a:r>
          </a:p>
          <a:p>
            <a:pPr marL="285750" indent="-285750">
              <a:buFont typeface="Arial" panose="020B0604020202020204" pitchFamily="34" charset="0"/>
              <a:buChar char="•"/>
            </a:pPr>
            <a:r>
              <a:rPr lang="de-DE" sz="1600" dirty="0">
                <a:solidFill>
                  <a:schemeClr val="bg1"/>
                </a:solidFill>
              </a:rPr>
              <a:t>Speicher (Fernwärme, Strom)</a:t>
            </a:r>
          </a:p>
          <a:p>
            <a:pPr marL="285750" indent="-285750">
              <a:buFont typeface="Arial" panose="020B0604020202020204" pitchFamily="34" charset="0"/>
              <a:buChar char="•"/>
            </a:pPr>
            <a:r>
              <a:rPr lang="de-DE" sz="1600" dirty="0">
                <a:solidFill>
                  <a:schemeClr val="bg1"/>
                </a:solidFill>
              </a:rPr>
              <a:t>Erzeugung</a:t>
            </a:r>
          </a:p>
        </p:txBody>
      </p:sp>
      <p:grpSp>
        <p:nvGrpSpPr>
          <p:cNvPr id="3" name="Gruppieren 2">
            <a:extLst>
              <a:ext uri="{FF2B5EF4-FFF2-40B4-BE49-F238E27FC236}">
                <a16:creationId xmlns:a16="http://schemas.microsoft.com/office/drawing/2014/main" id="{00EAFC95-13A8-F2DE-6E87-9E8E7C05D4BD}"/>
              </a:ext>
            </a:extLst>
          </p:cNvPr>
          <p:cNvGrpSpPr/>
          <p:nvPr/>
        </p:nvGrpSpPr>
        <p:grpSpPr>
          <a:xfrm>
            <a:off x="0" y="6638054"/>
            <a:ext cx="12192000" cy="230832"/>
            <a:chOff x="0" y="6638054"/>
            <a:chExt cx="12192000" cy="230832"/>
          </a:xfrm>
        </p:grpSpPr>
        <p:sp>
          <p:nvSpPr>
            <p:cNvPr id="13" name="Textfeld 12">
              <a:extLst>
                <a:ext uri="{FF2B5EF4-FFF2-40B4-BE49-F238E27FC236}">
                  <a16:creationId xmlns:a16="http://schemas.microsoft.com/office/drawing/2014/main" id="{20E064D1-F3A7-C4A1-55CE-7641578A280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4" name="Gerader Verbinder 13">
              <a:extLst>
                <a:ext uri="{FF2B5EF4-FFF2-40B4-BE49-F238E27FC236}">
                  <a16:creationId xmlns:a16="http://schemas.microsoft.com/office/drawing/2014/main" id="{4D662D91-303A-E0B1-FCE2-3607994002D5}"/>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Pfeil: Fünfeck 15">
            <a:extLst>
              <a:ext uri="{FF2B5EF4-FFF2-40B4-BE49-F238E27FC236}">
                <a16:creationId xmlns:a16="http://schemas.microsoft.com/office/drawing/2014/main" id="{7470EA05-B2F7-6EB8-AAEA-0ED5F92C0F39}"/>
              </a:ext>
            </a:extLst>
          </p:cNvPr>
          <p:cNvSpPr/>
          <p:nvPr/>
        </p:nvSpPr>
        <p:spPr>
          <a:xfrm>
            <a:off x="559558" y="1393684"/>
            <a:ext cx="2557170"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Vergangenheit</a:t>
            </a:r>
          </a:p>
          <a:p>
            <a:pPr algn="ctr"/>
            <a:r>
              <a:rPr lang="de-DE" dirty="0"/>
              <a:t>(Grundlagen)</a:t>
            </a:r>
          </a:p>
        </p:txBody>
      </p:sp>
      <p:sp>
        <p:nvSpPr>
          <p:cNvPr id="17" name="Pfeil: Fünfeck 16">
            <a:extLst>
              <a:ext uri="{FF2B5EF4-FFF2-40B4-BE49-F238E27FC236}">
                <a16:creationId xmlns:a16="http://schemas.microsoft.com/office/drawing/2014/main" id="{13ED3E91-3592-0BF6-CA6D-39B263885ED8}"/>
              </a:ext>
            </a:extLst>
          </p:cNvPr>
          <p:cNvSpPr/>
          <p:nvPr/>
        </p:nvSpPr>
        <p:spPr>
          <a:xfrm>
            <a:off x="3182043" y="1393684"/>
            <a:ext cx="5226765"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Gegenwart</a:t>
            </a:r>
          </a:p>
        </p:txBody>
      </p:sp>
      <p:sp>
        <p:nvSpPr>
          <p:cNvPr id="18" name="Pfeil: Fünfeck 17">
            <a:extLst>
              <a:ext uri="{FF2B5EF4-FFF2-40B4-BE49-F238E27FC236}">
                <a16:creationId xmlns:a16="http://schemas.microsoft.com/office/drawing/2014/main" id="{97BF269A-F8D0-52C4-6C68-828514717FC8}"/>
              </a:ext>
            </a:extLst>
          </p:cNvPr>
          <p:cNvSpPr/>
          <p:nvPr/>
        </p:nvSpPr>
        <p:spPr>
          <a:xfrm>
            <a:off x="8474125" y="1393683"/>
            <a:ext cx="3330054" cy="304345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Zukunft</a:t>
            </a:r>
          </a:p>
        </p:txBody>
      </p:sp>
      <p:sp>
        <p:nvSpPr>
          <p:cNvPr id="20" name="Pfeil: Chevron 19">
            <a:extLst>
              <a:ext uri="{FF2B5EF4-FFF2-40B4-BE49-F238E27FC236}">
                <a16:creationId xmlns:a16="http://schemas.microsoft.com/office/drawing/2014/main" id="{5429964D-7EBC-E14F-34A8-C0D2770DEC45}"/>
              </a:ext>
            </a:extLst>
          </p:cNvPr>
          <p:cNvSpPr/>
          <p:nvPr/>
        </p:nvSpPr>
        <p:spPr>
          <a:xfrm>
            <a:off x="6810103" y="1393683"/>
            <a:ext cx="2557170" cy="3043451"/>
          </a:xfrm>
          <a:prstGeom prst="chevron">
            <a:avLst/>
          </a:prstGeom>
          <a:solidFill>
            <a:schemeClr val="accent1">
              <a:lumMod val="60000"/>
              <a:lumOff val="4000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                     Wandel</a:t>
            </a:r>
          </a:p>
        </p:txBody>
      </p:sp>
    </p:spTree>
    <p:extLst>
      <p:ext uri="{BB962C8B-B14F-4D97-AF65-F5344CB8AC3E}">
        <p14:creationId xmlns:p14="http://schemas.microsoft.com/office/powerpoint/2010/main" val="118133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226B283-18AA-06CC-8BA7-97F9394528B0}"/>
              </a:ext>
            </a:extLst>
          </p:cNvPr>
          <p:cNvSpPr>
            <a:spLocks noGrp="1"/>
          </p:cNvSpPr>
          <p:nvPr>
            <p:ph type="title"/>
          </p:nvPr>
        </p:nvSpPr>
        <p:spPr>
          <a:xfrm>
            <a:off x="305937" y="266420"/>
            <a:ext cx="10515600" cy="1325563"/>
          </a:xfrm>
        </p:spPr>
        <p:txBody>
          <a:bodyPr>
            <a:normAutofit/>
          </a:bodyPr>
          <a:lstStyle/>
          <a:p>
            <a:r>
              <a:rPr lang="de-DE" sz="3600" dirty="0">
                <a:solidFill>
                  <a:schemeClr val="bg1"/>
                </a:solidFill>
              </a:rPr>
              <a:t>Thesen zur Bewertung der Herausforderungen einer zukünftigen Energiewirtschaft</a:t>
            </a:r>
          </a:p>
        </p:txBody>
      </p:sp>
      <p:sp>
        <p:nvSpPr>
          <p:cNvPr id="3" name="Textfeld 2">
            <a:extLst>
              <a:ext uri="{FF2B5EF4-FFF2-40B4-BE49-F238E27FC236}">
                <a16:creationId xmlns:a16="http://schemas.microsoft.com/office/drawing/2014/main" id="{1ED60542-336B-A49E-F78E-675CBAF34C91}"/>
              </a:ext>
            </a:extLst>
          </p:cNvPr>
          <p:cNvSpPr txBox="1"/>
          <p:nvPr/>
        </p:nvSpPr>
        <p:spPr>
          <a:xfrm>
            <a:off x="423081" y="1678678"/>
            <a:ext cx="11459080" cy="5909310"/>
          </a:xfrm>
          <a:prstGeom prst="rect">
            <a:avLst/>
          </a:prstGeom>
          <a:noFill/>
        </p:spPr>
        <p:txBody>
          <a:bodyPr wrap="square" rtlCol="0">
            <a:spAutoFit/>
          </a:bodyPr>
          <a:lstStyle/>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Ressourcen  (Fossile Energieträger)  werden immer knapper</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Energie wird immer teurer</a:t>
            </a:r>
          </a:p>
          <a:p>
            <a:endParaRPr lang="de-DE" dirty="0">
              <a:solidFill>
                <a:schemeClr val="bg1"/>
              </a:solidFill>
            </a:endParaRPr>
          </a:p>
          <a:p>
            <a:pPr marL="285750" indent="-285750">
              <a:buFont typeface="Arial" panose="020B0604020202020204" pitchFamily="34" charset="0"/>
              <a:buChar char="•"/>
            </a:pPr>
            <a:r>
              <a:rPr lang="de-DE" dirty="0" err="1">
                <a:solidFill>
                  <a:schemeClr val="bg1"/>
                </a:solidFill>
              </a:rPr>
              <a:t>Commodity</a:t>
            </a:r>
            <a:r>
              <a:rPr lang="de-DE" dirty="0">
                <a:solidFill>
                  <a:schemeClr val="bg1"/>
                </a:solidFill>
              </a:rPr>
              <a:t>-Lebensstil („bei mir kommt der Strom aus der Steckdose“) kommt unter Kostendruck</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Wunsch auf Energie-Unabhängigkeit nimmt zu</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Bevölkerungsdichte nimmt zu</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Markt der Stadtwerke Vertriebe und Holdings gerät zunehmend unter Kostendruck / aktuell sogar Insolvenz-Gefahr</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Immer mehr Politiker wollen keine Entscheidungen treffen bzw. deren Konsequenzen zu tragen</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Macht der Medien/des Internet als „Meinungsbildner und –</a:t>
            </a:r>
            <a:r>
              <a:rPr lang="de-DE" dirty="0" err="1">
                <a:solidFill>
                  <a:schemeClr val="bg1"/>
                </a:solidFill>
              </a:rPr>
              <a:t>macher</a:t>
            </a:r>
            <a:r>
              <a:rPr lang="de-DE" dirty="0">
                <a:solidFill>
                  <a:schemeClr val="bg1"/>
                </a:solidFill>
              </a:rPr>
              <a:t>“ wird immer gefährlicher </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p:txBody>
      </p:sp>
      <p:sp>
        <p:nvSpPr>
          <p:cNvPr id="4" name="Textfeld 3">
            <a:extLst>
              <a:ext uri="{FF2B5EF4-FFF2-40B4-BE49-F238E27FC236}">
                <a16:creationId xmlns:a16="http://schemas.microsoft.com/office/drawing/2014/main" id="{B9C96424-C4FB-FA4C-EF25-5C1A4131F1B9}"/>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5" name="Rechteck 4">
            <a:extLst>
              <a:ext uri="{FF2B5EF4-FFF2-40B4-BE49-F238E27FC236}">
                <a16:creationId xmlns:a16="http://schemas.microsoft.com/office/drawing/2014/main" id="{22B057E5-D1CB-18D8-0EE4-C1D84E5C8DE5}"/>
              </a:ext>
            </a:extLst>
          </p:cNvPr>
          <p:cNvSpPr/>
          <p:nvPr/>
        </p:nvSpPr>
        <p:spPr>
          <a:xfrm>
            <a:off x="305937" y="5090615"/>
            <a:ext cx="11335603" cy="12282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003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C226B283-18AA-06CC-8BA7-97F9394528B0}"/>
              </a:ext>
            </a:extLst>
          </p:cNvPr>
          <p:cNvSpPr>
            <a:spLocks noGrp="1"/>
          </p:cNvSpPr>
          <p:nvPr>
            <p:ph type="title"/>
          </p:nvPr>
        </p:nvSpPr>
        <p:spPr>
          <a:xfrm>
            <a:off x="215441" y="-327071"/>
            <a:ext cx="10515600" cy="1325563"/>
          </a:xfrm>
        </p:spPr>
        <p:txBody>
          <a:bodyPr>
            <a:normAutofit/>
          </a:bodyPr>
          <a:lstStyle/>
          <a:p>
            <a:r>
              <a:rPr lang="de-DE" sz="2800" b="1" u="sng" dirty="0">
                <a:solidFill>
                  <a:schemeClr val="bg1"/>
                </a:solidFill>
              </a:rPr>
              <a:t>Energieversorgung aktuell: Erdgas in der Gegenwart und nahen Zukunft</a:t>
            </a:r>
          </a:p>
        </p:txBody>
      </p:sp>
      <p:grpSp>
        <p:nvGrpSpPr>
          <p:cNvPr id="3" name="Gruppieren 2">
            <a:extLst>
              <a:ext uri="{FF2B5EF4-FFF2-40B4-BE49-F238E27FC236}">
                <a16:creationId xmlns:a16="http://schemas.microsoft.com/office/drawing/2014/main" id="{00EAFC95-13A8-F2DE-6E87-9E8E7C05D4BD}"/>
              </a:ext>
            </a:extLst>
          </p:cNvPr>
          <p:cNvGrpSpPr/>
          <p:nvPr/>
        </p:nvGrpSpPr>
        <p:grpSpPr>
          <a:xfrm>
            <a:off x="0" y="6638054"/>
            <a:ext cx="12192000" cy="230832"/>
            <a:chOff x="0" y="6638054"/>
            <a:chExt cx="12192000" cy="230832"/>
          </a:xfrm>
        </p:grpSpPr>
        <p:sp>
          <p:nvSpPr>
            <p:cNvPr id="13" name="Textfeld 12">
              <a:extLst>
                <a:ext uri="{FF2B5EF4-FFF2-40B4-BE49-F238E27FC236}">
                  <a16:creationId xmlns:a16="http://schemas.microsoft.com/office/drawing/2014/main" id="{20E064D1-F3A7-C4A1-55CE-7641578A280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4" name="Gerader Verbinder 13">
              <a:extLst>
                <a:ext uri="{FF2B5EF4-FFF2-40B4-BE49-F238E27FC236}">
                  <a16:creationId xmlns:a16="http://schemas.microsoft.com/office/drawing/2014/main" id="{4D662D91-303A-E0B1-FCE2-3607994002D5}"/>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7" name="Grafik 16">
            <a:extLst>
              <a:ext uri="{FF2B5EF4-FFF2-40B4-BE49-F238E27FC236}">
                <a16:creationId xmlns:a16="http://schemas.microsoft.com/office/drawing/2014/main" id="{AE183B00-F8C1-C412-A813-542E15EBD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039" y="1781316"/>
            <a:ext cx="5403444" cy="2076466"/>
          </a:xfrm>
          <a:prstGeom prst="rect">
            <a:avLst/>
          </a:prstGeom>
        </p:spPr>
      </p:pic>
      <p:sp>
        <p:nvSpPr>
          <p:cNvPr id="18" name="Textfeld 17">
            <a:extLst>
              <a:ext uri="{FF2B5EF4-FFF2-40B4-BE49-F238E27FC236}">
                <a16:creationId xmlns:a16="http://schemas.microsoft.com/office/drawing/2014/main" id="{B172601A-D49A-0FF8-FCCD-724456B050DB}"/>
              </a:ext>
            </a:extLst>
          </p:cNvPr>
          <p:cNvSpPr txBox="1"/>
          <p:nvPr/>
        </p:nvSpPr>
        <p:spPr>
          <a:xfrm>
            <a:off x="150124" y="505856"/>
            <a:ext cx="4844957" cy="3139321"/>
          </a:xfrm>
          <a:prstGeom prst="rect">
            <a:avLst/>
          </a:prstGeom>
          <a:noFill/>
        </p:spPr>
        <p:txBody>
          <a:bodyPr wrap="square" rtlCol="0">
            <a:spAutoFit/>
          </a:bodyPr>
          <a:lstStyle/>
          <a:p>
            <a:r>
              <a:rPr lang="de-DE" b="1" u="sng" dirty="0">
                <a:solidFill>
                  <a:schemeClr val="bg1"/>
                </a:solidFill>
              </a:rPr>
              <a:t>Aktuelle Schlagzeilen in der Presse </a:t>
            </a:r>
          </a:p>
          <a:p>
            <a:endParaRPr lang="de-DE" b="1" u="sng" dirty="0">
              <a:solidFill>
                <a:schemeClr val="bg1"/>
              </a:solidFill>
            </a:endParaRPr>
          </a:p>
          <a:p>
            <a:pPr marL="285750" indent="-285750">
              <a:buFont typeface="Arial" panose="020B0604020202020204" pitchFamily="34" charset="0"/>
              <a:buChar char="•"/>
            </a:pPr>
            <a:r>
              <a:rPr lang="de-DE" dirty="0">
                <a:solidFill>
                  <a:schemeClr val="bg1"/>
                </a:solidFill>
              </a:rPr>
              <a:t>Kurzfristige Wiederaufnahme der </a:t>
            </a:r>
          </a:p>
          <a:p>
            <a:r>
              <a:rPr lang="de-DE" dirty="0">
                <a:solidFill>
                  <a:schemeClr val="bg1"/>
                </a:solidFill>
              </a:rPr>
              <a:t>     Gaslieferung per Pipeline aus Russland ???</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p:txBody>
      </p:sp>
      <p:pic>
        <p:nvPicPr>
          <p:cNvPr id="20" name="Grafik 19">
            <a:extLst>
              <a:ext uri="{FF2B5EF4-FFF2-40B4-BE49-F238E27FC236}">
                <a16:creationId xmlns:a16="http://schemas.microsoft.com/office/drawing/2014/main" id="{25F2EEC3-7966-C4DC-C68B-A3DA435C0215}"/>
              </a:ext>
            </a:extLst>
          </p:cNvPr>
          <p:cNvPicPr>
            <a:picLocks noChangeAspect="1"/>
          </p:cNvPicPr>
          <p:nvPr/>
        </p:nvPicPr>
        <p:blipFill>
          <a:blip r:embed="rId4"/>
          <a:stretch>
            <a:fillRect/>
          </a:stretch>
        </p:blipFill>
        <p:spPr>
          <a:xfrm>
            <a:off x="536015" y="1781316"/>
            <a:ext cx="4543873" cy="3810549"/>
          </a:xfrm>
          <a:prstGeom prst="rect">
            <a:avLst/>
          </a:prstGeom>
        </p:spPr>
      </p:pic>
      <p:sp>
        <p:nvSpPr>
          <p:cNvPr id="21" name="Textfeld 20">
            <a:extLst>
              <a:ext uri="{FF2B5EF4-FFF2-40B4-BE49-F238E27FC236}">
                <a16:creationId xmlns:a16="http://schemas.microsoft.com/office/drawing/2014/main" id="{B5A163DF-C611-F4E8-A5AC-59A392F43DEE}"/>
              </a:ext>
            </a:extLst>
          </p:cNvPr>
          <p:cNvSpPr txBox="1"/>
          <p:nvPr/>
        </p:nvSpPr>
        <p:spPr>
          <a:xfrm>
            <a:off x="6090671" y="791653"/>
            <a:ext cx="4844957" cy="2862322"/>
          </a:xfrm>
          <a:prstGeom prst="rect">
            <a:avLst/>
          </a:prstGeom>
          <a:noFill/>
        </p:spPr>
        <p:txBody>
          <a:bodyPr wrap="square" rtlCol="0">
            <a:spAutoFit/>
          </a:bodyPr>
          <a:lstStyle/>
          <a:p>
            <a:endParaRPr lang="de-DE" b="1" u="sng" dirty="0">
              <a:solidFill>
                <a:schemeClr val="bg1"/>
              </a:solidFill>
            </a:endParaRPr>
          </a:p>
          <a:p>
            <a:pPr marL="285750" indent="-285750">
              <a:buFont typeface="Arial" panose="020B0604020202020204" pitchFamily="34" charset="0"/>
              <a:buChar char="•"/>
            </a:pPr>
            <a:r>
              <a:rPr lang="de-DE" dirty="0">
                <a:solidFill>
                  <a:schemeClr val="bg1"/>
                </a:solidFill>
              </a:rPr>
              <a:t>Gas-/Ölreserven in BRD reichen für 30-40 Jahre, Förderung per Fracking</a:t>
            </a: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p:txBody>
      </p:sp>
      <p:sp>
        <p:nvSpPr>
          <p:cNvPr id="22" name="Textfeld 21">
            <a:extLst>
              <a:ext uri="{FF2B5EF4-FFF2-40B4-BE49-F238E27FC236}">
                <a16:creationId xmlns:a16="http://schemas.microsoft.com/office/drawing/2014/main" id="{82B8EDD7-F329-6023-9273-7098EBA193A0}"/>
              </a:ext>
            </a:extLst>
          </p:cNvPr>
          <p:cNvSpPr txBox="1"/>
          <p:nvPr/>
        </p:nvSpPr>
        <p:spPr>
          <a:xfrm>
            <a:off x="6096714" y="4186739"/>
            <a:ext cx="4844957" cy="923330"/>
          </a:xfrm>
          <a:prstGeom prst="rect">
            <a:avLst/>
          </a:prstGeom>
          <a:noFill/>
        </p:spPr>
        <p:txBody>
          <a:bodyPr wrap="square" rtlCol="0">
            <a:spAutoFit/>
          </a:bodyPr>
          <a:lstStyle/>
          <a:p>
            <a:endParaRPr lang="de-DE" b="1" u="sng" dirty="0">
              <a:solidFill>
                <a:schemeClr val="bg1"/>
              </a:solidFill>
            </a:endParaRPr>
          </a:p>
          <a:p>
            <a:pPr marL="285750" indent="-285750">
              <a:buFont typeface="Arial" panose="020B0604020202020204" pitchFamily="34" charset="0"/>
              <a:buChar char="•"/>
            </a:pPr>
            <a:r>
              <a:rPr lang="de-DE" dirty="0">
                <a:solidFill>
                  <a:schemeClr val="bg1"/>
                </a:solidFill>
              </a:rPr>
              <a:t>Ersetzt LNG russisches Gas ?</a:t>
            </a:r>
          </a:p>
          <a:p>
            <a:pPr marL="285750" indent="-285750">
              <a:buFont typeface="Arial" panose="020B0604020202020204" pitchFamily="34" charset="0"/>
              <a:buChar char="•"/>
            </a:pPr>
            <a:endParaRPr lang="de-DE" dirty="0">
              <a:solidFill>
                <a:schemeClr val="bg1"/>
              </a:solidFill>
            </a:endParaRPr>
          </a:p>
        </p:txBody>
      </p:sp>
      <p:pic>
        <p:nvPicPr>
          <p:cNvPr id="24" name="Grafik 23">
            <a:extLst>
              <a:ext uri="{FF2B5EF4-FFF2-40B4-BE49-F238E27FC236}">
                <a16:creationId xmlns:a16="http://schemas.microsoft.com/office/drawing/2014/main" id="{F6E417E8-D563-173D-D3A4-8693D2D76A13}"/>
              </a:ext>
            </a:extLst>
          </p:cNvPr>
          <p:cNvPicPr>
            <a:picLocks noChangeAspect="1"/>
          </p:cNvPicPr>
          <p:nvPr/>
        </p:nvPicPr>
        <p:blipFill>
          <a:blip r:embed="rId5"/>
          <a:stretch>
            <a:fillRect/>
          </a:stretch>
        </p:blipFill>
        <p:spPr>
          <a:xfrm>
            <a:off x="6469039" y="4846438"/>
            <a:ext cx="5403444" cy="1620113"/>
          </a:xfrm>
          <a:prstGeom prst="rect">
            <a:avLst/>
          </a:prstGeom>
        </p:spPr>
      </p:pic>
    </p:spTree>
    <p:extLst>
      <p:ext uri="{BB962C8B-B14F-4D97-AF65-F5344CB8AC3E}">
        <p14:creationId xmlns:p14="http://schemas.microsoft.com/office/powerpoint/2010/main" val="2251282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 name="Gruppieren 2">
            <a:extLst>
              <a:ext uri="{FF2B5EF4-FFF2-40B4-BE49-F238E27FC236}">
                <a16:creationId xmlns:a16="http://schemas.microsoft.com/office/drawing/2014/main" id="{00EAFC95-13A8-F2DE-6E87-9E8E7C05D4BD}"/>
              </a:ext>
            </a:extLst>
          </p:cNvPr>
          <p:cNvGrpSpPr/>
          <p:nvPr/>
        </p:nvGrpSpPr>
        <p:grpSpPr>
          <a:xfrm>
            <a:off x="0" y="6638054"/>
            <a:ext cx="12192000" cy="230832"/>
            <a:chOff x="0" y="6638054"/>
            <a:chExt cx="12192000" cy="230832"/>
          </a:xfrm>
        </p:grpSpPr>
        <p:sp>
          <p:nvSpPr>
            <p:cNvPr id="13" name="Textfeld 12">
              <a:extLst>
                <a:ext uri="{FF2B5EF4-FFF2-40B4-BE49-F238E27FC236}">
                  <a16:creationId xmlns:a16="http://schemas.microsoft.com/office/drawing/2014/main" id="{20E064D1-F3A7-C4A1-55CE-7641578A2800}"/>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4" name="Gerader Verbinder 13">
              <a:extLst>
                <a:ext uri="{FF2B5EF4-FFF2-40B4-BE49-F238E27FC236}">
                  <a16:creationId xmlns:a16="http://schemas.microsoft.com/office/drawing/2014/main" id="{4D662D91-303A-E0B1-FCE2-3607994002D5}"/>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feld 17">
            <a:extLst>
              <a:ext uri="{FF2B5EF4-FFF2-40B4-BE49-F238E27FC236}">
                <a16:creationId xmlns:a16="http://schemas.microsoft.com/office/drawing/2014/main" id="{B172601A-D49A-0FF8-FCCD-724456B050DB}"/>
              </a:ext>
            </a:extLst>
          </p:cNvPr>
          <p:cNvSpPr txBox="1"/>
          <p:nvPr/>
        </p:nvSpPr>
        <p:spPr>
          <a:xfrm>
            <a:off x="154060" y="551965"/>
            <a:ext cx="4981079" cy="1938992"/>
          </a:xfrm>
          <a:prstGeom prst="rect">
            <a:avLst/>
          </a:prstGeom>
          <a:noFill/>
        </p:spPr>
        <p:txBody>
          <a:bodyPr wrap="square" rtlCol="0">
            <a:spAutoFit/>
          </a:bodyPr>
          <a:lstStyle/>
          <a:p>
            <a:r>
              <a:rPr lang="de-DE" b="1" u="sng" dirty="0">
                <a:solidFill>
                  <a:schemeClr val="bg1"/>
                </a:solidFill>
              </a:rPr>
              <a:t>Aktuelle Schlagzeilen in der Presse </a:t>
            </a:r>
          </a:p>
          <a:p>
            <a:endParaRPr lang="de-DE" b="1" u="sng" dirty="0">
              <a:solidFill>
                <a:schemeClr val="bg1"/>
              </a:solidFill>
            </a:endParaRPr>
          </a:p>
          <a:p>
            <a:pPr marL="285750" indent="-285750">
              <a:buFont typeface="Arial" panose="020B0604020202020204" pitchFamily="34" charset="0"/>
              <a:buChar char="•"/>
            </a:pPr>
            <a:r>
              <a:rPr lang="de-DE" sz="1400" dirty="0">
                <a:solidFill>
                  <a:schemeClr val="bg1"/>
                </a:solidFill>
              </a:rPr>
              <a:t>4 schwimmende LNG Terminals wurden gechartert und werden die Gasversorgung sichern</a:t>
            </a:r>
          </a:p>
          <a:p>
            <a:pPr marL="742950" lvl="1" indent="-285750">
              <a:buFont typeface="Arial" panose="020B0604020202020204" pitchFamily="34" charset="0"/>
              <a:buChar char="•"/>
            </a:pPr>
            <a:r>
              <a:rPr lang="de-DE" sz="1400" dirty="0">
                <a:solidFill>
                  <a:schemeClr val="bg1"/>
                </a:solidFill>
              </a:rPr>
              <a:t>Brunsbüttel </a:t>
            </a:r>
          </a:p>
          <a:p>
            <a:pPr marL="742950" lvl="1" indent="-285750">
              <a:buFont typeface="Arial" panose="020B0604020202020204" pitchFamily="34" charset="0"/>
              <a:buChar char="•"/>
            </a:pPr>
            <a:r>
              <a:rPr lang="de-DE" sz="1400" dirty="0">
                <a:solidFill>
                  <a:schemeClr val="bg1"/>
                </a:solidFill>
              </a:rPr>
              <a:t>Wilhelmshafen </a:t>
            </a:r>
          </a:p>
          <a:p>
            <a:pPr marL="742950" lvl="1" indent="-285750">
              <a:buFont typeface="Arial" panose="020B0604020202020204" pitchFamily="34" charset="0"/>
              <a:buChar char="•"/>
            </a:pPr>
            <a:r>
              <a:rPr lang="de-DE" sz="1400" dirty="0">
                <a:solidFill>
                  <a:schemeClr val="bg1"/>
                </a:solidFill>
              </a:rPr>
              <a:t>Stade </a:t>
            </a:r>
          </a:p>
          <a:p>
            <a:pPr marL="742950" lvl="1" indent="-285750">
              <a:buFont typeface="Arial" panose="020B0604020202020204" pitchFamily="34" charset="0"/>
              <a:buChar char="•"/>
            </a:pPr>
            <a:r>
              <a:rPr lang="de-DE" sz="1400" dirty="0">
                <a:solidFill>
                  <a:schemeClr val="bg1"/>
                </a:solidFill>
              </a:rPr>
              <a:t>Lubmin </a:t>
            </a:r>
          </a:p>
        </p:txBody>
      </p:sp>
      <p:grpSp>
        <p:nvGrpSpPr>
          <p:cNvPr id="19" name="Gruppieren 18">
            <a:extLst>
              <a:ext uri="{FF2B5EF4-FFF2-40B4-BE49-F238E27FC236}">
                <a16:creationId xmlns:a16="http://schemas.microsoft.com/office/drawing/2014/main" id="{B2B0DD38-9A46-2B95-3D43-64240B236F06}"/>
              </a:ext>
            </a:extLst>
          </p:cNvPr>
          <p:cNvGrpSpPr/>
          <p:nvPr/>
        </p:nvGrpSpPr>
        <p:grpSpPr>
          <a:xfrm>
            <a:off x="4995081" y="551965"/>
            <a:ext cx="4981079" cy="5811034"/>
            <a:chOff x="4995081" y="551965"/>
            <a:chExt cx="4981079" cy="5811034"/>
          </a:xfrm>
        </p:grpSpPr>
        <p:pic>
          <p:nvPicPr>
            <p:cNvPr id="1026" name="Picture 2" descr="Quellbild anzeigen">
              <a:extLst>
                <a:ext uri="{FF2B5EF4-FFF2-40B4-BE49-F238E27FC236}">
                  <a16:creationId xmlns:a16="http://schemas.microsoft.com/office/drawing/2014/main" id="{0AA7FDBA-F209-12E4-AB69-20B93149E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081" y="551965"/>
              <a:ext cx="4981079" cy="581103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a:extLst>
                <a:ext uri="{FF2B5EF4-FFF2-40B4-BE49-F238E27FC236}">
                  <a16:creationId xmlns:a16="http://schemas.microsoft.com/office/drawing/2014/main" id="{4378655A-CDF1-1978-7984-9FFBB4A26BE5}"/>
                </a:ext>
              </a:extLst>
            </p:cNvPr>
            <p:cNvGrpSpPr/>
            <p:nvPr/>
          </p:nvGrpSpPr>
          <p:grpSpPr>
            <a:xfrm>
              <a:off x="6283842" y="1521998"/>
              <a:ext cx="862758" cy="189844"/>
              <a:chOff x="6283842" y="1521998"/>
              <a:chExt cx="862758" cy="189844"/>
            </a:xfrm>
          </p:grpSpPr>
          <p:sp>
            <p:nvSpPr>
              <p:cNvPr id="4" name="Ellipse 3">
                <a:extLst>
                  <a:ext uri="{FF2B5EF4-FFF2-40B4-BE49-F238E27FC236}">
                    <a16:creationId xmlns:a16="http://schemas.microsoft.com/office/drawing/2014/main" id="{C7EC0AF8-45D9-C585-5004-5234CEFB155A}"/>
                  </a:ext>
                </a:extLst>
              </p:cNvPr>
              <p:cNvSpPr/>
              <p:nvPr/>
            </p:nvSpPr>
            <p:spPr>
              <a:xfrm>
                <a:off x="6475228" y="1658679"/>
                <a:ext cx="63795" cy="531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D2B075A3-F459-3CA2-700A-B6C13FA8339E}"/>
                  </a:ext>
                </a:extLst>
              </p:cNvPr>
              <p:cNvSpPr txBox="1"/>
              <p:nvPr/>
            </p:nvSpPr>
            <p:spPr>
              <a:xfrm>
                <a:off x="6283842" y="1521998"/>
                <a:ext cx="862758" cy="153888"/>
              </a:xfrm>
              <a:prstGeom prst="rect">
                <a:avLst/>
              </a:prstGeom>
              <a:noFill/>
            </p:spPr>
            <p:txBody>
              <a:bodyPr wrap="square" rtlCol="0">
                <a:spAutoFit/>
              </a:bodyPr>
              <a:lstStyle/>
              <a:p>
                <a:r>
                  <a:rPr lang="de-DE" sz="400" dirty="0"/>
                  <a:t>Wilhelmshafen</a:t>
                </a:r>
              </a:p>
            </p:txBody>
          </p:sp>
        </p:grpSp>
        <p:grpSp>
          <p:nvGrpSpPr>
            <p:cNvPr id="15" name="Gruppieren 14">
              <a:extLst>
                <a:ext uri="{FF2B5EF4-FFF2-40B4-BE49-F238E27FC236}">
                  <a16:creationId xmlns:a16="http://schemas.microsoft.com/office/drawing/2014/main" id="{688C25D3-4498-2C83-2A66-7D317AC6AA63}"/>
                </a:ext>
              </a:extLst>
            </p:cNvPr>
            <p:cNvGrpSpPr/>
            <p:nvPr/>
          </p:nvGrpSpPr>
          <p:grpSpPr>
            <a:xfrm>
              <a:off x="6715221" y="1265089"/>
              <a:ext cx="862758" cy="189844"/>
              <a:chOff x="6715221" y="1265089"/>
              <a:chExt cx="862758" cy="189844"/>
            </a:xfrm>
          </p:grpSpPr>
          <p:sp>
            <p:nvSpPr>
              <p:cNvPr id="6" name="Ellipse 5">
                <a:extLst>
                  <a:ext uri="{FF2B5EF4-FFF2-40B4-BE49-F238E27FC236}">
                    <a16:creationId xmlns:a16="http://schemas.microsoft.com/office/drawing/2014/main" id="{70C5275A-531C-7C3E-4408-949282C4311D}"/>
                  </a:ext>
                </a:extLst>
              </p:cNvPr>
              <p:cNvSpPr/>
              <p:nvPr/>
            </p:nvSpPr>
            <p:spPr>
              <a:xfrm>
                <a:off x="6906607" y="1401770"/>
                <a:ext cx="63795" cy="531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86F6C4A-3195-0380-FED0-093FF75D615F}"/>
                  </a:ext>
                </a:extLst>
              </p:cNvPr>
              <p:cNvSpPr txBox="1"/>
              <p:nvPr/>
            </p:nvSpPr>
            <p:spPr>
              <a:xfrm>
                <a:off x="6715221" y="1265089"/>
                <a:ext cx="862758" cy="153888"/>
              </a:xfrm>
              <a:prstGeom prst="rect">
                <a:avLst/>
              </a:prstGeom>
              <a:noFill/>
            </p:spPr>
            <p:txBody>
              <a:bodyPr wrap="square" rtlCol="0">
                <a:spAutoFit/>
              </a:bodyPr>
              <a:lstStyle/>
              <a:p>
                <a:r>
                  <a:rPr lang="de-DE" sz="400" dirty="0"/>
                  <a:t>Brunsbüttel</a:t>
                </a:r>
              </a:p>
            </p:txBody>
          </p:sp>
        </p:grpSp>
        <p:grpSp>
          <p:nvGrpSpPr>
            <p:cNvPr id="12" name="Gruppieren 11">
              <a:extLst>
                <a:ext uri="{FF2B5EF4-FFF2-40B4-BE49-F238E27FC236}">
                  <a16:creationId xmlns:a16="http://schemas.microsoft.com/office/drawing/2014/main" id="{74504689-D84C-84AA-D747-6E8517B0A39C}"/>
                </a:ext>
              </a:extLst>
            </p:cNvPr>
            <p:cNvGrpSpPr/>
            <p:nvPr/>
          </p:nvGrpSpPr>
          <p:grpSpPr>
            <a:xfrm>
              <a:off x="8977280" y="1232501"/>
              <a:ext cx="862758" cy="153888"/>
              <a:chOff x="8977280" y="1232501"/>
              <a:chExt cx="862758" cy="153888"/>
            </a:xfrm>
          </p:grpSpPr>
          <p:sp>
            <p:nvSpPr>
              <p:cNvPr id="10" name="Ellipse 9">
                <a:extLst>
                  <a:ext uri="{FF2B5EF4-FFF2-40B4-BE49-F238E27FC236}">
                    <a16:creationId xmlns:a16="http://schemas.microsoft.com/office/drawing/2014/main" id="{ADBF7B83-290C-0760-BA9E-DF0461A5341E}"/>
                  </a:ext>
                </a:extLst>
              </p:cNvPr>
              <p:cNvSpPr/>
              <p:nvPr/>
            </p:nvSpPr>
            <p:spPr>
              <a:xfrm>
                <a:off x="8981393" y="1282864"/>
                <a:ext cx="63795" cy="531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E8144193-DF35-47A5-8AAF-A06CE48C01CE}"/>
                  </a:ext>
                </a:extLst>
              </p:cNvPr>
              <p:cNvSpPr txBox="1"/>
              <p:nvPr/>
            </p:nvSpPr>
            <p:spPr>
              <a:xfrm>
                <a:off x="8977280" y="1232501"/>
                <a:ext cx="862758" cy="153888"/>
              </a:xfrm>
              <a:prstGeom prst="rect">
                <a:avLst/>
              </a:prstGeom>
              <a:noFill/>
            </p:spPr>
            <p:txBody>
              <a:bodyPr wrap="square" rtlCol="0">
                <a:spAutoFit/>
              </a:bodyPr>
              <a:lstStyle/>
              <a:p>
                <a:r>
                  <a:rPr lang="de-DE" sz="400" dirty="0"/>
                  <a:t>Lubmin</a:t>
                </a:r>
              </a:p>
            </p:txBody>
          </p:sp>
        </p:grpSp>
      </p:grpSp>
      <p:grpSp>
        <p:nvGrpSpPr>
          <p:cNvPr id="25" name="Gruppieren 24">
            <a:extLst>
              <a:ext uri="{FF2B5EF4-FFF2-40B4-BE49-F238E27FC236}">
                <a16:creationId xmlns:a16="http://schemas.microsoft.com/office/drawing/2014/main" id="{FB28593B-9609-11CF-58C8-AA40962A6160}"/>
              </a:ext>
            </a:extLst>
          </p:cNvPr>
          <p:cNvGrpSpPr/>
          <p:nvPr/>
        </p:nvGrpSpPr>
        <p:grpSpPr>
          <a:xfrm>
            <a:off x="6913969" y="1472557"/>
            <a:ext cx="862758" cy="171656"/>
            <a:chOff x="6913969" y="1472557"/>
            <a:chExt cx="862758" cy="171656"/>
          </a:xfrm>
        </p:grpSpPr>
        <p:sp>
          <p:nvSpPr>
            <p:cNvPr id="23" name="Ellipse 22">
              <a:extLst>
                <a:ext uri="{FF2B5EF4-FFF2-40B4-BE49-F238E27FC236}">
                  <a16:creationId xmlns:a16="http://schemas.microsoft.com/office/drawing/2014/main" id="{62A069C6-6470-1739-327D-631DAEF2DA98}"/>
                </a:ext>
              </a:extLst>
            </p:cNvPr>
            <p:cNvSpPr/>
            <p:nvPr/>
          </p:nvSpPr>
          <p:spPr>
            <a:xfrm>
              <a:off x="7039467" y="1591050"/>
              <a:ext cx="63795" cy="531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55F53F93-DA7D-47C8-8A30-F401A2E8C848}"/>
                </a:ext>
              </a:extLst>
            </p:cNvPr>
            <p:cNvSpPr txBox="1"/>
            <p:nvPr/>
          </p:nvSpPr>
          <p:spPr>
            <a:xfrm>
              <a:off x="6913969" y="1472557"/>
              <a:ext cx="862758" cy="153888"/>
            </a:xfrm>
            <a:prstGeom prst="rect">
              <a:avLst/>
            </a:prstGeom>
            <a:noFill/>
          </p:spPr>
          <p:txBody>
            <a:bodyPr wrap="square" rtlCol="0">
              <a:spAutoFit/>
            </a:bodyPr>
            <a:lstStyle/>
            <a:p>
              <a:r>
                <a:rPr lang="de-DE" sz="400" dirty="0"/>
                <a:t>Stade</a:t>
              </a:r>
            </a:p>
          </p:txBody>
        </p:sp>
      </p:grpSp>
      <p:sp>
        <p:nvSpPr>
          <p:cNvPr id="28" name="Titel 1">
            <a:extLst>
              <a:ext uri="{FF2B5EF4-FFF2-40B4-BE49-F238E27FC236}">
                <a16:creationId xmlns:a16="http://schemas.microsoft.com/office/drawing/2014/main" id="{CBCFB7E3-66B6-90DB-B5AC-F6753318E4B3}"/>
              </a:ext>
            </a:extLst>
          </p:cNvPr>
          <p:cNvSpPr>
            <a:spLocks noGrp="1"/>
          </p:cNvSpPr>
          <p:nvPr>
            <p:ph type="title"/>
          </p:nvPr>
        </p:nvSpPr>
        <p:spPr>
          <a:xfrm>
            <a:off x="215441" y="-327071"/>
            <a:ext cx="10515600" cy="1325563"/>
          </a:xfrm>
        </p:spPr>
        <p:txBody>
          <a:bodyPr>
            <a:normAutofit/>
          </a:bodyPr>
          <a:lstStyle/>
          <a:p>
            <a:r>
              <a:rPr lang="de-DE" sz="2800" b="1" u="sng" dirty="0">
                <a:solidFill>
                  <a:schemeClr val="bg1"/>
                </a:solidFill>
              </a:rPr>
              <a:t>Energieversorgung aktuell: Erdgas in der Gegenwart und nahen Zukunft</a:t>
            </a:r>
          </a:p>
        </p:txBody>
      </p:sp>
      <p:sp>
        <p:nvSpPr>
          <p:cNvPr id="29" name="Textfeld 28">
            <a:extLst>
              <a:ext uri="{FF2B5EF4-FFF2-40B4-BE49-F238E27FC236}">
                <a16:creationId xmlns:a16="http://schemas.microsoft.com/office/drawing/2014/main" id="{0FF8332A-B833-D614-35A2-4C81673B3B5D}"/>
              </a:ext>
            </a:extLst>
          </p:cNvPr>
          <p:cNvSpPr txBox="1"/>
          <p:nvPr/>
        </p:nvSpPr>
        <p:spPr>
          <a:xfrm>
            <a:off x="154060" y="2611096"/>
            <a:ext cx="4602219" cy="1815882"/>
          </a:xfrm>
          <a:prstGeom prst="rect">
            <a:avLst/>
          </a:prstGeom>
          <a:solidFill>
            <a:schemeClr val="bg1"/>
          </a:solidFill>
          <a:ln>
            <a:solidFill>
              <a:schemeClr val="tx1"/>
            </a:solidFill>
          </a:ln>
        </p:spPr>
        <p:txBody>
          <a:bodyPr wrap="square" rtlCol="0">
            <a:spAutoFit/>
          </a:bodyPr>
          <a:lstStyle/>
          <a:p>
            <a:r>
              <a:rPr lang="de-DE" sz="1400" dirty="0"/>
              <a:t>Die Realität:</a:t>
            </a:r>
          </a:p>
          <a:p>
            <a:pPr marL="285750" indent="-285750">
              <a:buFontTx/>
              <a:buChar char="-"/>
            </a:pPr>
            <a:r>
              <a:rPr lang="de-DE" sz="1400" dirty="0"/>
              <a:t>Das beschleunigte Antragsverfahren für den Bau des LNG-Terminals Brunsbüttel läuft.</a:t>
            </a:r>
          </a:p>
          <a:p>
            <a:pPr marL="285750" indent="-285750">
              <a:buFontTx/>
              <a:buChar char="-"/>
            </a:pPr>
            <a:r>
              <a:rPr lang="de-DE" sz="1400" dirty="0"/>
              <a:t>Baubeginn: demnächst</a:t>
            </a:r>
          </a:p>
          <a:p>
            <a:pPr marL="285750" indent="-285750">
              <a:buFontTx/>
              <a:buChar char="-"/>
            </a:pPr>
            <a:r>
              <a:rPr lang="de-DE" sz="1400" dirty="0"/>
              <a:t>Anbindung an das Versorgungsnetz der Stadtwerke Brunsbüttel voraussichtlich bis Ende 2022 </a:t>
            </a:r>
          </a:p>
          <a:p>
            <a:pPr marL="285750" indent="-285750">
              <a:buFontTx/>
              <a:buChar char="-"/>
            </a:pPr>
            <a:r>
              <a:rPr lang="de-DE" sz="1400" dirty="0"/>
              <a:t>Anschluss an das deutsche Fernleitungsnetz (54 km) nicht vor Ende 2023/2024</a:t>
            </a:r>
          </a:p>
        </p:txBody>
      </p:sp>
      <p:sp>
        <p:nvSpPr>
          <p:cNvPr id="30" name="Textfeld 29">
            <a:extLst>
              <a:ext uri="{FF2B5EF4-FFF2-40B4-BE49-F238E27FC236}">
                <a16:creationId xmlns:a16="http://schemas.microsoft.com/office/drawing/2014/main" id="{CC6ACBE3-FD9A-4582-1B9D-BA6A83F8FAA4}"/>
              </a:ext>
            </a:extLst>
          </p:cNvPr>
          <p:cNvSpPr txBox="1"/>
          <p:nvPr/>
        </p:nvSpPr>
        <p:spPr>
          <a:xfrm>
            <a:off x="154060" y="4674819"/>
            <a:ext cx="4602219" cy="1631216"/>
          </a:xfrm>
          <a:prstGeom prst="rect">
            <a:avLst/>
          </a:prstGeom>
          <a:solidFill>
            <a:schemeClr val="bg1"/>
          </a:solidFill>
          <a:ln>
            <a:solidFill>
              <a:schemeClr val="accent1">
                <a:shade val="50000"/>
              </a:schemeClr>
            </a:solidFill>
          </a:ln>
        </p:spPr>
        <p:txBody>
          <a:bodyPr wrap="square" rtlCol="0">
            <a:spAutoFit/>
          </a:bodyPr>
          <a:lstStyle/>
          <a:p>
            <a:pPr algn="l"/>
            <a:r>
              <a:rPr lang="de-DE" sz="1000" b="1" i="0" dirty="0">
                <a:solidFill>
                  <a:srgbClr val="000000"/>
                </a:solidFill>
                <a:effectLst/>
                <a:latin typeface="Verdana" panose="020B0604030504040204" pitchFamily="34" charset="0"/>
              </a:rPr>
              <a:t>LNG: Infrastruktur hat Priorität</a:t>
            </a:r>
          </a:p>
          <a:p>
            <a:pPr algn="l"/>
            <a:r>
              <a:rPr lang="de-DE" sz="1000" b="1" i="0" dirty="0">
                <a:solidFill>
                  <a:srgbClr val="000000"/>
                </a:solidFill>
                <a:effectLst/>
                <a:latin typeface="Verdana" panose="020B0604030504040204" pitchFamily="34" charset="0"/>
              </a:rPr>
              <a:t>kiel. </a:t>
            </a:r>
            <a:r>
              <a:rPr lang="de-DE" sz="1000" b="0" i="0" dirty="0">
                <a:solidFill>
                  <a:srgbClr val="000000"/>
                </a:solidFill>
                <a:effectLst/>
                <a:latin typeface="Verdana" panose="020B0604030504040204" pitchFamily="34" charset="0"/>
              </a:rPr>
              <a:t>Schleswig-Holsteins Energieminister Tobias Goldschmidt hat die Bedeutung der geplanten Infrastruktur für Flüssigerdgas in Brunsbüttel hervorgehoben. Diese könne einen wichtigen Beitrag zur Versorgungssicherheit leisten und genieße hohe Priorität, sagte der Grünen-Politiker gestern. „Wir werden die Zulassungsverfahren so schnell wie möglich zum Abschluss bringen.“</a:t>
            </a:r>
          </a:p>
          <a:p>
            <a:br>
              <a:rPr lang="de-DE" sz="1000" dirty="0"/>
            </a:br>
            <a:br>
              <a:rPr lang="de-DE" sz="1000" dirty="0"/>
            </a:br>
            <a:r>
              <a:rPr lang="de-DE" sz="1000" b="0" i="0" dirty="0">
                <a:solidFill>
                  <a:srgbClr val="000000"/>
                </a:solidFill>
                <a:effectLst/>
                <a:latin typeface="Verdana" panose="020B0604030504040204" pitchFamily="34" charset="0"/>
              </a:rPr>
              <a:t>Quellenangabe: Lübeck vom 31.08.2022, Seite 5</a:t>
            </a:r>
            <a:endParaRPr lang="de-DE" sz="1000" dirty="0"/>
          </a:p>
        </p:txBody>
      </p:sp>
      <p:pic>
        <p:nvPicPr>
          <p:cNvPr id="1024" name="Grafik 1023">
            <a:extLst>
              <a:ext uri="{FF2B5EF4-FFF2-40B4-BE49-F238E27FC236}">
                <a16:creationId xmlns:a16="http://schemas.microsoft.com/office/drawing/2014/main" id="{91A81759-2E4B-EF0B-87F4-592067F6E98E}"/>
              </a:ext>
            </a:extLst>
          </p:cNvPr>
          <p:cNvPicPr>
            <a:picLocks noChangeAspect="1"/>
          </p:cNvPicPr>
          <p:nvPr/>
        </p:nvPicPr>
        <p:blipFill>
          <a:blip r:embed="rId4"/>
          <a:stretch>
            <a:fillRect/>
          </a:stretch>
        </p:blipFill>
        <p:spPr>
          <a:xfrm>
            <a:off x="4933973" y="2327300"/>
            <a:ext cx="6983336" cy="4190002"/>
          </a:xfrm>
          <a:prstGeom prst="rect">
            <a:avLst/>
          </a:prstGeom>
        </p:spPr>
      </p:pic>
    </p:spTree>
    <p:extLst>
      <p:ext uri="{BB962C8B-B14F-4D97-AF65-F5344CB8AC3E}">
        <p14:creationId xmlns:p14="http://schemas.microsoft.com/office/powerpoint/2010/main" val="22643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itel 15">
            <a:extLst>
              <a:ext uri="{FF2B5EF4-FFF2-40B4-BE49-F238E27FC236}">
                <a16:creationId xmlns:a16="http://schemas.microsoft.com/office/drawing/2014/main" id="{3DD5C71D-EF04-5B4F-EA7D-12707587C89B}"/>
              </a:ext>
            </a:extLst>
          </p:cNvPr>
          <p:cNvSpPr>
            <a:spLocks noGrp="1"/>
          </p:cNvSpPr>
          <p:nvPr>
            <p:ph type="title"/>
          </p:nvPr>
        </p:nvSpPr>
        <p:spPr>
          <a:xfrm>
            <a:off x="65316" y="71011"/>
            <a:ext cx="10515600" cy="1325563"/>
          </a:xfrm>
        </p:spPr>
        <p:txBody>
          <a:bodyPr>
            <a:normAutofit/>
          </a:bodyPr>
          <a:lstStyle/>
          <a:p>
            <a:r>
              <a:rPr lang="de-DE" sz="3200" b="1" u="sng" dirty="0" err="1">
                <a:solidFill>
                  <a:schemeClr val="bg1"/>
                </a:solidFill>
              </a:rPr>
              <a:t>Heisst</a:t>
            </a:r>
            <a:r>
              <a:rPr lang="de-DE" sz="3200" b="1" u="sng" dirty="0">
                <a:solidFill>
                  <a:schemeClr val="bg1"/>
                </a:solidFill>
              </a:rPr>
              <a:t> die Zukunft der Energieversorgung in Deutschland  LNG ?</a:t>
            </a:r>
          </a:p>
        </p:txBody>
      </p:sp>
      <p:pic>
        <p:nvPicPr>
          <p:cNvPr id="3" name="Grafik 2">
            <a:extLst>
              <a:ext uri="{FF2B5EF4-FFF2-40B4-BE49-F238E27FC236}">
                <a16:creationId xmlns:a16="http://schemas.microsoft.com/office/drawing/2014/main" id="{CE3A4C2B-462E-5052-0B2C-8BDCB49F0ABA}"/>
              </a:ext>
            </a:extLst>
          </p:cNvPr>
          <p:cNvPicPr>
            <a:picLocks noChangeAspect="1"/>
          </p:cNvPicPr>
          <p:nvPr/>
        </p:nvPicPr>
        <p:blipFill>
          <a:blip r:embed="rId2"/>
          <a:stretch>
            <a:fillRect/>
          </a:stretch>
        </p:blipFill>
        <p:spPr>
          <a:xfrm>
            <a:off x="191378" y="1637232"/>
            <a:ext cx="3000794" cy="2048161"/>
          </a:xfrm>
          <a:prstGeom prst="rect">
            <a:avLst/>
          </a:prstGeom>
        </p:spPr>
      </p:pic>
      <p:pic>
        <p:nvPicPr>
          <p:cNvPr id="14" name="Grafik 13">
            <a:extLst>
              <a:ext uri="{FF2B5EF4-FFF2-40B4-BE49-F238E27FC236}">
                <a16:creationId xmlns:a16="http://schemas.microsoft.com/office/drawing/2014/main" id="{48DA45F6-BB27-A9D0-7D79-D232D62C9E43}"/>
              </a:ext>
            </a:extLst>
          </p:cNvPr>
          <p:cNvPicPr>
            <a:picLocks noChangeAspect="1"/>
          </p:cNvPicPr>
          <p:nvPr/>
        </p:nvPicPr>
        <p:blipFill>
          <a:blip r:embed="rId3"/>
          <a:stretch>
            <a:fillRect/>
          </a:stretch>
        </p:blipFill>
        <p:spPr>
          <a:xfrm>
            <a:off x="3429504" y="1634526"/>
            <a:ext cx="3662005" cy="2050867"/>
          </a:xfrm>
          <a:prstGeom prst="rect">
            <a:avLst/>
          </a:prstGeom>
        </p:spPr>
      </p:pic>
      <p:sp>
        <p:nvSpPr>
          <p:cNvPr id="17" name="Textfeld 16">
            <a:extLst>
              <a:ext uri="{FF2B5EF4-FFF2-40B4-BE49-F238E27FC236}">
                <a16:creationId xmlns:a16="http://schemas.microsoft.com/office/drawing/2014/main" id="{B44BA625-7A99-61B0-0F50-AB35B1BA0081}"/>
              </a:ext>
            </a:extLst>
          </p:cNvPr>
          <p:cNvSpPr txBox="1"/>
          <p:nvPr/>
        </p:nvSpPr>
        <p:spPr>
          <a:xfrm>
            <a:off x="7174164" y="1752018"/>
            <a:ext cx="4993770" cy="4893647"/>
          </a:xfrm>
          <a:prstGeom prst="rect">
            <a:avLst/>
          </a:prstGeom>
          <a:noFill/>
        </p:spPr>
        <p:txBody>
          <a:bodyPr wrap="square" rtlCol="0">
            <a:spAutoFit/>
          </a:bodyPr>
          <a:lstStyle/>
          <a:p>
            <a:r>
              <a:rPr lang="de-DE" sz="1400" b="1" u="sng" dirty="0">
                <a:solidFill>
                  <a:schemeClr val="bg1"/>
                </a:solidFill>
              </a:rPr>
              <a:t>Steckbrief: LNG vom Tanker bis zum Erdgas</a:t>
            </a:r>
          </a:p>
          <a:p>
            <a:endParaRPr lang="de-DE" sz="1400" dirty="0">
              <a:solidFill>
                <a:schemeClr val="bg1"/>
              </a:solidFill>
            </a:endParaRPr>
          </a:p>
          <a:p>
            <a:r>
              <a:rPr lang="de-DE" sz="1400" dirty="0">
                <a:solidFill>
                  <a:schemeClr val="bg1"/>
                </a:solidFill>
              </a:rPr>
              <a:t>Entladedauer LNG-Tanker: ca. 20 h </a:t>
            </a:r>
          </a:p>
          <a:p>
            <a:r>
              <a:rPr lang="de-DE" sz="1400" dirty="0">
                <a:solidFill>
                  <a:schemeClr val="bg1"/>
                </a:solidFill>
              </a:rPr>
              <a:t>Dauer Re-</a:t>
            </a:r>
            <a:r>
              <a:rPr lang="de-DE" sz="1400" dirty="0" err="1">
                <a:solidFill>
                  <a:schemeClr val="bg1"/>
                </a:solidFill>
              </a:rPr>
              <a:t>Gasifizierung</a:t>
            </a:r>
            <a:r>
              <a:rPr lang="de-DE" sz="1400" dirty="0">
                <a:solidFill>
                  <a:schemeClr val="bg1"/>
                </a:solidFill>
              </a:rPr>
              <a:t> auf schwimmendem Terminal: ???</a:t>
            </a:r>
          </a:p>
          <a:p>
            <a:r>
              <a:rPr lang="de-DE" sz="1400" u="sng" dirty="0">
                <a:solidFill>
                  <a:schemeClr val="bg1"/>
                </a:solidFill>
              </a:rPr>
              <a:t>Kapazität</a:t>
            </a:r>
            <a:r>
              <a:rPr lang="de-DE" sz="1400" dirty="0">
                <a:solidFill>
                  <a:schemeClr val="bg1"/>
                </a:solidFill>
              </a:rPr>
              <a:t> eines schwimmenden LNG-Terminals: </a:t>
            </a:r>
            <a:r>
              <a:rPr lang="de-DE" sz="1400" u="sng" dirty="0">
                <a:solidFill>
                  <a:schemeClr val="bg1"/>
                </a:solidFill>
              </a:rPr>
              <a:t>170.000 m³</a:t>
            </a:r>
          </a:p>
          <a:p>
            <a:r>
              <a:rPr lang="de-DE" sz="1400" dirty="0">
                <a:solidFill>
                  <a:schemeClr val="bg1"/>
                </a:solidFill>
              </a:rPr>
              <a:t>Anzahl der von BRD georderten Terminals: 4 Stück</a:t>
            </a:r>
          </a:p>
          <a:p>
            <a:r>
              <a:rPr lang="de-DE" sz="1400" dirty="0" err="1">
                <a:solidFill>
                  <a:schemeClr val="bg1"/>
                </a:solidFill>
              </a:rPr>
              <a:t>QMax</a:t>
            </a:r>
            <a:r>
              <a:rPr lang="de-DE" sz="1400" dirty="0">
                <a:solidFill>
                  <a:schemeClr val="bg1"/>
                </a:solidFill>
              </a:rPr>
              <a:t>-Tanker: 266.000 m³  reicht für 70.000 Haushalte</a:t>
            </a:r>
          </a:p>
          <a:p>
            <a:r>
              <a:rPr lang="de-DE" sz="1400" dirty="0">
                <a:solidFill>
                  <a:schemeClr val="bg1"/>
                </a:solidFill>
              </a:rPr>
              <a:t>BRD: 40,6 Mio. Haushalte</a:t>
            </a:r>
          </a:p>
          <a:p>
            <a:r>
              <a:rPr lang="de-DE" sz="1400" dirty="0">
                <a:solidFill>
                  <a:schemeClr val="bg1"/>
                </a:solidFill>
              </a:rPr>
              <a:t>Bedarf: 152 </a:t>
            </a:r>
            <a:r>
              <a:rPr lang="de-DE" sz="1400" dirty="0" err="1">
                <a:solidFill>
                  <a:schemeClr val="bg1"/>
                </a:solidFill>
              </a:rPr>
              <a:t>Qmax</a:t>
            </a:r>
            <a:r>
              <a:rPr lang="de-DE" sz="1400" dirty="0">
                <a:solidFill>
                  <a:schemeClr val="bg1"/>
                </a:solidFill>
              </a:rPr>
              <a:t>-Tanker / Jahr reichen zur Versorgung den deutschen Gas--Haushalte</a:t>
            </a:r>
          </a:p>
          <a:p>
            <a:endParaRPr lang="de-DE" sz="1400" dirty="0">
              <a:solidFill>
                <a:schemeClr val="bg1"/>
              </a:solidFill>
            </a:endParaRPr>
          </a:p>
          <a:p>
            <a:endParaRPr lang="de-DE" sz="1400" dirty="0">
              <a:solidFill>
                <a:schemeClr val="bg1"/>
              </a:solidFill>
            </a:endParaRPr>
          </a:p>
          <a:p>
            <a:r>
              <a:rPr lang="de-DE" sz="1400" b="1" u="sng" dirty="0">
                <a:solidFill>
                  <a:schemeClr val="bg1"/>
                </a:solidFill>
              </a:rPr>
              <a:t>Anzahl LNG-Tanker weltweit, Stand: 2021</a:t>
            </a:r>
          </a:p>
          <a:p>
            <a:endParaRPr lang="de-DE" sz="1400" dirty="0">
              <a:solidFill>
                <a:schemeClr val="bg1"/>
              </a:solidFill>
            </a:endParaRPr>
          </a:p>
          <a:p>
            <a:r>
              <a:rPr lang="de-DE" sz="1400" dirty="0">
                <a:solidFill>
                  <a:schemeClr val="bg1"/>
                </a:solidFill>
              </a:rPr>
              <a:t>bis 266.000 m³	15	</a:t>
            </a:r>
          </a:p>
          <a:p>
            <a:r>
              <a:rPr lang="de-DE" sz="1400" dirty="0">
                <a:solidFill>
                  <a:schemeClr val="bg1"/>
                </a:solidFill>
              </a:rPr>
              <a:t>210.000 – 217.000 m³	31	</a:t>
            </a:r>
          </a:p>
          <a:p>
            <a:r>
              <a:rPr lang="de-DE" sz="1400" dirty="0">
                <a:solidFill>
                  <a:schemeClr val="bg1"/>
                </a:solidFill>
              </a:rPr>
              <a:t>170.000 – 210.000 m³	249</a:t>
            </a:r>
          </a:p>
          <a:p>
            <a:r>
              <a:rPr lang="de-DE" sz="1400" dirty="0">
                <a:solidFill>
                  <a:schemeClr val="bg1"/>
                </a:solidFill>
              </a:rPr>
              <a:t>150.000 – 170.000 m³	131</a:t>
            </a:r>
          </a:p>
          <a:p>
            <a:r>
              <a:rPr lang="de-DE" sz="1400" dirty="0">
                <a:solidFill>
                  <a:schemeClr val="bg1"/>
                </a:solidFill>
              </a:rPr>
              <a:t>90.000 – 150.000 m³	199</a:t>
            </a:r>
          </a:p>
          <a:p>
            <a:r>
              <a:rPr lang="de-DE" sz="1400" dirty="0">
                <a:solidFill>
                  <a:schemeClr val="bg1"/>
                </a:solidFill>
              </a:rPr>
              <a:t>&lt; 90.000 m³		75</a:t>
            </a:r>
          </a:p>
          <a:p>
            <a:endParaRPr lang="de-DE" sz="1600" dirty="0">
              <a:solidFill>
                <a:schemeClr val="bg1"/>
              </a:solidFill>
            </a:endParaRPr>
          </a:p>
          <a:p>
            <a:r>
              <a:rPr lang="de-DE" sz="1600" dirty="0">
                <a:solidFill>
                  <a:schemeClr val="bg1"/>
                </a:solidFill>
              </a:rPr>
              <a:t>		</a:t>
            </a:r>
            <a:r>
              <a:rPr lang="de-DE" sz="1000" dirty="0">
                <a:solidFill>
                  <a:schemeClr val="bg1"/>
                </a:solidFill>
              </a:rPr>
              <a:t>	Quelle: Deutsches statistisches Institut</a:t>
            </a:r>
          </a:p>
        </p:txBody>
      </p:sp>
      <p:sp>
        <p:nvSpPr>
          <p:cNvPr id="18" name="Textfeld 17">
            <a:extLst>
              <a:ext uri="{FF2B5EF4-FFF2-40B4-BE49-F238E27FC236}">
                <a16:creationId xmlns:a16="http://schemas.microsoft.com/office/drawing/2014/main" id="{1C4AF295-3ED9-0BCF-72E5-C055FDAF0FC7}"/>
              </a:ext>
            </a:extLst>
          </p:cNvPr>
          <p:cNvSpPr txBox="1"/>
          <p:nvPr/>
        </p:nvSpPr>
        <p:spPr>
          <a:xfrm>
            <a:off x="261633" y="4198841"/>
            <a:ext cx="6716215" cy="1600438"/>
          </a:xfrm>
          <a:prstGeom prst="rect">
            <a:avLst/>
          </a:prstGeom>
          <a:noFill/>
        </p:spPr>
        <p:txBody>
          <a:bodyPr wrap="square" rtlCol="0">
            <a:spAutoFit/>
          </a:bodyPr>
          <a:lstStyle/>
          <a:p>
            <a:r>
              <a:rPr lang="de-DE" sz="1600" b="1" u="sng" dirty="0">
                <a:solidFill>
                  <a:schemeClr val="bg1"/>
                </a:solidFill>
              </a:rPr>
              <a:t>Bedarfskalkulation auf Daten des Statistischen Bundesamtes</a:t>
            </a:r>
          </a:p>
          <a:p>
            <a:r>
              <a:rPr lang="de-DE" sz="1400" dirty="0">
                <a:solidFill>
                  <a:schemeClr val="bg1"/>
                </a:solidFill>
              </a:rPr>
              <a:t>Anzahl Gas-Hausanschlüsse in BRD:</a:t>
            </a:r>
          </a:p>
          <a:p>
            <a:r>
              <a:rPr lang="de-DE" sz="1400" dirty="0">
                <a:solidFill>
                  <a:schemeClr val="bg1"/>
                </a:solidFill>
              </a:rPr>
              <a:t>31,55 Mio.  Stand 2020</a:t>
            </a:r>
          </a:p>
          <a:p>
            <a:r>
              <a:rPr lang="de-DE" sz="1400" dirty="0">
                <a:solidFill>
                  <a:schemeClr val="bg1"/>
                </a:solidFill>
              </a:rPr>
              <a:t>Wenn 266.000 m³ für 70.000 Hausanschlüsse, dann </a:t>
            </a:r>
            <a:r>
              <a:rPr lang="de-DE" b="1" u="sng" dirty="0">
                <a:solidFill>
                  <a:schemeClr val="bg1"/>
                </a:solidFill>
              </a:rPr>
              <a:t>BRD Bedarf </a:t>
            </a:r>
            <a:r>
              <a:rPr lang="de-DE" b="1" u="sng" dirty="0" err="1">
                <a:solidFill>
                  <a:schemeClr val="bg1"/>
                </a:solidFill>
              </a:rPr>
              <a:t>ca</a:t>
            </a:r>
            <a:r>
              <a:rPr lang="de-DE" b="1" u="sng" dirty="0">
                <a:solidFill>
                  <a:schemeClr val="bg1"/>
                </a:solidFill>
              </a:rPr>
              <a:t> 120 Mio. m³ </a:t>
            </a:r>
          </a:p>
          <a:p>
            <a:pPr marL="285750" indent="-285750">
              <a:buFont typeface="Symbol" panose="05050102010706020507" pitchFamily="18" charset="2"/>
              <a:buChar char="Þ"/>
            </a:pPr>
            <a:r>
              <a:rPr lang="de-DE" b="1" u="sng" dirty="0">
                <a:solidFill>
                  <a:schemeClr val="bg1"/>
                </a:solidFill>
              </a:rPr>
              <a:t>Pro Jahr durchgehend 705 LNG-Frachter (mit je 170.000 m³)</a:t>
            </a:r>
          </a:p>
          <a:p>
            <a:pPr marL="285750" indent="-285750">
              <a:buFont typeface="Symbol" panose="05050102010706020507" pitchFamily="18" charset="2"/>
              <a:buChar char="Þ"/>
            </a:pPr>
            <a:r>
              <a:rPr lang="de-DE" b="1" u="sng" dirty="0">
                <a:solidFill>
                  <a:schemeClr val="bg1"/>
                </a:solidFill>
              </a:rPr>
              <a:t>Logistik im Sommer und im Winter ?????</a:t>
            </a:r>
          </a:p>
        </p:txBody>
      </p:sp>
      <p:sp>
        <p:nvSpPr>
          <p:cNvPr id="20" name="Textfeld 19">
            <a:extLst>
              <a:ext uri="{FF2B5EF4-FFF2-40B4-BE49-F238E27FC236}">
                <a16:creationId xmlns:a16="http://schemas.microsoft.com/office/drawing/2014/main" id="{4CE34647-5D46-59E0-7095-3948425F583E}"/>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Tree>
    <p:extLst>
      <p:ext uri="{BB962C8B-B14F-4D97-AF65-F5344CB8AC3E}">
        <p14:creationId xmlns:p14="http://schemas.microsoft.com/office/powerpoint/2010/main" val="2783844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itel 15">
            <a:extLst>
              <a:ext uri="{FF2B5EF4-FFF2-40B4-BE49-F238E27FC236}">
                <a16:creationId xmlns:a16="http://schemas.microsoft.com/office/drawing/2014/main" id="{3DD5C71D-EF04-5B4F-EA7D-12707587C89B}"/>
              </a:ext>
            </a:extLst>
          </p:cNvPr>
          <p:cNvSpPr>
            <a:spLocks noGrp="1"/>
          </p:cNvSpPr>
          <p:nvPr>
            <p:ph type="title"/>
          </p:nvPr>
        </p:nvSpPr>
        <p:spPr>
          <a:xfrm>
            <a:off x="65316" y="71011"/>
            <a:ext cx="10515600" cy="1325563"/>
          </a:xfrm>
        </p:spPr>
        <p:txBody>
          <a:bodyPr>
            <a:normAutofit/>
          </a:bodyPr>
          <a:lstStyle/>
          <a:p>
            <a:r>
              <a:rPr lang="de-DE" sz="3200" b="1" u="sng" dirty="0" err="1">
                <a:solidFill>
                  <a:schemeClr val="bg1"/>
                </a:solidFill>
              </a:rPr>
              <a:t>Heisst</a:t>
            </a:r>
            <a:r>
              <a:rPr lang="de-DE" sz="3200" b="1" u="sng" dirty="0">
                <a:solidFill>
                  <a:schemeClr val="bg1"/>
                </a:solidFill>
              </a:rPr>
              <a:t> die Zukunft der Energieversorgung in Deutschland  LNG ?</a:t>
            </a:r>
          </a:p>
        </p:txBody>
      </p:sp>
      <p:pic>
        <p:nvPicPr>
          <p:cNvPr id="22" name="Grafik 21">
            <a:extLst>
              <a:ext uri="{FF2B5EF4-FFF2-40B4-BE49-F238E27FC236}">
                <a16:creationId xmlns:a16="http://schemas.microsoft.com/office/drawing/2014/main" id="{29ABDFF5-5D0B-231B-1A82-A8FC357C8EEE}"/>
              </a:ext>
            </a:extLst>
          </p:cNvPr>
          <p:cNvPicPr>
            <a:picLocks noChangeAspect="1"/>
          </p:cNvPicPr>
          <p:nvPr/>
        </p:nvPicPr>
        <p:blipFill>
          <a:blip r:embed="rId2"/>
          <a:stretch>
            <a:fillRect/>
          </a:stretch>
        </p:blipFill>
        <p:spPr>
          <a:xfrm>
            <a:off x="344222" y="1526055"/>
            <a:ext cx="11651846" cy="4451663"/>
          </a:xfrm>
          <a:prstGeom prst="rect">
            <a:avLst/>
          </a:prstGeom>
        </p:spPr>
      </p:pic>
      <p:sp>
        <p:nvSpPr>
          <p:cNvPr id="2" name="Textfeld 1">
            <a:extLst>
              <a:ext uri="{FF2B5EF4-FFF2-40B4-BE49-F238E27FC236}">
                <a16:creationId xmlns:a16="http://schemas.microsoft.com/office/drawing/2014/main" id="{3054EF82-2FBE-35F2-D6C8-8A50F9FF74F7}"/>
              </a:ext>
            </a:extLst>
          </p:cNvPr>
          <p:cNvSpPr txBox="1"/>
          <p:nvPr/>
        </p:nvSpPr>
        <p:spPr>
          <a:xfrm>
            <a:off x="195932" y="1110340"/>
            <a:ext cx="12079042" cy="369332"/>
          </a:xfrm>
          <a:prstGeom prst="rect">
            <a:avLst/>
          </a:prstGeom>
          <a:noFill/>
        </p:spPr>
        <p:txBody>
          <a:bodyPr wrap="square" rtlCol="0">
            <a:spAutoFit/>
          </a:bodyPr>
          <a:lstStyle/>
          <a:p>
            <a:r>
              <a:rPr lang="de-DE" dirty="0">
                <a:solidFill>
                  <a:schemeClr val="bg1"/>
                </a:solidFill>
              </a:rPr>
              <a:t>Funktionsmodell eines schwimmenden LNG-Terminals (FSRU: Floating Storage and </a:t>
            </a:r>
            <a:r>
              <a:rPr lang="de-DE" dirty="0" err="1">
                <a:solidFill>
                  <a:schemeClr val="bg1"/>
                </a:solidFill>
              </a:rPr>
              <a:t>Regasification</a:t>
            </a:r>
            <a:r>
              <a:rPr lang="de-DE" dirty="0">
                <a:solidFill>
                  <a:schemeClr val="bg1"/>
                </a:solidFill>
              </a:rPr>
              <a:t> Units) mit Landinfrastruktur</a:t>
            </a:r>
          </a:p>
        </p:txBody>
      </p:sp>
      <p:sp>
        <p:nvSpPr>
          <p:cNvPr id="3" name="Textfeld 2">
            <a:extLst>
              <a:ext uri="{FF2B5EF4-FFF2-40B4-BE49-F238E27FC236}">
                <a16:creationId xmlns:a16="http://schemas.microsoft.com/office/drawing/2014/main" id="{8344AEA5-D9FB-A212-476F-F9327DEA973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Tree>
    <p:extLst>
      <p:ext uri="{BB962C8B-B14F-4D97-AF65-F5344CB8AC3E}">
        <p14:creationId xmlns:p14="http://schemas.microsoft.com/office/powerpoint/2010/main" val="2618170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13648"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Grafik 9">
            <a:extLst>
              <a:ext uri="{FF2B5EF4-FFF2-40B4-BE49-F238E27FC236}">
                <a16:creationId xmlns:a16="http://schemas.microsoft.com/office/drawing/2014/main" id="{5AA6D70C-738D-C1BD-8CC4-F52C2FF52D32}"/>
              </a:ext>
            </a:extLst>
          </p:cNvPr>
          <p:cNvPicPr>
            <a:picLocks noChangeAspect="1"/>
          </p:cNvPicPr>
          <p:nvPr/>
        </p:nvPicPr>
        <p:blipFill>
          <a:blip r:embed="rId3"/>
          <a:stretch>
            <a:fillRect/>
          </a:stretch>
        </p:blipFill>
        <p:spPr>
          <a:xfrm>
            <a:off x="281030" y="583682"/>
            <a:ext cx="4883810" cy="2720661"/>
          </a:xfrm>
          <a:prstGeom prst="rect">
            <a:avLst/>
          </a:prstGeom>
        </p:spPr>
      </p:pic>
      <p:pic>
        <p:nvPicPr>
          <p:cNvPr id="12" name="Grafik 11">
            <a:extLst>
              <a:ext uri="{FF2B5EF4-FFF2-40B4-BE49-F238E27FC236}">
                <a16:creationId xmlns:a16="http://schemas.microsoft.com/office/drawing/2014/main" id="{3C2C82F8-69E2-703A-4DE2-C943E5E5C2A7}"/>
              </a:ext>
            </a:extLst>
          </p:cNvPr>
          <p:cNvPicPr>
            <a:picLocks noChangeAspect="1"/>
          </p:cNvPicPr>
          <p:nvPr/>
        </p:nvPicPr>
        <p:blipFill>
          <a:blip r:embed="rId4"/>
          <a:stretch>
            <a:fillRect/>
          </a:stretch>
        </p:blipFill>
        <p:spPr>
          <a:xfrm>
            <a:off x="5260239" y="583682"/>
            <a:ext cx="2980258" cy="1535051"/>
          </a:xfrm>
          <a:prstGeom prst="rect">
            <a:avLst/>
          </a:prstGeom>
        </p:spPr>
      </p:pic>
      <p:pic>
        <p:nvPicPr>
          <p:cNvPr id="17" name="Grafik 16">
            <a:extLst>
              <a:ext uri="{FF2B5EF4-FFF2-40B4-BE49-F238E27FC236}">
                <a16:creationId xmlns:a16="http://schemas.microsoft.com/office/drawing/2014/main" id="{B7D65FD5-266D-4D88-C884-2A840F2FF305}"/>
              </a:ext>
            </a:extLst>
          </p:cNvPr>
          <p:cNvPicPr>
            <a:picLocks noChangeAspect="1"/>
          </p:cNvPicPr>
          <p:nvPr/>
        </p:nvPicPr>
        <p:blipFill>
          <a:blip r:embed="rId5"/>
          <a:stretch>
            <a:fillRect/>
          </a:stretch>
        </p:blipFill>
        <p:spPr>
          <a:xfrm>
            <a:off x="8499255" y="554573"/>
            <a:ext cx="3238531" cy="2144313"/>
          </a:xfrm>
          <a:prstGeom prst="rect">
            <a:avLst/>
          </a:prstGeom>
        </p:spPr>
      </p:pic>
      <p:pic>
        <p:nvPicPr>
          <p:cNvPr id="19" name="Grafik 18">
            <a:extLst>
              <a:ext uri="{FF2B5EF4-FFF2-40B4-BE49-F238E27FC236}">
                <a16:creationId xmlns:a16="http://schemas.microsoft.com/office/drawing/2014/main" id="{451EE8C2-602A-DF89-2150-9CBA0A89EBE0}"/>
              </a:ext>
            </a:extLst>
          </p:cNvPr>
          <p:cNvPicPr>
            <a:picLocks noChangeAspect="1"/>
          </p:cNvPicPr>
          <p:nvPr/>
        </p:nvPicPr>
        <p:blipFill>
          <a:blip r:embed="rId6"/>
          <a:stretch>
            <a:fillRect/>
          </a:stretch>
        </p:blipFill>
        <p:spPr>
          <a:xfrm>
            <a:off x="281030" y="3371914"/>
            <a:ext cx="5445638" cy="2343195"/>
          </a:xfrm>
          <a:prstGeom prst="rect">
            <a:avLst/>
          </a:prstGeom>
        </p:spPr>
      </p:pic>
      <p:sp>
        <p:nvSpPr>
          <p:cNvPr id="20" name="Textfeld 19">
            <a:extLst>
              <a:ext uri="{FF2B5EF4-FFF2-40B4-BE49-F238E27FC236}">
                <a16:creationId xmlns:a16="http://schemas.microsoft.com/office/drawing/2014/main" id="{CF0F658C-B680-5ED2-65F1-786DE156504F}"/>
              </a:ext>
            </a:extLst>
          </p:cNvPr>
          <p:cNvSpPr txBox="1"/>
          <p:nvPr/>
        </p:nvSpPr>
        <p:spPr>
          <a:xfrm>
            <a:off x="5942382" y="3449376"/>
            <a:ext cx="3570681" cy="954107"/>
          </a:xfrm>
          <a:prstGeom prst="rect">
            <a:avLst/>
          </a:prstGeom>
          <a:noFill/>
        </p:spPr>
        <p:txBody>
          <a:bodyPr wrap="square" rtlCol="0">
            <a:spAutoFit/>
          </a:bodyPr>
          <a:lstStyle/>
          <a:p>
            <a:r>
              <a:rPr lang="de-DE" sz="1400" dirty="0">
                <a:solidFill>
                  <a:schemeClr val="bg1"/>
                </a:solidFill>
              </a:rPr>
              <a:t>LNG-Terminal </a:t>
            </a:r>
            <a:r>
              <a:rPr lang="de-DE" sz="1400" dirty="0" err="1">
                <a:solidFill>
                  <a:schemeClr val="bg1"/>
                </a:solidFill>
              </a:rPr>
              <a:t>Maasflakte</a:t>
            </a:r>
            <a:r>
              <a:rPr lang="de-DE" sz="1400" dirty="0">
                <a:solidFill>
                  <a:schemeClr val="bg1"/>
                </a:solidFill>
              </a:rPr>
              <a:t>:</a:t>
            </a:r>
          </a:p>
          <a:p>
            <a:r>
              <a:rPr lang="de-DE" sz="1400" dirty="0">
                <a:solidFill>
                  <a:schemeClr val="bg1"/>
                </a:solidFill>
              </a:rPr>
              <a:t>Umfang: 20 km</a:t>
            </a:r>
          </a:p>
          <a:p>
            <a:r>
              <a:rPr lang="de-DE" sz="1400" dirty="0">
                <a:solidFill>
                  <a:schemeClr val="bg1"/>
                </a:solidFill>
              </a:rPr>
              <a:t>Fläche:      5 km²</a:t>
            </a:r>
          </a:p>
          <a:p>
            <a:r>
              <a:rPr lang="de-DE" sz="1400" dirty="0">
                <a:solidFill>
                  <a:schemeClr val="bg1"/>
                </a:solidFill>
              </a:rPr>
              <a:t>Gleichzeitige Entladung  3 </a:t>
            </a:r>
            <a:r>
              <a:rPr lang="de-DE" sz="1400" dirty="0" err="1">
                <a:solidFill>
                  <a:schemeClr val="bg1"/>
                </a:solidFill>
              </a:rPr>
              <a:t>Qmax</a:t>
            </a:r>
            <a:r>
              <a:rPr lang="de-DE" sz="1400" dirty="0">
                <a:solidFill>
                  <a:schemeClr val="bg1"/>
                </a:solidFill>
              </a:rPr>
              <a:t>-Tanker</a:t>
            </a:r>
          </a:p>
        </p:txBody>
      </p:sp>
      <p:sp>
        <p:nvSpPr>
          <p:cNvPr id="21" name="Textfeld 20">
            <a:extLst>
              <a:ext uri="{FF2B5EF4-FFF2-40B4-BE49-F238E27FC236}">
                <a16:creationId xmlns:a16="http://schemas.microsoft.com/office/drawing/2014/main" id="{891303C9-89E7-3D11-B934-10D71BB9DF66}"/>
              </a:ext>
            </a:extLst>
          </p:cNvPr>
          <p:cNvSpPr txBox="1"/>
          <p:nvPr/>
        </p:nvSpPr>
        <p:spPr>
          <a:xfrm>
            <a:off x="9254836" y="3429000"/>
            <a:ext cx="2892792" cy="738664"/>
          </a:xfrm>
          <a:prstGeom prst="rect">
            <a:avLst/>
          </a:prstGeom>
          <a:noFill/>
        </p:spPr>
        <p:txBody>
          <a:bodyPr wrap="square" rtlCol="0">
            <a:spAutoFit/>
          </a:bodyPr>
          <a:lstStyle/>
          <a:p>
            <a:r>
              <a:rPr lang="de-DE" sz="1400" dirty="0">
                <a:solidFill>
                  <a:schemeClr val="bg1"/>
                </a:solidFill>
              </a:rPr>
              <a:t>Lübeck Altstadtinsel:</a:t>
            </a:r>
          </a:p>
          <a:p>
            <a:r>
              <a:rPr lang="de-DE" sz="1400" dirty="0">
                <a:solidFill>
                  <a:schemeClr val="bg1"/>
                </a:solidFill>
              </a:rPr>
              <a:t>Umfang:  4,4 km</a:t>
            </a:r>
          </a:p>
          <a:p>
            <a:r>
              <a:rPr lang="de-DE" sz="1400" dirty="0">
                <a:solidFill>
                  <a:schemeClr val="bg1"/>
                </a:solidFill>
              </a:rPr>
              <a:t>Fläche:   1,3  km²</a:t>
            </a:r>
          </a:p>
        </p:txBody>
      </p:sp>
      <p:sp>
        <p:nvSpPr>
          <p:cNvPr id="2" name="Titel 15">
            <a:extLst>
              <a:ext uri="{FF2B5EF4-FFF2-40B4-BE49-F238E27FC236}">
                <a16:creationId xmlns:a16="http://schemas.microsoft.com/office/drawing/2014/main" id="{9AF7F6C4-D694-13DA-5043-8C3A9F8B6CB8}"/>
              </a:ext>
            </a:extLst>
          </p:cNvPr>
          <p:cNvSpPr>
            <a:spLocks noGrp="1"/>
          </p:cNvSpPr>
          <p:nvPr>
            <p:ph type="title"/>
          </p:nvPr>
        </p:nvSpPr>
        <p:spPr>
          <a:xfrm>
            <a:off x="185632" y="-337889"/>
            <a:ext cx="10515600" cy="1325563"/>
          </a:xfrm>
        </p:spPr>
        <p:txBody>
          <a:bodyPr>
            <a:normAutofit/>
          </a:bodyPr>
          <a:lstStyle/>
          <a:p>
            <a:r>
              <a:rPr lang="de-DE" sz="3200" b="1" u="sng" dirty="0">
                <a:solidFill>
                  <a:schemeClr val="bg1"/>
                </a:solidFill>
              </a:rPr>
              <a:t>Das LNG-Terminal in </a:t>
            </a:r>
            <a:r>
              <a:rPr lang="de-DE" sz="3200" b="1" u="sng" dirty="0" err="1">
                <a:solidFill>
                  <a:schemeClr val="bg1"/>
                </a:solidFill>
              </a:rPr>
              <a:t>Maasflakte</a:t>
            </a:r>
            <a:r>
              <a:rPr lang="de-DE" sz="3200" b="1" u="sng" dirty="0">
                <a:solidFill>
                  <a:schemeClr val="bg1"/>
                </a:solidFill>
              </a:rPr>
              <a:t> (Holland)</a:t>
            </a:r>
          </a:p>
        </p:txBody>
      </p:sp>
      <p:sp>
        <p:nvSpPr>
          <p:cNvPr id="4" name="Textfeld 3">
            <a:extLst>
              <a:ext uri="{FF2B5EF4-FFF2-40B4-BE49-F238E27FC236}">
                <a16:creationId xmlns:a16="http://schemas.microsoft.com/office/drawing/2014/main" id="{82423E93-938E-F46E-9914-468E0B6FEEA7}"/>
              </a:ext>
            </a:extLst>
          </p:cNvPr>
          <p:cNvSpPr txBox="1"/>
          <p:nvPr/>
        </p:nvSpPr>
        <p:spPr>
          <a:xfrm>
            <a:off x="5261822" y="2577510"/>
            <a:ext cx="4931800" cy="215444"/>
          </a:xfrm>
          <a:prstGeom prst="rect">
            <a:avLst/>
          </a:prstGeom>
          <a:noFill/>
        </p:spPr>
        <p:txBody>
          <a:bodyPr wrap="square" rtlCol="0">
            <a:spAutoFit/>
          </a:bodyPr>
          <a:lstStyle/>
          <a:p>
            <a:r>
              <a:rPr lang="de-DE" sz="800" dirty="0">
                <a:solidFill>
                  <a:schemeClr val="bg1"/>
                </a:solidFill>
                <a:hlinkClick r:id="rId7">
                  <a:extLst>
                    <a:ext uri="{A12FA001-AC4F-418D-AE19-62706E023703}">
                      <ahyp:hlinkClr xmlns:ahyp="http://schemas.microsoft.com/office/drawing/2018/hyperlinkcolor" val="tx"/>
                    </a:ext>
                  </a:extLst>
                </a:hlinkClick>
              </a:rPr>
              <a:t>fakten-und-zahlen-rotterdamer-hafen.pdf (portofrotterdam.com)</a:t>
            </a:r>
            <a:endParaRPr lang="de-DE" sz="800" dirty="0">
              <a:solidFill>
                <a:schemeClr val="bg1"/>
              </a:solidFill>
            </a:endParaRPr>
          </a:p>
        </p:txBody>
      </p:sp>
      <p:sp>
        <p:nvSpPr>
          <p:cNvPr id="3" name="Titel 15">
            <a:extLst>
              <a:ext uri="{FF2B5EF4-FFF2-40B4-BE49-F238E27FC236}">
                <a16:creationId xmlns:a16="http://schemas.microsoft.com/office/drawing/2014/main" id="{FFAE1F35-0D05-CCBF-4AB3-8A6A50DAE399}"/>
              </a:ext>
            </a:extLst>
          </p:cNvPr>
          <p:cNvSpPr txBox="1">
            <a:spLocks/>
          </p:cNvSpPr>
          <p:nvPr/>
        </p:nvSpPr>
        <p:spPr>
          <a:xfrm>
            <a:off x="164688" y="5581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000" b="1" u="sng" dirty="0">
                <a:solidFill>
                  <a:srgbClr val="FF3300"/>
                </a:solidFill>
              </a:rPr>
              <a:t>LNG wird in BRD nicht vor 2024 in kommerziellem Stil nutzbar sein und ist nur eine von mehreren Energieversorgungs-Komponenten für Deutschland.</a:t>
            </a:r>
          </a:p>
        </p:txBody>
      </p:sp>
    </p:spTree>
    <p:extLst>
      <p:ext uri="{BB962C8B-B14F-4D97-AF65-F5344CB8AC3E}">
        <p14:creationId xmlns:p14="http://schemas.microsoft.com/office/powerpoint/2010/main" val="337745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a:extLst>
              <a:ext uri="{FF2B5EF4-FFF2-40B4-BE49-F238E27FC236}">
                <a16:creationId xmlns:a16="http://schemas.microsoft.com/office/drawing/2014/main" id="{09F33BEE-4BFA-E89F-7B93-1C136C07AA48}"/>
              </a:ext>
            </a:extLst>
          </p:cNvPr>
          <p:cNvPicPr>
            <a:picLocks noChangeAspect="1"/>
          </p:cNvPicPr>
          <p:nvPr/>
        </p:nvPicPr>
        <p:blipFill>
          <a:blip r:embed="rId2"/>
          <a:stretch>
            <a:fillRect/>
          </a:stretch>
        </p:blipFill>
        <p:spPr>
          <a:xfrm>
            <a:off x="293907" y="1220567"/>
            <a:ext cx="4013399" cy="2763323"/>
          </a:xfrm>
          <a:prstGeom prst="rect">
            <a:avLst/>
          </a:prstGeom>
        </p:spPr>
      </p:pic>
      <p:sp>
        <p:nvSpPr>
          <p:cNvPr id="16" name="Titel 15">
            <a:extLst>
              <a:ext uri="{FF2B5EF4-FFF2-40B4-BE49-F238E27FC236}">
                <a16:creationId xmlns:a16="http://schemas.microsoft.com/office/drawing/2014/main" id="{3DD5C71D-EF04-5B4F-EA7D-12707587C89B}"/>
              </a:ext>
            </a:extLst>
          </p:cNvPr>
          <p:cNvSpPr>
            <a:spLocks noGrp="1"/>
          </p:cNvSpPr>
          <p:nvPr>
            <p:ph type="title"/>
          </p:nvPr>
        </p:nvSpPr>
        <p:spPr>
          <a:xfrm>
            <a:off x="65315" y="-104996"/>
            <a:ext cx="11930169" cy="1325563"/>
          </a:xfrm>
        </p:spPr>
        <p:txBody>
          <a:bodyPr>
            <a:normAutofit/>
          </a:bodyPr>
          <a:lstStyle/>
          <a:p>
            <a:r>
              <a:rPr lang="de-DE" sz="3200" b="1" u="sng" dirty="0">
                <a:solidFill>
                  <a:schemeClr val="bg1"/>
                </a:solidFill>
              </a:rPr>
              <a:t>Heißt die Zukunft der Energieversorgung in Deutschland  Wasserstoff ?</a:t>
            </a:r>
          </a:p>
        </p:txBody>
      </p:sp>
      <p:pic>
        <p:nvPicPr>
          <p:cNvPr id="18" name="Grafik 17">
            <a:extLst>
              <a:ext uri="{FF2B5EF4-FFF2-40B4-BE49-F238E27FC236}">
                <a16:creationId xmlns:a16="http://schemas.microsoft.com/office/drawing/2014/main" id="{B5D50D5B-3EB2-D7F4-48E9-2979772846B2}"/>
              </a:ext>
            </a:extLst>
          </p:cNvPr>
          <p:cNvPicPr>
            <a:picLocks noChangeAspect="1"/>
          </p:cNvPicPr>
          <p:nvPr/>
        </p:nvPicPr>
        <p:blipFill>
          <a:blip r:embed="rId3"/>
          <a:stretch>
            <a:fillRect/>
          </a:stretch>
        </p:blipFill>
        <p:spPr>
          <a:xfrm>
            <a:off x="171924" y="4455103"/>
            <a:ext cx="4732434" cy="1544268"/>
          </a:xfrm>
          <a:prstGeom prst="rect">
            <a:avLst/>
          </a:prstGeom>
        </p:spPr>
      </p:pic>
      <p:pic>
        <p:nvPicPr>
          <p:cNvPr id="3" name="Grafik 2">
            <a:extLst>
              <a:ext uri="{FF2B5EF4-FFF2-40B4-BE49-F238E27FC236}">
                <a16:creationId xmlns:a16="http://schemas.microsoft.com/office/drawing/2014/main" id="{FF56EA51-E9C3-5CA4-2604-A8EB4A3DC6E9}"/>
              </a:ext>
            </a:extLst>
          </p:cNvPr>
          <p:cNvPicPr>
            <a:picLocks noChangeAspect="1"/>
          </p:cNvPicPr>
          <p:nvPr/>
        </p:nvPicPr>
        <p:blipFill>
          <a:blip r:embed="rId4"/>
          <a:stretch>
            <a:fillRect/>
          </a:stretch>
        </p:blipFill>
        <p:spPr>
          <a:xfrm>
            <a:off x="4969958" y="1094032"/>
            <a:ext cx="7027311" cy="4905339"/>
          </a:xfrm>
          <a:prstGeom prst="rect">
            <a:avLst/>
          </a:prstGeom>
        </p:spPr>
      </p:pic>
      <p:sp>
        <p:nvSpPr>
          <p:cNvPr id="4" name="Textfeld 3">
            <a:extLst>
              <a:ext uri="{FF2B5EF4-FFF2-40B4-BE49-F238E27FC236}">
                <a16:creationId xmlns:a16="http://schemas.microsoft.com/office/drawing/2014/main" id="{06AD0C9C-C50C-551B-9538-51322F533F2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Tree>
    <p:extLst>
      <p:ext uri="{BB962C8B-B14F-4D97-AF65-F5344CB8AC3E}">
        <p14:creationId xmlns:p14="http://schemas.microsoft.com/office/powerpoint/2010/main" val="3564352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3">
            <a:extLst>
              <a:ext uri="{FF2B5EF4-FFF2-40B4-BE49-F238E27FC236}">
                <a16:creationId xmlns:a16="http://schemas.microsoft.com/office/drawing/2014/main" id="{B5EA8B04-A7A4-B147-D979-9540A11C05FC}"/>
              </a:ext>
            </a:extLst>
          </p:cNvPr>
          <p:cNvSpPr>
            <a:spLocks noGrp="1"/>
          </p:cNvSpPr>
          <p:nvPr>
            <p:ph type="title"/>
          </p:nvPr>
        </p:nvSpPr>
        <p:spPr>
          <a:xfrm>
            <a:off x="1301941" y="266420"/>
            <a:ext cx="9848280" cy="729332"/>
          </a:xfrm>
        </p:spPr>
        <p:txBody>
          <a:bodyPr>
            <a:normAutofit/>
          </a:bodyPr>
          <a:lstStyle/>
          <a:p>
            <a:r>
              <a:rPr lang="de-DE" dirty="0">
                <a:solidFill>
                  <a:schemeClr val="bg1"/>
                </a:solidFill>
              </a:rPr>
              <a:t>Entwicklung der Energieversorgung</a:t>
            </a:r>
          </a:p>
        </p:txBody>
      </p:sp>
      <p:sp>
        <p:nvSpPr>
          <p:cNvPr id="27" name="Rechteck 26">
            <a:extLst>
              <a:ext uri="{FF2B5EF4-FFF2-40B4-BE49-F238E27FC236}">
                <a16:creationId xmlns:a16="http://schemas.microsoft.com/office/drawing/2014/main" id="{9476BE29-007E-BD84-5061-295D567D545F}"/>
              </a:ext>
            </a:extLst>
          </p:cNvPr>
          <p:cNvSpPr/>
          <p:nvPr/>
        </p:nvSpPr>
        <p:spPr>
          <a:xfrm>
            <a:off x="11022841" y="916963"/>
            <a:ext cx="977666" cy="54175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bis 1996 entstehen ca. 1.500 Energie-versorger / Stadt-werke / </a:t>
            </a:r>
            <a:r>
              <a:rPr lang="de-DE" sz="1400" dirty="0" err="1">
                <a:solidFill>
                  <a:schemeClr val="tx1"/>
                </a:solidFill>
              </a:rPr>
              <a:t>Zweckver</a:t>
            </a:r>
            <a:r>
              <a:rPr lang="de-DE" sz="1400" dirty="0">
                <a:solidFill>
                  <a:schemeClr val="tx1"/>
                </a:solidFill>
              </a:rPr>
              <a:t>-bände in Deutsch-land als regionale </a:t>
            </a:r>
            <a:r>
              <a:rPr lang="de-DE" sz="1400" b="1" u="sng" dirty="0">
                <a:solidFill>
                  <a:schemeClr val="tx1"/>
                </a:solidFill>
              </a:rPr>
              <a:t>Monopole</a:t>
            </a:r>
          </a:p>
        </p:txBody>
      </p:sp>
      <p:grpSp>
        <p:nvGrpSpPr>
          <p:cNvPr id="61" name="Gruppieren 60">
            <a:extLst>
              <a:ext uri="{FF2B5EF4-FFF2-40B4-BE49-F238E27FC236}">
                <a16:creationId xmlns:a16="http://schemas.microsoft.com/office/drawing/2014/main" id="{E73E6059-2BE0-B295-F906-20E9DCFDB702}"/>
              </a:ext>
            </a:extLst>
          </p:cNvPr>
          <p:cNvGrpSpPr/>
          <p:nvPr/>
        </p:nvGrpSpPr>
        <p:grpSpPr>
          <a:xfrm>
            <a:off x="320076" y="5378178"/>
            <a:ext cx="10539400" cy="1382959"/>
            <a:chOff x="320076" y="5364530"/>
            <a:chExt cx="10539400" cy="1382959"/>
          </a:xfrm>
        </p:grpSpPr>
        <p:sp>
          <p:nvSpPr>
            <p:cNvPr id="52" name="Pfeil: Fünfeck 51">
              <a:extLst>
                <a:ext uri="{FF2B5EF4-FFF2-40B4-BE49-F238E27FC236}">
                  <a16:creationId xmlns:a16="http://schemas.microsoft.com/office/drawing/2014/main" id="{C62AABB2-2C53-CC0D-C4CF-CD6328446A1E}"/>
                </a:ext>
              </a:extLst>
            </p:cNvPr>
            <p:cNvSpPr/>
            <p:nvPr/>
          </p:nvSpPr>
          <p:spPr>
            <a:xfrm>
              <a:off x="342421" y="5752867"/>
              <a:ext cx="10517055" cy="622743"/>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extLst>
                <a:ext uri="{FF2B5EF4-FFF2-40B4-BE49-F238E27FC236}">
                  <a16:creationId xmlns:a16="http://schemas.microsoft.com/office/drawing/2014/main" id="{9CDAF012-7B18-BB45-80C4-A5D347F97E49}"/>
                </a:ext>
              </a:extLst>
            </p:cNvPr>
            <p:cNvSpPr txBox="1"/>
            <p:nvPr/>
          </p:nvSpPr>
          <p:spPr>
            <a:xfrm rot="16200000">
              <a:off x="-217515" y="5902121"/>
              <a:ext cx="1382959" cy="307777"/>
            </a:xfrm>
            <a:prstGeom prst="rect">
              <a:avLst/>
            </a:prstGeom>
            <a:noFill/>
          </p:spPr>
          <p:txBody>
            <a:bodyPr wrap="square" rtlCol="0">
              <a:spAutoFit/>
            </a:bodyPr>
            <a:lstStyle/>
            <a:p>
              <a:pPr algn="ctr"/>
              <a:r>
                <a:rPr lang="de-DE" sz="1400" b="1" dirty="0">
                  <a:solidFill>
                    <a:schemeClr val="bg1"/>
                  </a:solidFill>
                </a:rPr>
                <a:t>Wärme</a:t>
              </a:r>
            </a:p>
          </p:txBody>
        </p:sp>
      </p:grpSp>
      <p:grpSp>
        <p:nvGrpSpPr>
          <p:cNvPr id="45" name="Gruppieren 44">
            <a:extLst>
              <a:ext uri="{FF2B5EF4-FFF2-40B4-BE49-F238E27FC236}">
                <a16:creationId xmlns:a16="http://schemas.microsoft.com/office/drawing/2014/main" id="{BC2039B2-AD6D-D28A-8850-1587A03AF19F}"/>
              </a:ext>
            </a:extLst>
          </p:cNvPr>
          <p:cNvGrpSpPr/>
          <p:nvPr/>
        </p:nvGrpSpPr>
        <p:grpSpPr>
          <a:xfrm>
            <a:off x="585438" y="5845549"/>
            <a:ext cx="10203995" cy="538395"/>
            <a:chOff x="612734" y="5845549"/>
            <a:chExt cx="10203995" cy="538395"/>
          </a:xfrm>
        </p:grpSpPr>
        <p:sp>
          <p:nvSpPr>
            <p:cNvPr id="31" name="Pfeil: Fünfeck 30">
              <a:extLst>
                <a:ext uri="{FF2B5EF4-FFF2-40B4-BE49-F238E27FC236}">
                  <a16:creationId xmlns:a16="http://schemas.microsoft.com/office/drawing/2014/main" id="{74CA2B6D-0834-A1C2-FBD4-FA844B81357D}"/>
                </a:ext>
              </a:extLst>
            </p:cNvPr>
            <p:cNvSpPr/>
            <p:nvPr/>
          </p:nvSpPr>
          <p:spPr>
            <a:xfrm>
              <a:off x="8865099" y="5925801"/>
              <a:ext cx="1951630" cy="458143"/>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2" name="Gruppieren 41">
              <a:extLst>
                <a:ext uri="{FF2B5EF4-FFF2-40B4-BE49-F238E27FC236}">
                  <a16:creationId xmlns:a16="http://schemas.microsoft.com/office/drawing/2014/main" id="{5EF2E121-6E45-6522-6F5A-2BB2AC86B2BB}"/>
                </a:ext>
              </a:extLst>
            </p:cNvPr>
            <p:cNvGrpSpPr/>
            <p:nvPr/>
          </p:nvGrpSpPr>
          <p:grpSpPr>
            <a:xfrm>
              <a:off x="612734" y="5845549"/>
              <a:ext cx="9829158" cy="464570"/>
              <a:chOff x="612734" y="5845549"/>
              <a:chExt cx="9829158" cy="464570"/>
            </a:xfrm>
          </p:grpSpPr>
          <p:sp>
            <p:nvSpPr>
              <p:cNvPr id="32" name="Textfeld 31">
                <a:extLst>
                  <a:ext uri="{FF2B5EF4-FFF2-40B4-BE49-F238E27FC236}">
                    <a16:creationId xmlns:a16="http://schemas.microsoft.com/office/drawing/2014/main" id="{82E80585-03F7-344E-63DB-77EBBA2F9B36}"/>
                  </a:ext>
                </a:extLst>
              </p:cNvPr>
              <p:cNvSpPr txBox="1"/>
              <p:nvPr/>
            </p:nvSpPr>
            <p:spPr>
              <a:xfrm>
                <a:off x="8846020" y="5848454"/>
                <a:ext cx="1595872" cy="461665"/>
              </a:xfrm>
              <a:prstGeom prst="rect">
                <a:avLst/>
              </a:prstGeom>
              <a:noFill/>
              <a:ln>
                <a:solidFill>
                  <a:schemeClr val="accent1">
                    <a:shade val="50000"/>
                  </a:schemeClr>
                </a:solidFill>
              </a:ln>
            </p:spPr>
            <p:txBody>
              <a:bodyPr wrap="square" rtlCol="0">
                <a:spAutoFit/>
              </a:bodyPr>
              <a:lstStyle>
                <a:defPPr>
                  <a:defRPr lang="de-DE"/>
                </a:defPPr>
                <a:lvl1pPr>
                  <a:defRPr sz="1200">
                    <a:solidFill>
                      <a:schemeClr val="bg1"/>
                    </a:solidFill>
                  </a:defRPr>
                </a:lvl1pPr>
              </a:lstStyle>
              <a:p>
                <a:r>
                  <a:rPr lang="de-DE" dirty="0"/>
                  <a:t>Kraftwerks-Wärme oder/und KWK</a:t>
                </a:r>
              </a:p>
            </p:txBody>
          </p:sp>
          <p:sp>
            <p:nvSpPr>
              <p:cNvPr id="29" name="Textfeld 28">
                <a:extLst>
                  <a:ext uri="{FF2B5EF4-FFF2-40B4-BE49-F238E27FC236}">
                    <a16:creationId xmlns:a16="http://schemas.microsoft.com/office/drawing/2014/main" id="{D75F866A-AF29-65BB-3BDA-8706846AEF85}"/>
                  </a:ext>
                </a:extLst>
              </p:cNvPr>
              <p:cNvSpPr txBox="1"/>
              <p:nvPr/>
            </p:nvSpPr>
            <p:spPr>
              <a:xfrm>
                <a:off x="612734" y="5845549"/>
                <a:ext cx="1489026" cy="461665"/>
              </a:xfrm>
              <a:prstGeom prst="rect">
                <a:avLst/>
              </a:prstGeom>
              <a:noFill/>
              <a:ln>
                <a:solidFill>
                  <a:schemeClr val="accent1">
                    <a:shade val="50000"/>
                  </a:schemeClr>
                </a:solidFill>
              </a:ln>
            </p:spPr>
            <p:txBody>
              <a:bodyPr wrap="square" rtlCol="0">
                <a:spAutoFit/>
              </a:bodyPr>
              <a:lstStyle/>
              <a:p>
                <a:r>
                  <a:rPr lang="de-DE" sz="1200" dirty="0">
                    <a:solidFill>
                      <a:schemeClr val="bg1"/>
                    </a:solidFill>
                  </a:rPr>
                  <a:t>Römerzeit: Nah- und Erdwärme</a:t>
                </a:r>
              </a:p>
            </p:txBody>
          </p:sp>
        </p:grpSp>
      </p:grpSp>
      <p:grpSp>
        <p:nvGrpSpPr>
          <p:cNvPr id="58" name="Gruppieren 57">
            <a:extLst>
              <a:ext uri="{FF2B5EF4-FFF2-40B4-BE49-F238E27FC236}">
                <a16:creationId xmlns:a16="http://schemas.microsoft.com/office/drawing/2014/main" id="{E670B653-AA44-4C3A-DA3E-AD604854D93E}"/>
              </a:ext>
            </a:extLst>
          </p:cNvPr>
          <p:cNvGrpSpPr/>
          <p:nvPr/>
        </p:nvGrpSpPr>
        <p:grpSpPr>
          <a:xfrm>
            <a:off x="332914" y="1074237"/>
            <a:ext cx="10517056" cy="1454799"/>
            <a:chOff x="332914" y="1074237"/>
            <a:chExt cx="10517056" cy="1454799"/>
          </a:xfrm>
        </p:grpSpPr>
        <p:grpSp>
          <p:nvGrpSpPr>
            <p:cNvPr id="34" name="Gruppieren 33">
              <a:extLst>
                <a:ext uri="{FF2B5EF4-FFF2-40B4-BE49-F238E27FC236}">
                  <a16:creationId xmlns:a16="http://schemas.microsoft.com/office/drawing/2014/main" id="{6B75EAE0-21D6-0DF3-B77B-A3905D97C99A}"/>
                </a:ext>
              </a:extLst>
            </p:cNvPr>
            <p:cNvGrpSpPr/>
            <p:nvPr/>
          </p:nvGrpSpPr>
          <p:grpSpPr>
            <a:xfrm>
              <a:off x="332914" y="1074237"/>
              <a:ext cx="10517056" cy="1436948"/>
              <a:chOff x="332914" y="1074237"/>
              <a:chExt cx="10517056" cy="1436948"/>
            </a:xfrm>
          </p:grpSpPr>
          <p:sp>
            <p:nvSpPr>
              <p:cNvPr id="3" name="Pfeil: Fünfeck 2">
                <a:extLst>
                  <a:ext uri="{FF2B5EF4-FFF2-40B4-BE49-F238E27FC236}">
                    <a16:creationId xmlns:a16="http://schemas.microsoft.com/office/drawing/2014/main" id="{0A48E7E7-84AD-86CC-DB72-F7B7F46A6A0B}"/>
                  </a:ext>
                </a:extLst>
              </p:cNvPr>
              <p:cNvSpPr/>
              <p:nvPr/>
            </p:nvSpPr>
            <p:spPr>
              <a:xfrm>
                <a:off x="332914" y="1074237"/>
                <a:ext cx="10517056" cy="14369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0F1CEFB2-470C-67FF-3291-A404D1CEA336}"/>
                  </a:ext>
                </a:extLst>
              </p:cNvPr>
              <p:cNvSpPr txBox="1"/>
              <p:nvPr/>
            </p:nvSpPr>
            <p:spPr>
              <a:xfrm>
                <a:off x="722236" y="1132732"/>
                <a:ext cx="2127069" cy="646331"/>
              </a:xfrm>
              <a:prstGeom prst="rect">
                <a:avLst/>
              </a:prstGeom>
              <a:noFill/>
              <a:ln>
                <a:solidFill>
                  <a:schemeClr val="bg1"/>
                </a:solidFill>
              </a:ln>
            </p:spPr>
            <p:txBody>
              <a:bodyPr wrap="square" rtlCol="0">
                <a:spAutoFit/>
              </a:bodyPr>
              <a:lstStyle/>
              <a:p>
                <a:r>
                  <a:rPr lang="de-DE" sz="1200" dirty="0">
                    <a:solidFill>
                      <a:schemeClr val="bg1"/>
                    </a:solidFill>
                  </a:rPr>
                  <a:t>Griechenland und altes Rom:</a:t>
                </a:r>
              </a:p>
              <a:p>
                <a:r>
                  <a:rPr lang="de-DE" sz="1200" dirty="0">
                    <a:solidFill>
                      <a:schemeClr val="bg1"/>
                    </a:solidFill>
                  </a:rPr>
                  <a:t>Vergabe von Wasser und Brunnen-Rechten</a:t>
                </a:r>
              </a:p>
            </p:txBody>
          </p:sp>
          <p:sp>
            <p:nvSpPr>
              <p:cNvPr id="12" name="Textfeld 11">
                <a:extLst>
                  <a:ext uri="{FF2B5EF4-FFF2-40B4-BE49-F238E27FC236}">
                    <a16:creationId xmlns:a16="http://schemas.microsoft.com/office/drawing/2014/main" id="{06CFCF89-84B5-0DFD-7738-039C240A7F03}"/>
                  </a:ext>
                </a:extLst>
              </p:cNvPr>
              <p:cNvSpPr txBox="1"/>
              <p:nvPr/>
            </p:nvSpPr>
            <p:spPr>
              <a:xfrm>
                <a:off x="2912072" y="1135956"/>
                <a:ext cx="1951630" cy="646331"/>
              </a:xfrm>
              <a:prstGeom prst="rect">
                <a:avLst/>
              </a:prstGeom>
              <a:noFill/>
              <a:ln>
                <a:solidFill>
                  <a:schemeClr val="bg1"/>
                </a:solidFill>
              </a:ln>
            </p:spPr>
            <p:txBody>
              <a:bodyPr wrap="square" rtlCol="0">
                <a:spAutoFit/>
              </a:bodyPr>
              <a:lstStyle/>
              <a:p>
                <a:r>
                  <a:rPr lang="de-DE" sz="1200" dirty="0">
                    <a:solidFill>
                      <a:schemeClr val="bg1"/>
                    </a:solidFill>
                  </a:rPr>
                  <a:t>Rom und Mittelalter: Wassertransport und Zisternen</a:t>
                </a:r>
              </a:p>
            </p:txBody>
          </p:sp>
          <p:sp>
            <p:nvSpPr>
              <p:cNvPr id="16" name="Textfeld 15">
                <a:extLst>
                  <a:ext uri="{FF2B5EF4-FFF2-40B4-BE49-F238E27FC236}">
                    <a16:creationId xmlns:a16="http://schemas.microsoft.com/office/drawing/2014/main" id="{AF8857DA-A4BA-19A6-2CBA-20C39D5CD37A}"/>
                  </a:ext>
                </a:extLst>
              </p:cNvPr>
              <p:cNvSpPr txBox="1"/>
              <p:nvPr/>
            </p:nvSpPr>
            <p:spPr>
              <a:xfrm>
                <a:off x="1439015" y="1827112"/>
                <a:ext cx="1951630" cy="646331"/>
              </a:xfrm>
              <a:prstGeom prst="rect">
                <a:avLst/>
              </a:prstGeom>
              <a:noFill/>
              <a:ln>
                <a:solidFill>
                  <a:schemeClr val="bg1"/>
                </a:solidFill>
              </a:ln>
            </p:spPr>
            <p:txBody>
              <a:bodyPr wrap="square" rtlCol="0">
                <a:spAutoFit/>
              </a:bodyPr>
              <a:lstStyle/>
              <a:p>
                <a:r>
                  <a:rPr lang="de-DE" sz="1200" dirty="0">
                    <a:solidFill>
                      <a:schemeClr val="bg1"/>
                    </a:solidFill>
                  </a:rPr>
                  <a:t>Wassergewinnung aus Oberflächenwasser und Flachbrunnen</a:t>
                </a:r>
              </a:p>
            </p:txBody>
          </p:sp>
          <p:sp>
            <p:nvSpPr>
              <p:cNvPr id="17" name="Textfeld 16">
                <a:extLst>
                  <a:ext uri="{FF2B5EF4-FFF2-40B4-BE49-F238E27FC236}">
                    <a16:creationId xmlns:a16="http://schemas.microsoft.com/office/drawing/2014/main" id="{9DFC82DD-8257-AC84-8D08-05AC6DA85DEB}"/>
                  </a:ext>
                </a:extLst>
              </p:cNvPr>
              <p:cNvSpPr txBox="1"/>
              <p:nvPr/>
            </p:nvSpPr>
            <p:spPr>
              <a:xfrm>
                <a:off x="7713667" y="1405503"/>
                <a:ext cx="2153827" cy="830997"/>
              </a:xfrm>
              <a:prstGeom prst="rect">
                <a:avLst/>
              </a:prstGeom>
              <a:noFill/>
              <a:ln>
                <a:solidFill>
                  <a:schemeClr val="bg1"/>
                </a:solidFill>
              </a:ln>
            </p:spPr>
            <p:txBody>
              <a:bodyPr wrap="square" rtlCol="0">
                <a:spAutoFit/>
              </a:bodyPr>
              <a:lstStyle/>
              <a:p>
                <a:r>
                  <a:rPr lang="de-DE" sz="1200" dirty="0">
                    <a:solidFill>
                      <a:schemeClr val="bg1"/>
                    </a:solidFill>
                  </a:rPr>
                  <a:t>mit wachsendem Verständnis von Bau/ Chemie: </a:t>
                </a:r>
              </a:p>
              <a:p>
                <a:r>
                  <a:rPr lang="de-DE" sz="1200" dirty="0">
                    <a:solidFill>
                      <a:schemeClr val="bg1"/>
                    </a:solidFill>
                  </a:rPr>
                  <a:t>Förderung aus Tiefbrunnen, Speicherung, Aufbereitung, etc.</a:t>
                </a:r>
              </a:p>
            </p:txBody>
          </p:sp>
          <p:sp>
            <p:nvSpPr>
              <p:cNvPr id="18" name="Textfeld 17">
                <a:extLst>
                  <a:ext uri="{FF2B5EF4-FFF2-40B4-BE49-F238E27FC236}">
                    <a16:creationId xmlns:a16="http://schemas.microsoft.com/office/drawing/2014/main" id="{1C186E83-91E0-FD6E-16D0-AC04AD75DB9B}"/>
                  </a:ext>
                </a:extLst>
              </p:cNvPr>
              <p:cNvSpPr txBox="1"/>
              <p:nvPr/>
            </p:nvSpPr>
            <p:spPr>
              <a:xfrm>
                <a:off x="4972739" y="1612495"/>
                <a:ext cx="1951630" cy="646331"/>
              </a:xfrm>
              <a:prstGeom prst="rect">
                <a:avLst/>
              </a:prstGeom>
              <a:noFill/>
              <a:ln>
                <a:solidFill>
                  <a:schemeClr val="bg1"/>
                </a:solidFill>
              </a:ln>
            </p:spPr>
            <p:txBody>
              <a:bodyPr wrap="square" rtlCol="0">
                <a:spAutoFit/>
              </a:bodyPr>
              <a:lstStyle/>
              <a:p>
                <a:r>
                  <a:rPr lang="de-DE" sz="1200" dirty="0">
                    <a:solidFill>
                      <a:schemeClr val="bg1"/>
                    </a:solidFill>
                  </a:rPr>
                  <a:t>Ab dem Mittelalter: </a:t>
                </a:r>
              </a:p>
              <a:p>
                <a:r>
                  <a:rPr lang="de-DE" sz="1200" dirty="0">
                    <a:solidFill>
                      <a:schemeClr val="bg1"/>
                    </a:solidFill>
                  </a:rPr>
                  <a:t>Bau von Wasserwerken / sog. Wasserkünsten</a:t>
                </a:r>
              </a:p>
            </p:txBody>
          </p:sp>
        </p:grpSp>
        <p:sp>
          <p:nvSpPr>
            <p:cNvPr id="46" name="Textfeld 45">
              <a:extLst>
                <a:ext uri="{FF2B5EF4-FFF2-40B4-BE49-F238E27FC236}">
                  <a16:creationId xmlns:a16="http://schemas.microsoft.com/office/drawing/2014/main" id="{2350400F-9444-1513-9475-2A91CE58A176}"/>
                </a:ext>
              </a:extLst>
            </p:cNvPr>
            <p:cNvSpPr txBox="1"/>
            <p:nvPr/>
          </p:nvSpPr>
          <p:spPr>
            <a:xfrm rot="16200000">
              <a:off x="-163905" y="1683668"/>
              <a:ext cx="1382959" cy="307777"/>
            </a:xfrm>
            <a:prstGeom prst="rect">
              <a:avLst/>
            </a:prstGeom>
            <a:noFill/>
          </p:spPr>
          <p:txBody>
            <a:bodyPr wrap="square" rtlCol="0">
              <a:spAutoFit/>
            </a:bodyPr>
            <a:lstStyle/>
            <a:p>
              <a:pPr algn="ctr"/>
              <a:r>
                <a:rPr lang="de-DE" sz="1400" b="1" dirty="0">
                  <a:solidFill>
                    <a:schemeClr val="bg1"/>
                  </a:solidFill>
                </a:rPr>
                <a:t>Wasser</a:t>
              </a:r>
            </a:p>
          </p:txBody>
        </p:sp>
      </p:grpSp>
      <p:grpSp>
        <p:nvGrpSpPr>
          <p:cNvPr id="59" name="Gruppieren 58">
            <a:extLst>
              <a:ext uri="{FF2B5EF4-FFF2-40B4-BE49-F238E27FC236}">
                <a16:creationId xmlns:a16="http://schemas.microsoft.com/office/drawing/2014/main" id="{E3E3B3AE-6794-09A7-B7D2-022B185C0C1B}"/>
              </a:ext>
            </a:extLst>
          </p:cNvPr>
          <p:cNvGrpSpPr/>
          <p:nvPr/>
        </p:nvGrpSpPr>
        <p:grpSpPr>
          <a:xfrm>
            <a:off x="332912" y="2612135"/>
            <a:ext cx="10517056" cy="1457112"/>
            <a:chOff x="332912" y="2612135"/>
            <a:chExt cx="10517056" cy="1457112"/>
          </a:xfrm>
        </p:grpSpPr>
        <p:grpSp>
          <p:nvGrpSpPr>
            <p:cNvPr id="35" name="Gruppieren 34">
              <a:extLst>
                <a:ext uri="{FF2B5EF4-FFF2-40B4-BE49-F238E27FC236}">
                  <a16:creationId xmlns:a16="http://schemas.microsoft.com/office/drawing/2014/main" id="{0B709227-728F-0DA1-EC7F-22BAED5804AD}"/>
                </a:ext>
              </a:extLst>
            </p:cNvPr>
            <p:cNvGrpSpPr/>
            <p:nvPr/>
          </p:nvGrpSpPr>
          <p:grpSpPr>
            <a:xfrm>
              <a:off x="332912" y="2632299"/>
              <a:ext cx="10517056" cy="1436948"/>
              <a:chOff x="332912" y="2632299"/>
              <a:chExt cx="10517056" cy="1436948"/>
            </a:xfrm>
          </p:grpSpPr>
          <p:sp>
            <p:nvSpPr>
              <p:cNvPr id="10" name="Pfeil: Fünfeck 9">
                <a:extLst>
                  <a:ext uri="{FF2B5EF4-FFF2-40B4-BE49-F238E27FC236}">
                    <a16:creationId xmlns:a16="http://schemas.microsoft.com/office/drawing/2014/main" id="{3E167D66-0AB1-71A3-6022-4028CFA6FD1B}"/>
                  </a:ext>
                </a:extLst>
              </p:cNvPr>
              <p:cNvSpPr/>
              <p:nvPr/>
            </p:nvSpPr>
            <p:spPr>
              <a:xfrm>
                <a:off x="332912" y="2632299"/>
                <a:ext cx="10517056" cy="143694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6B6B4B04-453B-AF6C-70C4-96AC8036F1AC}"/>
                  </a:ext>
                </a:extLst>
              </p:cNvPr>
              <p:cNvSpPr txBox="1"/>
              <p:nvPr/>
            </p:nvSpPr>
            <p:spPr>
              <a:xfrm>
                <a:off x="3735345" y="2905369"/>
                <a:ext cx="1596788" cy="830997"/>
              </a:xfrm>
              <a:prstGeom prst="rect">
                <a:avLst/>
              </a:prstGeom>
              <a:noFill/>
              <a:ln>
                <a:solidFill>
                  <a:schemeClr val="tx1"/>
                </a:solidFill>
              </a:ln>
            </p:spPr>
            <p:txBody>
              <a:bodyPr wrap="square" rtlCol="0">
                <a:spAutoFit/>
              </a:bodyPr>
              <a:lstStyle/>
              <a:p>
                <a:r>
                  <a:rPr lang="de-DE" sz="1200" dirty="0"/>
                  <a:t>1810:</a:t>
                </a:r>
              </a:p>
              <a:p>
                <a:r>
                  <a:rPr lang="de-DE" sz="1200" dirty="0"/>
                  <a:t>die ersten Stadtwerke in London für die Gasversorgung</a:t>
                </a:r>
              </a:p>
            </p:txBody>
          </p:sp>
          <p:sp>
            <p:nvSpPr>
              <p:cNvPr id="6" name="Textfeld 5">
                <a:extLst>
                  <a:ext uri="{FF2B5EF4-FFF2-40B4-BE49-F238E27FC236}">
                    <a16:creationId xmlns:a16="http://schemas.microsoft.com/office/drawing/2014/main" id="{23C66951-D8CE-F017-DABC-F2DA906B8CEE}"/>
                  </a:ext>
                </a:extLst>
              </p:cNvPr>
              <p:cNvSpPr txBox="1"/>
              <p:nvPr/>
            </p:nvSpPr>
            <p:spPr>
              <a:xfrm>
                <a:off x="5404513" y="2891189"/>
                <a:ext cx="1715478" cy="1015663"/>
              </a:xfrm>
              <a:prstGeom prst="rect">
                <a:avLst/>
              </a:prstGeom>
              <a:noFill/>
              <a:ln>
                <a:solidFill>
                  <a:schemeClr val="tx1"/>
                </a:solidFill>
              </a:ln>
            </p:spPr>
            <p:txBody>
              <a:bodyPr wrap="square" rtlCol="0">
                <a:spAutoFit/>
              </a:bodyPr>
              <a:lstStyle/>
              <a:p>
                <a:r>
                  <a:rPr lang="de-DE" sz="1200" dirty="0"/>
                  <a:t>1825:</a:t>
                </a:r>
              </a:p>
              <a:p>
                <a:r>
                  <a:rPr lang="de-DE" sz="1200" dirty="0"/>
                  <a:t>die ersten Stadtwerke in Deutschland in Hannover und Berlin bzw. als Gemeindewerke</a:t>
                </a:r>
              </a:p>
            </p:txBody>
          </p:sp>
          <p:sp>
            <p:nvSpPr>
              <p:cNvPr id="22" name="Textfeld 21">
                <a:extLst>
                  <a:ext uri="{FF2B5EF4-FFF2-40B4-BE49-F238E27FC236}">
                    <a16:creationId xmlns:a16="http://schemas.microsoft.com/office/drawing/2014/main" id="{AEC8825E-426C-9AA4-E060-343C61EA7397}"/>
                  </a:ext>
                </a:extLst>
              </p:cNvPr>
              <p:cNvSpPr txBox="1"/>
              <p:nvPr/>
            </p:nvSpPr>
            <p:spPr>
              <a:xfrm>
                <a:off x="8477534" y="2932802"/>
                <a:ext cx="1715478" cy="1015663"/>
              </a:xfrm>
              <a:prstGeom prst="rect">
                <a:avLst/>
              </a:prstGeom>
              <a:noFill/>
              <a:ln>
                <a:solidFill>
                  <a:schemeClr val="tx1"/>
                </a:solidFill>
              </a:ln>
            </p:spPr>
            <p:txBody>
              <a:bodyPr wrap="square" rtlCol="0">
                <a:spAutoFit/>
              </a:bodyPr>
              <a:lstStyle/>
              <a:p>
                <a:r>
                  <a:rPr lang="de-DE" sz="1200" dirty="0"/>
                  <a:t>Erdgas als Heizmittel;</a:t>
                </a:r>
              </a:p>
              <a:p>
                <a:r>
                  <a:rPr lang="de-DE" sz="1200" dirty="0"/>
                  <a:t>Erdgasförderung, Druckstufen, Gasometer, Verteil und Transportnetze</a:t>
                </a:r>
              </a:p>
            </p:txBody>
          </p:sp>
        </p:grpSp>
        <p:sp>
          <p:nvSpPr>
            <p:cNvPr id="47" name="Textfeld 46">
              <a:extLst>
                <a:ext uri="{FF2B5EF4-FFF2-40B4-BE49-F238E27FC236}">
                  <a16:creationId xmlns:a16="http://schemas.microsoft.com/office/drawing/2014/main" id="{E31DEB99-865A-2B21-EA40-E8C671BCB93C}"/>
                </a:ext>
              </a:extLst>
            </p:cNvPr>
            <p:cNvSpPr txBox="1"/>
            <p:nvPr/>
          </p:nvSpPr>
          <p:spPr>
            <a:xfrm rot="16200000">
              <a:off x="-182680" y="3149726"/>
              <a:ext cx="1382959" cy="307777"/>
            </a:xfrm>
            <a:prstGeom prst="rect">
              <a:avLst/>
            </a:prstGeom>
            <a:noFill/>
          </p:spPr>
          <p:txBody>
            <a:bodyPr wrap="square" rtlCol="0">
              <a:spAutoFit/>
            </a:bodyPr>
            <a:lstStyle/>
            <a:p>
              <a:pPr algn="ctr"/>
              <a:r>
                <a:rPr lang="de-DE" sz="1400" b="1" dirty="0"/>
                <a:t>Gas</a:t>
              </a:r>
            </a:p>
          </p:txBody>
        </p:sp>
      </p:grpSp>
      <p:grpSp>
        <p:nvGrpSpPr>
          <p:cNvPr id="60" name="Gruppieren 59">
            <a:extLst>
              <a:ext uri="{FF2B5EF4-FFF2-40B4-BE49-F238E27FC236}">
                <a16:creationId xmlns:a16="http://schemas.microsoft.com/office/drawing/2014/main" id="{78E77B0F-42A0-6B0F-9BEC-3E798FEFF30B}"/>
              </a:ext>
            </a:extLst>
          </p:cNvPr>
          <p:cNvGrpSpPr/>
          <p:nvPr/>
        </p:nvGrpSpPr>
        <p:grpSpPr>
          <a:xfrm>
            <a:off x="332913" y="4260049"/>
            <a:ext cx="10517055" cy="1447313"/>
            <a:chOff x="332913" y="4260049"/>
            <a:chExt cx="10517055" cy="1447313"/>
          </a:xfrm>
        </p:grpSpPr>
        <p:grpSp>
          <p:nvGrpSpPr>
            <p:cNvPr id="43" name="Gruppieren 42">
              <a:extLst>
                <a:ext uri="{FF2B5EF4-FFF2-40B4-BE49-F238E27FC236}">
                  <a16:creationId xmlns:a16="http://schemas.microsoft.com/office/drawing/2014/main" id="{B5E11E82-6ADC-5673-D270-3751E265D1C5}"/>
                </a:ext>
              </a:extLst>
            </p:cNvPr>
            <p:cNvGrpSpPr/>
            <p:nvPr/>
          </p:nvGrpSpPr>
          <p:grpSpPr>
            <a:xfrm>
              <a:off x="332913" y="4270414"/>
              <a:ext cx="10517055" cy="1436948"/>
              <a:chOff x="332913" y="4270414"/>
              <a:chExt cx="10517055" cy="1436948"/>
            </a:xfrm>
          </p:grpSpPr>
          <p:grpSp>
            <p:nvGrpSpPr>
              <p:cNvPr id="36" name="Gruppieren 35">
                <a:extLst>
                  <a:ext uri="{FF2B5EF4-FFF2-40B4-BE49-F238E27FC236}">
                    <a16:creationId xmlns:a16="http://schemas.microsoft.com/office/drawing/2014/main" id="{C733BEB6-A22E-4E3B-0B05-E95F20042194}"/>
                  </a:ext>
                </a:extLst>
              </p:cNvPr>
              <p:cNvGrpSpPr/>
              <p:nvPr/>
            </p:nvGrpSpPr>
            <p:grpSpPr>
              <a:xfrm>
                <a:off x="332913" y="4270414"/>
                <a:ext cx="10517055" cy="1436948"/>
                <a:chOff x="332913" y="4270414"/>
                <a:chExt cx="10517055" cy="1436948"/>
              </a:xfrm>
            </p:grpSpPr>
            <p:sp>
              <p:nvSpPr>
                <p:cNvPr id="11" name="Pfeil: Fünfeck 10">
                  <a:extLst>
                    <a:ext uri="{FF2B5EF4-FFF2-40B4-BE49-F238E27FC236}">
                      <a16:creationId xmlns:a16="http://schemas.microsoft.com/office/drawing/2014/main" id="{0959FEE9-1DDD-E680-8FBC-FE722D7FBD38}"/>
                    </a:ext>
                  </a:extLst>
                </p:cNvPr>
                <p:cNvSpPr/>
                <p:nvPr/>
              </p:nvSpPr>
              <p:spPr>
                <a:xfrm>
                  <a:off x="332913" y="4270414"/>
                  <a:ext cx="10517055" cy="1436948"/>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FA89E08-6356-15C9-C134-8A5A16F314FC}"/>
                    </a:ext>
                  </a:extLst>
                </p:cNvPr>
                <p:cNvSpPr txBox="1"/>
                <p:nvPr/>
              </p:nvSpPr>
              <p:spPr>
                <a:xfrm>
                  <a:off x="7014946" y="4453381"/>
                  <a:ext cx="1715478" cy="1015663"/>
                </a:xfrm>
                <a:prstGeom prst="rect">
                  <a:avLst/>
                </a:prstGeom>
                <a:noFill/>
                <a:ln>
                  <a:solidFill>
                    <a:schemeClr val="bg1"/>
                  </a:solidFill>
                </a:ln>
              </p:spPr>
              <p:txBody>
                <a:bodyPr wrap="square" rtlCol="0">
                  <a:spAutoFit/>
                </a:bodyPr>
                <a:lstStyle/>
                <a:p>
                  <a:r>
                    <a:rPr lang="de-DE" sz="1200" dirty="0">
                      <a:solidFill>
                        <a:schemeClr val="bg1"/>
                      </a:solidFill>
                    </a:rPr>
                    <a:t>1884:</a:t>
                  </a:r>
                </a:p>
                <a:p>
                  <a:r>
                    <a:rPr lang="de-DE" sz="1200" dirty="0">
                      <a:solidFill>
                        <a:schemeClr val="bg1"/>
                      </a:solidFill>
                    </a:rPr>
                    <a:t>die ersten Stadtwerke für Stromerzeugung und Verteilung in Deutschland</a:t>
                  </a:r>
                </a:p>
              </p:txBody>
            </p:sp>
            <p:sp>
              <p:nvSpPr>
                <p:cNvPr id="19" name="Textfeld 18">
                  <a:extLst>
                    <a:ext uri="{FF2B5EF4-FFF2-40B4-BE49-F238E27FC236}">
                      <a16:creationId xmlns:a16="http://schemas.microsoft.com/office/drawing/2014/main" id="{60D75322-BE20-50B8-7783-8FDE6C681F31}"/>
                    </a:ext>
                  </a:extLst>
                </p:cNvPr>
                <p:cNvSpPr txBox="1"/>
                <p:nvPr/>
              </p:nvSpPr>
              <p:spPr>
                <a:xfrm>
                  <a:off x="4115194" y="4385266"/>
                  <a:ext cx="1951630" cy="461665"/>
                </a:xfrm>
                <a:prstGeom prst="rect">
                  <a:avLst/>
                </a:prstGeom>
                <a:noFill/>
                <a:ln>
                  <a:solidFill>
                    <a:schemeClr val="bg1"/>
                  </a:solidFill>
                  <a:prstDash val="lgDash"/>
                </a:ln>
              </p:spPr>
              <p:txBody>
                <a:bodyPr wrap="square" rtlCol="0">
                  <a:spAutoFit/>
                </a:bodyPr>
                <a:lstStyle/>
                <a:p>
                  <a:r>
                    <a:rPr lang="de-DE" sz="1200" dirty="0" err="1">
                      <a:solidFill>
                        <a:schemeClr val="bg1"/>
                      </a:solidFill>
                    </a:rPr>
                    <a:t>Strassenbeleuchtung</a:t>
                  </a:r>
                  <a:r>
                    <a:rPr lang="de-DE" sz="1200" dirty="0">
                      <a:solidFill>
                        <a:schemeClr val="bg1"/>
                      </a:solidFill>
                    </a:rPr>
                    <a:t> per Leuchtgas</a:t>
                  </a:r>
                </a:p>
              </p:txBody>
            </p:sp>
            <p:sp>
              <p:nvSpPr>
                <p:cNvPr id="20" name="Textfeld 19">
                  <a:extLst>
                    <a:ext uri="{FF2B5EF4-FFF2-40B4-BE49-F238E27FC236}">
                      <a16:creationId xmlns:a16="http://schemas.microsoft.com/office/drawing/2014/main" id="{A8D65AD0-6706-285A-12DE-226845C7A928}"/>
                    </a:ext>
                  </a:extLst>
                </p:cNvPr>
                <p:cNvSpPr txBox="1"/>
                <p:nvPr/>
              </p:nvSpPr>
              <p:spPr>
                <a:xfrm>
                  <a:off x="4977276" y="5097228"/>
                  <a:ext cx="1951630" cy="461665"/>
                </a:xfrm>
                <a:prstGeom prst="rect">
                  <a:avLst/>
                </a:prstGeom>
                <a:noFill/>
                <a:ln>
                  <a:solidFill>
                    <a:schemeClr val="bg1"/>
                  </a:solidFill>
                  <a:prstDash val="lgDash"/>
                </a:ln>
              </p:spPr>
              <p:txBody>
                <a:bodyPr wrap="square" rtlCol="0">
                  <a:spAutoFit/>
                </a:bodyPr>
                <a:lstStyle/>
                <a:p>
                  <a:r>
                    <a:rPr lang="de-DE" sz="1200" dirty="0">
                      <a:solidFill>
                        <a:schemeClr val="bg1"/>
                      </a:solidFill>
                    </a:rPr>
                    <a:t>Wohnungsbeleuchtung per Leuchtgas</a:t>
                  </a:r>
                </a:p>
              </p:txBody>
            </p:sp>
            <p:sp>
              <p:nvSpPr>
                <p:cNvPr id="21" name="Textfeld 20">
                  <a:extLst>
                    <a:ext uri="{FF2B5EF4-FFF2-40B4-BE49-F238E27FC236}">
                      <a16:creationId xmlns:a16="http://schemas.microsoft.com/office/drawing/2014/main" id="{18B4B3EE-BAE2-F102-B88C-10BABBDACBA1}"/>
                    </a:ext>
                  </a:extLst>
                </p:cNvPr>
                <p:cNvSpPr txBox="1"/>
                <p:nvPr/>
              </p:nvSpPr>
              <p:spPr>
                <a:xfrm>
                  <a:off x="8846020" y="4592135"/>
                  <a:ext cx="1498982" cy="830997"/>
                </a:xfrm>
                <a:prstGeom prst="rect">
                  <a:avLst/>
                </a:prstGeom>
                <a:noFill/>
                <a:ln>
                  <a:solidFill>
                    <a:schemeClr val="bg1"/>
                  </a:solidFill>
                </a:ln>
              </p:spPr>
              <p:txBody>
                <a:bodyPr wrap="square" rtlCol="0">
                  <a:spAutoFit/>
                </a:bodyPr>
                <a:lstStyle/>
                <a:p>
                  <a:r>
                    <a:rPr lang="de-DE" sz="1200" dirty="0">
                      <a:solidFill>
                        <a:schemeClr val="bg1"/>
                      </a:solidFill>
                    </a:rPr>
                    <a:t>Stromerzeugung aus Kraftwerken, Verteil- und Transportnetze, Spannungsebenen</a:t>
                  </a:r>
                </a:p>
              </p:txBody>
            </p:sp>
          </p:grpSp>
          <p:sp>
            <p:nvSpPr>
              <p:cNvPr id="26" name="Pfeil: nach unten 25">
                <a:extLst>
                  <a:ext uri="{FF2B5EF4-FFF2-40B4-BE49-F238E27FC236}">
                    <a16:creationId xmlns:a16="http://schemas.microsoft.com/office/drawing/2014/main" id="{7601A0B7-D9EC-51F6-44EB-A883500483D3}"/>
                  </a:ext>
                </a:extLst>
              </p:cNvPr>
              <p:cNvSpPr/>
              <p:nvPr/>
            </p:nvSpPr>
            <p:spPr>
              <a:xfrm>
                <a:off x="5433439" y="4733666"/>
                <a:ext cx="304791" cy="408215"/>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48" name="Textfeld 47">
              <a:extLst>
                <a:ext uri="{FF2B5EF4-FFF2-40B4-BE49-F238E27FC236}">
                  <a16:creationId xmlns:a16="http://schemas.microsoft.com/office/drawing/2014/main" id="{44C4F2C4-C5DF-73F3-474B-F4755CB64C2C}"/>
                </a:ext>
              </a:extLst>
            </p:cNvPr>
            <p:cNvSpPr txBox="1"/>
            <p:nvPr/>
          </p:nvSpPr>
          <p:spPr>
            <a:xfrm rot="16200000">
              <a:off x="-175281" y="4797640"/>
              <a:ext cx="1382959" cy="307777"/>
            </a:xfrm>
            <a:prstGeom prst="rect">
              <a:avLst/>
            </a:prstGeom>
            <a:noFill/>
          </p:spPr>
          <p:txBody>
            <a:bodyPr wrap="square" rtlCol="0">
              <a:spAutoFit/>
            </a:bodyPr>
            <a:lstStyle/>
            <a:p>
              <a:pPr algn="ctr"/>
              <a:r>
                <a:rPr lang="de-DE" sz="1400" b="1" dirty="0">
                  <a:solidFill>
                    <a:schemeClr val="bg1"/>
                  </a:solidFill>
                </a:rPr>
                <a:t>Strom</a:t>
              </a:r>
            </a:p>
          </p:txBody>
        </p:sp>
      </p:grpSp>
      <p:sp>
        <p:nvSpPr>
          <p:cNvPr id="33" name="Pfeil: nach unten 32">
            <a:extLst>
              <a:ext uri="{FF2B5EF4-FFF2-40B4-BE49-F238E27FC236}">
                <a16:creationId xmlns:a16="http://schemas.microsoft.com/office/drawing/2014/main" id="{E62EE86C-EB35-D95F-2F0E-CF7FEEFC74C2}"/>
              </a:ext>
            </a:extLst>
          </p:cNvPr>
          <p:cNvSpPr/>
          <p:nvPr/>
        </p:nvSpPr>
        <p:spPr>
          <a:xfrm>
            <a:off x="9416955" y="5417664"/>
            <a:ext cx="330951" cy="461664"/>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Pfeil: nach unten 22">
            <a:extLst>
              <a:ext uri="{FF2B5EF4-FFF2-40B4-BE49-F238E27FC236}">
                <a16:creationId xmlns:a16="http://schemas.microsoft.com/office/drawing/2014/main" id="{0907E5E0-5AF3-7D65-D192-DB49165042D3}"/>
              </a:ext>
            </a:extLst>
          </p:cNvPr>
          <p:cNvSpPr/>
          <p:nvPr/>
        </p:nvSpPr>
        <p:spPr>
          <a:xfrm>
            <a:off x="4672485" y="3748513"/>
            <a:ext cx="304791" cy="590279"/>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Pfeil: nach unten 24">
            <a:extLst>
              <a:ext uri="{FF2B5EF4-FFF2-40B4-BE49-F238E27FC236}">
                <a16:creationId xmlns:a16="http://schemas.microsoft.com/office/drawing/2014/main" id="{68E2C8B0-55A2-940C-D9F4-49253CDA1F08}"/>
              </a:ext>
            </a:extLst>
          </p:cNvPr>
          <p:cNvSpPr/>
          <p:nvPr/>
        </p:nvSpPr>
        <p:spPr>
          <a:xfrm>
            <a:off x="5373061" y="3900913"/>
            <a:ext cx="304791" cy="408215"/>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402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A25CF58-EB0B-4960-96E2-33404070205B}"/>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5" name="Rechteck 4">
            <a:extLst>
              <a:ext uri="{FF2B5EF4-FFF2-40B4-BE49-F238E27FC236}">
                <a16:creationId xmlns:a16="http://schemas.microsoft.com/office/drawing/2014/main" id="{265A18DE-BAE5-4C4D-80A9-2026099C40D3}"/>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E83BFDD7-9664-42FA-AA32-50B888004617}"/>
              </a:ext>
            </a:extLst>
          </p:cNvPr>
          <p:cNvGrpSpPr/>
          <p:nvPr/>
        </p:nvGrpSpPr>
        <p:grpSpPr>
          <a:xfrm>
            <a:off x="0" y="6638054"/>
            <a:ext cx="12192000" cy="230832"/>
            <a:chOff x="0" y="6638054"/>
            <a:chExt cx="12192000" cy="230832"/>
          </a:xfrm>
        </p:grpSpPr>
        <p:sp>
          <p:nvSpPr>
            <p:cNvPr id="8" name="Textfeld 7">
              <a:extLst>
                <a:ext uri="{FF2B5EF4-FFF2-40B4-BE49-F238E27FC236}">
                  <a16:creationId xmlns:a16="http://schemas.microsoft.com/office/drawing/2014/main" id="{13FA7576-C29D-451E-B71E-7F106DDE0459}"/>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BC0D8D2F-D680-4C05-AD2C-94329B4642F6}"/>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F39FF5B3-4FB3-4265-9925-3A14A06A398B}"/>
              </a:ext>
            </a:extLst>
          </p:cNvPr>
          <p:cNvSpPr txBox="1">
            <a:spLocks/>
          </p:cNvSpPr>
          <p:nvPr/>
        </p:nvSpPr>
        <p:spPr>
          <a:xfrm>
            <a:off x="195948" y="-296506"/>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solidFill>
                  <a:schemeClr val="bg1"/>
                </a:solidFill>
              </a:rPr>
              <a:t>Energiespeicher Wasserstoff</a:t>
            </a:r>
          </a:p>
        </p:txBody>
      </p:sp>
      <p:pic>
        <p:nvPicPr>
          <p:cNvPr id="11" name="Grafik 10">
            <a:extLst>
              <a:ext uri="{FF2B5EF4-FFF2-40B4-BE49-F238E27FC236}">
                <a16:creationId xmlns:a16="http://schemas.microsoft.com/office/drawing/2014/main" id="{50FBE54F-7016-5804-1877-F2CBF2CE26D9}"/>
              </a:ext>
            </a:extLst>
          </p:cNvPr>
          <p:cNvPicPr>
            <a:picLocks noChangeAspect="1"/>
          </p:cNvPicPr>
          <p:nvPr/>
        </p:nvPicPr>
        <p:blipFill>
          <a:blip r:embed="rId3"/>
          <a:stretch>
            <a:fillRect/>
          </a:stretch>
        </p:blipFill>
        <p:spPr>
          <a:xfrm>
            <a:off x="394190" y="700331"/>
            <a:ext cx="4639322" cy="2210108"/>
          </a:xfrm>
          <a:prstGeom prst="rect">
            <a:avLst/>
          </a:prstGeom>
        </p:spPr>
      </p:pic>
      <p:sp>
        <p:nvSpPr>
          <p:cNvPr id="16" name="Rechteck 15">
            <a:extLst>
              <a:ext uri="{FF2B5EF4-FFF2-40B4-BE49-F238E27FC236}">
                <a16:creationId xmlns:a16="http://schemas.microsoft.com/office/drawing/2014/main" id="{0A1940A4-5D46-97E5-C527-9FF461B7E806}"/>
              </a:ext>
            </a:extLst>
          </p:cNvPr>
          <p:cNvSpPr/>
          <p:nvPr/>
        </p:nvSpPr>
        <p:spPr>
          <a:xfrm>
            <a:off x="5823031" y="3225297"/>
            <a:ext cx="994611" cy="14364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grpSp>
        <p:nvGrpSpPr>
          <p:cNvPr id="4" name="Gruppieren 3">
            <a:extLst>
              <a:ext uri="{FF2B5EF4-FFF2-40B4-BE49-F238E27FC236}">
                <a16:creationId xmlns:a16="http://schemas.microsoft.com/office/drawing/2014/main" id="{9CCAEAAA-AE43-0847-2109-3518FFCB6CF9}"/>
              </a:ext>
            </a:extLst>
          </p:cNvPr>
          <p:cNvGrpSpPr/>
          <p:nvPr/>
        </p:nvGrpSpPr>
        <p:grpSpPr>
          <a:xfrm>
            <a:off x="394190" y="3201881"/>
            <a:ext cx="4639322" cy="1810003"/>
            <a:chOff x="195948" y="3038526"/>
            <a:chExt cx="4639322" cy="1810003"/>
          </a:xfrm>
        </p:grpSpPr>
        <p:pic>
          <p:nvPicPr>
            <p:cNvPr id="14" name="Grafik 13">
              <a:extLst>
                <a:ext uri="{FF2B5EF4-FFF2-40B4-BE49-F238E27FC236}">
                  <a16:creationId xmlns:a16="http://schemas.microsoft.com/office/drawing/2014/main" id="{25ED67CC-3C51-268E-489A-ABDEFBB3CC83}"/>
                </a:ext>
              </a:extLst>
            </p:cNvPr>
            <p:cNvPicPr>
              <a:picLocks noChangeAspect="1"/>
            </p:cNvPicPr>
            <p:nvPr/>
          </p:nvPicPr>
          <p:blipFill>
            <a:blip r:embed="rId4"/>
            <a:stretch>
              <a:fillRect/>
            </a:stretch>
          </p:blipFill>
          <p:spPr>
            <a:xfrm>
              <a:off x="195948" y="3038526"/>
              <a:ext cx="4639322" cy="1810003"/>
            </a:xfrm>
            <a:prstGeom prst="rect">
              <a:avLst/>
            </a:prstGeom>
          </p:spPr>
        </p:pic>
        <p:sp>
          <p:nvSpPr>
            <p:cNvPr id="3" name="Rechteck 2">
              <a:extLst>
                <a:ext uri="{FF2B5EF4-FFF2-40B4-BE49-F238E27FC236}">
                  <a16:creationId xmlns:a16="http://schemas.microsoft.com/office/drawing/2014/main" id="{242D35D1-2A92-9C74-0CEC-FF787000B8F5}"/>
                </a:ext>
              </a:extLst>
            </p:cNvPr>
            <p:cNvSpPr/>
            <p:nvPr/>
          </p:nvSpPr>
          <p:spPr>
            <a:xfrm>
              <a:off x="4039564" y="3038526"/>
              <a:ext cx="784131" cy="838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2" name="Grafik 11">
            <a:extLst>
              <a:ext uri="{FF2B5EF4-FFF2-40B4-BE49-F238E27FC236}">
                <a16:creationId xmlns:a16="http://schemas.microsoft.com/office/drawing/2014/main" id="{AFF80AA9-8B91-41D0-F7EF-E6DD1B0854D3}"/>
              </a:ext>
            </a:extLst>
          </p:cNvPr>
          <p:cNvPicPr>
            <a:picLocks noChangeAspect="1"/>
          </p:cNvPicPr>
          <p:nvPr/>
        </p:nvPicPr>
        <p:blipFill>
          <a:blip r:embed="rId5"/>
          <a:stretch>
            <a:fillRect/>
          </a:stretch>
        </p:blipFill>
        <p:spPr>
          <a:xfrm>
            <a:off x="5695603" y="357371"/>
            <a:ext cx="5146390" cy="6090402"/>
          </a:xfrm>
          <a:prstGeom prst="rect">
            <a:avLst/>
          </a:prstGeom>
        </p:spPr>
      </p:pic>
    </p:spTree>
    <p:extLst>
      <p:ext uri="{BB962C8B-B14F-4D97-AF65-F5344CB8AC3E}">
        <p14:creationId xmlns:p14="http://schemas.microsoft.com/office/powerpoint/2010/main" val="2356676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6911A39-5AB5-40C6-BBCE-95BB88192909}"/>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pic>
        <p:nvPicPr>
          <p:cNvPr id="4" name="Grafik 3">
            <a:extLst>
              <a:ext uri="{FF2B5EF4-FFF2-40B4-BE49-F238E27FC236}">
                <a16:creationId xmlns:a16="http://schemas.microsoft.com/office/drawing/2014/main" id="{7E0CC9BD-671C-48B9-816E-8495FC412CE1}"/>
              </a:ext>
            </a:extLst>
          </p:cNvPr>
          <p:cNvPicPr>
            <a:picLocks noChangeAspect="1"/>
          </p:cNvPicPr>
          <p:nvPr/>
        </p:nvPicPr>
        <p:blipFill>
          <a:blip r:embed="rId2"/>
          <a:stretch>
            <a:fillRect/>
          </a:stretch>
        </p:blipFill>
        <p:spPr>
          <a:xfrm>
            <a:off x="1507844" y="946712"/>
            <a:ext cx="9176312" cy="5531061"/>
          </a:xfrm>
          <a:prstGeom prst="rect">
            <a:avLst/>
          </a:prstGeom>
        </p:spPr>
      </p:pic>
      <p:sp>
        <p:nvSpPr>
          <p:cNvPr id="9" name="Textfeld 8">
            <a:extLst>
              <a:ext uri="{FF2B5EF4-FFF2-40B4-BE49-F238E27FC236}">
                <a16:creationId xmlns:a16="http://schemas.microsoft.com/office/drawing/2014/main" id="{9B411446-DF0B-4F5D-9245-EB45F9C27A14}"/>
              </a:ext>
            </a:extLst>
          </p:cNvPr>
          <p:cNvSpPr txBox="1"/>
          <p:nvPr/>
        </p:nvSpPr>
        <p:spPr>
          <a:xfrm>
            <a:off x="1475186" y="900537"/>
            <a:ext cx="6094520" cy="369332"/>
          </a:xfrm>
          <a:prstGeom prst="rect">
            <a:avLst/>
          </a:prstGeom>
          <a:noFill/>
        </p:spPr>
        <p:txBody>
          <a:bodyPr wrap="square">
            <a:spAutoFit/>
          </a:bodyPr>
          <a:lstStyle/>
          <a:p>
            <a:r>
              <a:rPr lang="de-DE" sz="1800" b="1" u="sng" dirty="0"/>
              <a:t>H2-Erzeugungsanlage</a:t>
            </a:r>
          </a:p>
        </p:txBody>
      </p:sp>
      <p:sp>
        <p:nvSpPr>
          <p:cNvPr id="8" name="Rechteck 7">
            <a:extLst>
              <a:ext uri="{FF2B5EF4-FFF2-40B4-BE49-F238E27FC236}">
                <a16:creationId xmlns:a16="http://schemas.microsoft.com/office/drawing/2014/main" id="{D2B27AA4-A397-409B-81B5-F010A6413897}"/>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uppieren 9">
            <a:extLst>
              <a:ext uri="{FF2B5EF4-FFF2-40B4-BE49-F238E27FC236}">
                <a16:creationId xmlns:a16="http://schemas.microsoft.com/office/drawing/2014/main" id="{BA6C3B08-B32E-4D41-A911-4AD2AB31746A}"/>
              </a:ext>
            </a:extLst>
          </p:cNvPr>
          <p:cNvGrpSpPr/>
          <p:nvPr/>
        </p:nvGrpSpPr>
        <p:grpSpPr>
          <a:xfrm>
            <a:off x="0" y="6638054"/>
            <a:ext cx="12192000" cy="230832"/>
            <a:chOff x="0" y="6638054"/>
            <a:chExt cx="12192000" cy="230832"/>
          </a:xfrm>
        </p:grpSpPr>
        <p:sp>
          <p:nvSpPr>
            <p:cNvPr id="12" name="Textfeld 11">
              <a:extLst>
                <a:ext uri="{FF2B5EF4-FFF2-40B4-BE49-F238E27FC236}">
                  <a16:creationId xmlns:a16="http://schemas.microsoft.com/office/drawing/2014/main" id="{5676FD7E-573D-4EE0-9F56-16BADA71EEE3}"/>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3">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3" name="Gerader Verbinder 12">
              <a:extLst>
                <a:ext uri="{FF2B5EF4-FFF2-40B4-BE49-F238E27FC236}">
                  <a16:creationId xmlns:a16="http://schemas.microsoft.com/office/drawing/2014/main" id="{988C995E-8197-491D-B288-0564D02F1098}"/>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FC9C7871-2339-41AA-A62D-5917A9282578}"/>
              </a:ext>
            </a:extLst>
          </p:cNvPr>
          <p:cNvSpPr txBox="1">
            <a:spLocks/>
          </p:cNvSpPr>
          <p:nvPr/>
        </p:nvSpPr>
        <p:spPr>
          <a:xfrm>
            <a:off x="195948" y="-296506"/>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u="sng" dirty="0">
                <a:solidFill>
                  <a:schemeClr val="bg1"/>
                </a:solidFill>
              </a:rPr>
              <a:t>Energiespeicher Wasserstoff</a:t>
            </a:r>
          </a:p>
        </p:txBody>
      </p:sp>
      <p:sp>
        <p:nvSpPr>
          <p:cNvPr id="6" name="Rechteck: abgeschrägt 5">
            <a:hlinkClick r:id="rId4"/>
            <a:extLst>
              <a:ext uri="{FF2B5EF4-FFF2-40B4-BE49-F238E27FC236}">
                <a16:creationId xmlns:a16="http://schemas.microsoft.com/office/drawing/2014/main" id="{983C66F8-EDB4-4025-B849-C146D1CEAC4B}"/>
              </a:ext>
            </a:extLst>
          </p:cNvPr>
          <p:cNvSpPr/>
          <p:nvPr/>
        </p:nvSpPr>
        <p:spPr>
          <a:xfrm>
            <a:off x="7870371" y="255815"/>
            <a:ext cx="3788229" cy="48951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Geoportal Bayern</a:t>
            </a:r>
          </a:p>
        </p:txBody>
      </p:sp>
    </p:spTree>
    <p:extLst>
      <p:ext uri="{BB962C8B-B14F-4D97-AF65-F5344CB8AC3E}">
        <p14:creationId xmlns:p14="http://schemas.microsoft.com/office/powerpoint/2010/main" val="994340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7F53F95-81D3-400D-913C-06FA0D4D8266}"/>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Textfeld 3">
            <a:extLst>
              <a:ext uri="{FF2B5EF4-FFF2-40B4-BE49-F238E27FC236}">
                <a16:creationId xmlns:a16="http://schemas.microsoft.com/office/drawing/2014/main" id="{F78E764C-1678-4C7F-9E1B-9341FFF0105F}"/>
              </a:ext>
            </a:extLst>
          </p:cNvPr>
          <p:cNvSpPr txBox="1"/>
          <p:nvPr/>
        </p:nvSpPr>
        <p:spPr>
          <a:xfrm>
            <a:off x="134506" y="809786"/>
            <a:ext cx="11922988" cy="4985980"/>
          </a:xfrm>
          <a:prstGeom prst="rect">
            <a:avLst/>
          </a:prstGeom>
          <a:noFill/>
        </p:spPr>
        <p:txBody>
          <a:bodyPr wrap="square" rtlCol="0">
            <a:spAutoFit/>
          </a:bodyPr>
          <a:lstStyle/>
          <a:p>
            <a:r>
              <a:rPr lang="de-DE" sz="2400" b="1" u="sng" dirty="0">
                <a:solidFill>
                  <a:schemeClr val="bg1"/>
                </a:solidFill>
              </a:rPr>
              <a:t>Detailbetrachtung: H2-Erzeugungsanlage</a:t>
            </a:r>
          </a:p>
          <a:p>
            <a:r>
              <a:rPr lang="de-DE" dirty="0">
                <a:solidFill>
                  <a:schemeClr val="bg1"/>
                </a:solidFill>
              </a:rPr>
              <a:t>  </a:t>
            </a:r>
          </a:p>
          <a:p>
            <a:r>
              <a:rPr lang="de-DE" dirty="0">
                <a:solidFill>
                  <a:schemeClr val="bg1"/>
                </a:solidFill>
              </a:rPr>
              <a:t>Die Anlage soll lt. Projektbericht </a:t>
            </a:r>
            <a:r>
              <a:rPr lang="de-DE" sz="2400" b="1" u="sng" dirty="0">
                <a:solidFill>
                  <a:schemeClr val="bg1"/>
                </a:solidFill>
              </a:rPr>
              <a:t>speicherbare 900 t Wasserstoff / Jahr</a:t>
            </a:r>
            <a:r>
              <a:rPr lang="de-DE" dirty="0">
                <a:solidFill>
                  <a:schemeClr val="bg1"/>
                </a:solidFill>
              </a:rPr>
              <a:t> erzeugen; was bedeutet das eigentlich ?</a:t>
            </a:r>
          </a:p>
          <a:p>
            <a:endParaRPr lang="de-DE" dirty="0">
              <a:solidFill>
                <a:schemeClr val="bg1"/>
              </a:solidFill>
            </a:endParaRPr>
          </a:p>
          <a:p>
            <a:pPr marL="285750" indent="-285750">
              <a:buFont typeface="Symbol" panose="05050102010706020507" pitchFamily="18" charset="2"/>
              <a:buChar char="Þ"/>
            </a:pPr>
            <a:r>
              <a:rPr lang="de-DE" sz="1200" dirty="0">
                <a:solidFill>
                  <a:schemeClr val="bg1"/>
                </a:solidFill>
              </a:rPr>
              <a:t>Die Verstromung von 900.000 kg H2/ Jahr * 33,33 kWh / kg =&gt; 29.997.000 kWh /Jahr =&gt; ca. 30.000 MWh / Jahr =&gt; erzeugt   </a:t>
            </a:r>
            <a:r>
              <a:rPr lang="de-DE" sz="2400" b="1" u="sng" dirty="0">
                <a:solidFill>
                  <a:schemeClr val="bg1"/>
                </a:solidFill>
              </a:rPr>
              <a:t>30 </a:t>
            </a:r>
            <a:r>
              <a:rPr lang="de-DE" sz="2400" b="1" u="sng" dirty="0" err="1">
                <a:solidFill>
                  <a:schemeClr val="bg1"/>
                </a:solidFill>
              </a:rPr>
              <a:t>GWh</a:t>
            </a:r>
            <a:r>
              <a:rPr lang="de-DE" sz="2400" b="1" u="sng" dirty="0">
                <a:solidFill>
                  <a:schemeClr val="bg1"/>
                </a:solidFill>
              </a:rPr>
              <a:t> / Jahr</a:t>
            </a:r>
            <a:r>
              <a:rPr lang="de-DE" sz="2400" b="1" dirty="0">
                <a:solidFill>
                  <a:schemeClr val="bg1"/>
                </a:solidFill>
              </a:rPr>
              <a:t> </a:t>
            </a:r>
            <a:r>
              <a:rPr lang="de-DE" sz="1200" dirty="0">
                <a:solidFill>
                  <a:schemeClr val="bg1"/>
                </a:solidFill>
              </a:rPr>
              <a:t>potenzieller </a:t>
            </a:r>
            <a:r>
              <a:rPr lang="de-DE" sz="1200" b="1" dirty="0">
                <a:solidFill>
                  <a:schemeClr val="bg1"/>
                </a:solidFill>
              </a:rPr>
              <a:t>Strom-Ertrag</a:t>
            </a:r>
            <a:r>
              <a:rPr lang="de-DE" sz="2400" b="1" u="sng" dirty="0">
                <a:solidFill>
                  <a:schemeClr val="bg1"/>
                </a:solidFill>
              </a:rPr>
              <a:t> </a:t>
            </a:r>
          </a:p>
          <a:p>
            <a:pPr marL="285750" indent="-285750">
              <a:buFont typeface="Symbol" panose="05050102010706020507" pitchFamily="18" charset="2"/>
              <a:buChar char="Þ"/>
            </a:pPr>
            <a:r>
              <a:rPr lang="de-DE" sz="1200" dirty="0">
                <a:solidFill>
                  <a:schemeClr val="bg1"/>
                </a:solidFill>
              </a:rPr>
              <a:t>Diese Menge reicht aus, um </a:t>
            </a:r>
            <a:r>
              <a:rPr lang="de-DE" b="1" u="sng" dirty="0">
                <a:solidFill>
                  <a:schemeClr val="bg1"/>
                </a:solidFill>
              </a:rPr>
              <a:t>ca. 8.500 Haushalte </a:t>
            </a:r>
            <a:r>
              <a:rPr lang="de-DE" sz="1200" dirty="0">
                <a:solidFill>
                  <a:schemeClr val="bg1"/>
                </a:solidFill>
              </a:rPr>
              <a:t>(bei 3.500 kWh/Jahr und pro Haushalt =&gt; 4 Personen) zu versorgen.</a:t>
            </a:r>
          </a:p>
          <a:p>
            <a:endParaRPr lang="de-DE" dirty="0">
              <a:solidFill>
                <a:schemeClr val="bg1"/>
              </a:solidFill>
            </a:endParaRPr>
          </a:p>
          <a:p>
            <a:endParaRPr lang="de-DE" dirty="0">
              <a:solidFill>
                <a:schemeClr val="bg1"/>
              </a:solidFill>
            </a:endParaRPr>
          </a:p>
          <a:p>
            <a:r>
              <a:rPr lang="de-DE" sz="1200" dirty="0">
                <a:solidFill>
                  <a:schemeClr val="bg1"/>
                </a:solidFill>
              </a:rPr>
              <a:t>Der Strombedarf für die Erzeugung von 1 kg Wasserstoff ist derzeit ein Energieaufwand von 55 kWh erforderlich. </a:t>
            </a:r>
          </a:p>
          <a:p>
            <a:r>
              <a:rPr lang="de-DE" sz="1200" dirty="0">
                <a:solidFill>
                  <a:schemeClr val="bg1"/>
                </a:solidFill>
              </a:rPr>
              <a:t>Wirkungsgrad angenommen mit 60 %. Das bedeutet: man benötigt zur Erzeugung von 900 t H2/Jahr  49.500.000 kWh</a:t>
            </a:r>
            <a:endParaRPr lang="de-DE" dirty="0">
              <a:solidFill>
                <a:schemeClr val="bg1"/>
              </a:solidFill>
            </a:endParaRPr>
          </a:p>
          <a:p>
            <a:r>
              <a:rPr lang="de-DE" sz="1200" dirty="0">
                <a:solidFill>
                  <a:schemeClr val="bg1"/>
                </a:solidFill>
              </a:rPr>
              <a:t>Bei der Elektrolyse fällt auch Sauerstoff im Verhältnis 2 : 1 an (H2O); das wären in Wunsiedel  		                  </a:t>
            </a:r>
            <a:r>
              <a:rPr lang="de-DE" sz="2400" b="1" u="sng" dirty="0">
                <a:solidFill>
                  <a:schemeClr val="bg1"/>
                </a:solidFill>
              </a:rPr>
              <a:t>450 t Sauerstoff / Jahr</a:t>
            </a:r>
            <a:r>
              <a:rPr lang="de-DE" sz="2400" b="1" dirty="0">
                <a:solidFill>
                  <a:schemeClr val="bg1"/>
                </a:solidFill>
              </a:rPr>
              <a:t> </a:t>
            </a:r>
            <a:r>
              <a:rPr lang="de-DE" sz="1200" b="1" dirty="0">
                <a:solidFill>
                  <a:schemeClr val="bg1"/>
                </a:solidFill>
              </a:rPr>
              <a:t>Nebenprodukt</a:t>
            </a:r>
            <a:endParaRPr lang="de-DE" sz="2400" b="1" u="sng" dirty="0">
              <a:solidFill>
                <a:schemeClr val="bg1"/>
              </a:solidFill>
            </a:endParaRPr>
          </a:p>
          <a:p>
            <a:endParaRPr lang="de-DE" dirty="0">
              <a:solidFill>
                <a:schemeClr val="bg1"/>
              </a:solidFill>
            </a:endParaRPr>
          </a:p>
          <a:p>
            <a:endParaRPr lang="de-DE" sz="1200" dirty="0">
              <a:solidFill>
                <a:schemeClr val="bg1"/>
              </a:solidFill>
            </a:endParaRPr>
          </a:p>
          <a:p>
            <a:r>
              <a:rPr lang="de-DE" sz="1200" dirty="0">
                <a:solidFill>
                  <a:schemeClr val="bg1"/>
                </a:solidFill>
              </a:rPr>
              <a:t>Für die Erzeugung von 1 kg Wasserstoff ist die neunfache Menge an Wasser erforderlich. Das bedeutet, es werden </a:t>
            </a:r>
          </a:p>
          <a:p>
            <a:r>
              <a:rPr lang="de-DE" sz="1200" dirty="0">
                <a:solidFill>
                  <a:schemeClr val="bg1"/>
                </a:solidFill>
              </a:rPr>
              <a:t>900.000 kg * 9 = 8.100.000 kg / l Wasser benötigt. 1 m³ Wasser wiegt ca. 1 t, also beträgt der Wasserbedarf 	                  </a:t>
            </a:r>
            <a:r>
              <a:rPr lang="de-DE" sz="2400" b="1" u="sng" dirty="0">
                <a:solidFill>
                  <a:schemeClr val="bg1"/>
                </a:solidFill>
              </a:rPr>
              <a:t>8.100 t Wasser</a:t>
            </a:r>
            <a:r>
              <a:rPr lang="de-DE" sz="2400" b="1" dirty="0">
                <a:solidFill>
                  <a:schemeClr val="bg1"/>
                </a:solidFill>
              </a:rPr>
              <a:t> </a:t>
            </a:r>
            <a:r>
              <a:rPr lang="de-DE" sz="1200" b="1" dirty="0">
                <a:solidFill>
                  <a:schemeClr val="bg1"/>
                </a:solidFill>
              </a:rPr>
              <a:t>Wasserbedarf</a:t>
            </a:r>
            <a:r>
              <a:rPr lang="de-DE" sz="1200" dirty="0">
                <a:solidFill>
                  <a:schemeClr val="bg1"/>
                </a:solidFill>
              </a:rPr>
              <a:t> </a:t>
            </a:r>
          </a:p>
          <a:p>
            <a:r>
              <a:rPr lang="de-DE" sz="1200" dirty="0">
                <a:solidFill>
                  <a:schemeClr val="bg1"/>
                </a:solidFill>
              </a:rPr>
              <a:t>Ein Tanklaster hat eine Kapazität von 20.-30.000 l, also 20-30 m³. Das wären mit dem Mittelwert 25 m³ gerechnet </a:t>
            </a:r>
          </a:p>
          <a:p>
            <a:r>
              <a:rPr lang="de-DE" sz="1200" dirty="0">
                <a:solidFill>
                  <a:schemeClr val="bg1"/>
                </a:solidFill>
              </a:rPr>
              <a:t>insg. 1.620 Tanklaster. Bei einer kontinuierlichen Lieferung wären das ca. 4 Tanklaster pro Tag</a:t>
            </a:r>
          </a:p>
          <a:p>
            <a:r>
              <a:rPr lang="de-DE" dirty="0">
                <a:solidFill>
                  <a:schemeClr val="bg1"/>
                </a:solidFill>
              </a:rPr>
              <a:t> </a:t>
            </a:r>
          </a:p>
        </p:txBody>
      </p:sp>
      <p:sp>
        <p:nvSpPr>
          <p:cNvPr id="5" name="Rechteck 4">
            <a:extLst>
              <a:ext uri="{FF2B5EF4-FFF2-40B4-BE49-F238E27FC236}">
                <a16:creationId xmlns:a16="http://schemas.microsoft.com/office/drawing/2014/main" id="{1DBAE867-8BC3-428E-AE78-FD253FB5D1B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E2F52B1A-D4FB-4B2E-96FC-1CCF47C03E34}"/>
              </a:ext>
            </a:extLst>
          </p:cNvPr>
          <p:cNvGrpSpPr/>
          <p:nvPr/>
        </p:nvGrpSpPr>
        <p:grpSpPr>
          <a:xfrm>
            <a:off x="0" y="6638054"/>
            <a:ext cx="12192000" cy="230832"/>
            <a:chOff x="0" y="6638054"/>
            <a:chExt cx="12192000" cy="230832"/>
          </a:xfrm>
        </p:grpSpPr>
        <p:sp>
          <p:nvSpPr>
            <p:cNvPr id="8" name="Textfeld 7">
              <a:extLst>
                <a:ext uri="{FF2B5EF4-FFF2-40B4-BE49-F238E27FC236}">
                  <a16:creationId xmlns:a16="http://schemas.microsoft.com/office/drawing/2014/main" id="{8EBCF1AA-46FF-420D-B8ED-AD14EF0C2B69}"/>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877D6CE4-121E-49CD-8370-38D750B35E19}"/>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55C1A38A-B454-4238-B2AC-6E06911F5453}"/>
              </a:ext>
            </a:extLst>
          </p:cNvPr>
          <p:cNvSpPr txBox="1">
            <a:spLocks/>
          </p:cNvSpPr>
          <p:nvPr/>
        </p:nvSpPr>
        <p:spPr>
          <a:xfrm>
            <a:off x="195948" y="-296506"/>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u="sng" dirty="0">
                <a:solidFill>
                  <a:schemeClr val="bg1"/>
                </a:solidFill>
              </a:rPr>
              <a:t>Energiespeicher Wasserstoff</a:t>
            </a:r>
          </a:p>
        </p:txBody>
      </p:sp>
      <p:sp>
        <p:nvSpPr>
          <p:cNvPr id="3" name="Rechteck 2">
            <a:extLst>
              <a:ext uri="{FF2B5EF4-FFF2-40B4-BE49-F238E27FC236}">
                <a16:creationId xmlns:a16="http://schemas.microsoft.com/office/drawing/2014/main" id="{CA5D0642-E7DF-2A2A-D23E-AAB9B8EB0D28}"/>
              </a:ext>
            </a:extLst>
          </p:cNvPr>
          <p:cNvSpPr/>
          <p:nvPr/>
        </p:nvSpPr>
        <p:spPr>
          <a:xfrm>
            <a:off x="8120419" y="2074460"/>
            <a:ext cx="3725839" cy="5049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C74D987-A8E9-C880-D693-0E93E1A74C4A}"/>
              </a:ext>
            </a:extLst>
          </p:cNvPr>
          <p:cNvSpPr/>
          <p:nvPr/>
        </p:nvSpPr>
        <p:spPr>
          <a:xfrm>
            <a:off x="8106771" y="4656160"/>
            <a:ext cx="3725839" cy="5049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0753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2" name="Textfeld 1">
            <a:extLst>
              <a:ext uri="{FF2B5EF4-FFF2-40B4-BE49-F238E27FC236}">
                <a16:creationId xmlns:a16="http://schemas.microsoft.com/office/drawing/2014/main" id="{1EDC2D76-3FA1-EAB6-BDED-82B7AF1B64D3}"/>
              </a:ext>
            </a:extLst>
          </p:cNvPr>
          <p:cNvSpPr txBox="1"/>
          <p:nvPr/>
        </p:nvSpPr>
        <p:spPr>
          <a:xfrm>
            <a:off x="254644" y="995423"/>
            <a:ext cx="11872040" cy="4985980"/>
          </a:xfrm>
          <a:prstGeom prst="rect">
            <a:avLst/>
          </a:prstGeom>
          <a:noFill/>
        </p:spPr>
        <p:txBody>
          <a:bodyPr wrap="square" rtlCol="0">
            <a:spAutoFit/>
          </a:bodyPr>
          <a:lstStyle/>
          <a:p>
            <a:pPr marL="342900" indent="-342900">
              <a:buFont typeface="+mj-lt"/>
              <a:buAutoNum type="arabicPeriod"/>
            </a:pPr>
            <a:r>
              <a:rPr lang="de-DE" dirty="0">
                <a:solidFill>
                  <a:schemeClr val="bg1"/>
                </a:solidFill>
              </a:rPr>
              <a:t>Erzeugung von 1 kg Wasserstoff benötigt 9 kg Wasser</a:t>
            </a:r>
          </a:p>
          <a:p>
            <a:pPr marL="342900" indent="-342900">
              <a:buFont typeface="+mj-lt"/>
              <a:buAutoNum type="arabicPeriod"/>
            </a:pPr>
            <a:endParaRPr lang="de-DE" dirty="0">
              <a:solidFill>
                <a:schemeClr val="bg1"/>
              </a:solidFill>
            </a:endParaRPr>
          </a:p>
          <a:p>
            <a:pPr marL="342900" indent="-342900">
              <a:buFont typeface="+mj-lt"/>
              <a:buAutoNum type="arabicPeriod"/>
            </a:pPr>
            <a:r>
              <a:rPr lang="de-DE" dirty="0">
                <a:solidFill>
                  <a:schemeClr val="bg1"/>
                </a:solidFill>
              </a:rPr>
              <a:t>Die Elektrolyseanlage „Wunsiedel 2“ soll 900 Tonnen Wasserstoff / Jahr erzeugen</a:t>
            </a:r>
          </a:p>
          <a:p>
            <a:pPr marL="342900" indent="-342900">
              <a:buFont typeface="+mj-lt"/>
              <a:buAutoNum type="arabicPeriod"/>
            </a:pPr>
            <a:endParaRPr lang="de-DE" dirty="0">
              <a:solidFill>
                <a:schemeClr val="bg1"/>
              </a:solidFill>
            </a:endParaRPr>
          </a:p>
          <a:p>
            <a:pPr marL="800100" lvl="1" indent="-342900">
              <a:buFont typeface="Arial" panose="020B0604020202020204" pitchFamily="34" charset="0"/>
              <a:buChar char="•"/>
            </a:pPr>
            <a:r>
              <a:rPr lang="de-DE" sz="1600" dirty="0">
                <a:solidFill>
                  <a:schemeClr val="bg1"/>
                </a:solidFill>
              </a:rPr>
              <a:t>Benötigt werden 8.100 Tonnen Wasser =&gt; 8.100 m³ Wasser / Jahr = ca. 65 Schwimmbecken Wasser (25 m * 10 m * 2,5 m)</a:t>
            </a:r>
          </a:p>
          <a:p>
            <a:pPr marL="342900" indent="-342900">
              <a:buFont typeface="Arial" panose="020B0604020202020204" pitchFamily="34" charset="0"/>
              <a:buChar char="•"/>
            </a:pPr>
            <a:endParaRPr lang="de-DE" sz="1600" dirty="0">
              <a:solidFill>
                <a:schemeClr val="bg1"/>
              </a:solidFill>
            </a:endParaRPr>
          </a:p>
          <a:p>
            <a:pPr marL="800100" lvl="1" indent="-342900">
              <a:buFont typeface="Arial" panose="020B0604020202020204" pitchFamily="34" charset="0"/>
              <a:buChar char="•"/>
            </a:pPr>
            <a:r>
              <a:rPr lang="de-DE" sz="1600" dirty="0">
                <a:solidFill>
                  <a:schemeClr val="bg1"/>
                </a:solidFill>
              </a:rPr>
              <a:t>900 Tonnen Wasserstoff / Jahr reichen für ca. 8.500 Haushalte mit 4 Personen</a:t>
            </a:r>
          </a:p>
          <a:p>
            <a:pPr marL="342900" indent="-342900">
              <a:buFont typeface="+mj-lt"/>
              <a:buAutoNum type="arabicPeriod"/>
            </a:pPr>
            <a:endParaRPr lang="de-DE" dirty="0">
              <a:solidFill>
                <a:schemeClr val="bg1"/>
              </a:solidFill>
            </a:endParaRPr>
          </a:p>
          <a:p>
            <a:pPr marL="342900" indent="-342900">
              <a:buFont typeface="+mj-lt"/>
              <a:buAutoNum type="arabicPeriod" startAt="3"/>
            </a:pPr>
            <a:r>
              <a:rPr lang="de-DE" dirty="0">
                <a:solidFill>
                  <a:schemeClr val="bg1"/>
                </a:solidFill>
              </a:rPr>
              <a:t>In Deutschland gibt es 41,5 Mio. Haushalte (Stand: 2019)</a:t>
            </a:r>
          </a:p>
          <a:p>
            <a:pPr marL="342900" indent="-342900">
              <a:buFont typeface="+mj-lt"/>
              <a:buAutoNum type="arabicPeriod" startAt="3"/>
            </a:pPr>
            <a:endParaRPr lang="de-DE" dirty="0">
              <a:solidFill>
                <a:schemeClr val="bg1"/>
              </a:solidFill>
            </a:endParaRPr>
          </a:p>
          <a:p>
            <a:pPr marL="342900" indent="-342900">
              <a:buFont typeface="+mj-lt"/>
              <a:buAutoNum type="arabicPeriod" startAt="3"/>
            </a:pPr>
            <a:r>
              <a:rPr lang="de-DE" dirty="0">
                <a:solidFill>
                  <a:schemeClr val="bg1"/>
                </a:solidFill>
              </a:rPr>
              <a:t>Nur die Haushalte in Deutschland würden 4,4 Mio. t Wasserstoff benötigen; ca. 39 Mio. t Wasser = ca. 39 </a:t>
            </a:r>
            <a:r>
              <a:rPr lang="de-DE" dirty="0" err="1">
                <a:solidFill>
                  <a:schemeClr val="bg1"/>
                </a:solidFill>
              </a:rPr>
              <a:t>Mio</a:t>
            </a:r>
            <a:r>
              <a:rPr lang="de-DE" dirty="0">
                <a:solidFill>
                  <a:schemeClr val="bg1"/>
                </a:solidFill>
              </a:rPr>
              <a:t> m³</a:t>
            </a:r>
          </a:p>
          <a:p>
            <a:r>
              <a:rPr lang="de-DE" dirty="0">
                <a:solidFill>
                  <a:schemeClr val="bg1"/>
                </a:solidFill>
              </a:rPr>
              <a:t>	(Ratzeburger See hat 14,3 km² Fläche; angenommene Tiefe im Schnitt 2 m =&gt; 14,3 km ² * 1.000 m²/km² * 2 m = 	28.600 m³ ; für den Bedarf von Deutschland wären das 1.363 mal der Ratzeburger See austrocknen</a:t>
            </a:r>
          </a:p>
          <a:p>
            <a:r>
              <a:rPr lang="de-DE" dirty="0">
                <a:solidFill>
                  <a:schemeClr val="bg1"/>
                </a:solidFill>
              </a:rPr>
              <a:t>	Lübecker Bucht = ca. 400 km², durchschnittliche Tiefe 8 m =&gt; 400 km² * 1.000 m²/km² * 8 m = 3.200.000 m³ = </a:t>
            </a:r>
          </a:p>
          <a:p>
            <a:r>
              <a:rPr lang="de-DE" dirty="0">
                <a:solidFill>
                  <a:schemeClr val="bg1"/>
                </a:solidFill>
              </a:rPr>
              <a:t>	Ostsee von Flensburg über Fehmarn und Lübecker Bucht bis Rügen und an dänischer Küste zurück bis Flensburg = 	9.537 m² * 1.000 m²/km² und mittlerer Wassertiefe von 11 m = 39 Mio. m³ </a:t>
            </a:r>
          </a:p>
          <a:p>
            <a:endParaRPr lang="de-DE" dirty="0">
              <a:solidFill>
                <a:schemeClr val="bg1"/>
              </a:solidFill>
            </a:endParaRPr>
          </a:p>
          <a:p>
            <a:endParaRPr lang="de-DE" dirty="0">
              <a:solidFill>
                <a:schemeClr val="bg1"/>
              </a:solidFill>
            </a:endParaRPr>
          </a:p>
        </p:txBody>
      </p:sp>
      <p:sp>
        <p:nvSpPr>
          <p:cNvPr id="5" name="Titel 1">
            <a:extLst>
              <a:ext uri="{FF2B5EF4-FFF2-40B4-BE49-F238E27FC236}">
                <a16:creationId xmlns:a16="http://schemas.microsoft.com/office/drawing/2014/main" id="{C8CBA572-EFDF-DDE9-720D-DAA485214633}"/>
              </a:ext>
            </a:extLst>
          </p:cNvPr>
          <p:cNvSpPr txBox="1">
            <a:spLocks/>
          </p:cNvSpPr>
          <p:nvPr/>
        </p:nvSpPr>
        <p:spPr>
          <a:xfrm>
            <a:off x="195948" y="-215482"/>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u="sng" dirty="0">
                <a:solidFill>
                  <a:srgbClr val="FF0000"/>
                </a:solidFill>
              </a:rPr>
              <a:t>Ist Wasserstoff die Zukunft als Energieträger für Deutschland ???</a:t>
            </a:r>
          </a:p>
        </p:txBody>
      </p:sp>
    </p:spTree>
    <p:extLst>
      <p:ext uri="{BB962C8B-B14F-4D97-AF65-F5344CB8AC3E}">
        <p14:creationId xmlns:p14="http://schemas.microsoft.com/office/powerpoint/2010/main" val="31643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4" name="Grafik 3">
            <a:extLst>
              <a:ext uri="{FF2B5EF4-FFF2-40B4-BE49-F238E27FC236}">
                <a16:creationId xmlns:a16="http://schemas.microsoft.com/office/drawing/2014/main" id="{4F0A27EB-B404-CDA1-5000-5B5B786C9CE6}"/>
              </a:ext>
            </a:extLst>
          </p:cNvPr>
          <p:cNvPicPr>
            <a:picLocks noChangeAspect="1"/>
          </p:cNvPicPr>
          <p:nvPr/>
        </p:nvPicPr>
        <p:blipFill>
          <a:blip r:embed="rId3"/>
          <a:stretch>
            <a:fillRect/>
          </a:stretch>
        </p:blipFill>
        <p:spPr>
          <a:xfrm>
            <a:off x="254961" y="646388"/>
            <a:ext cx="11682078" cy="5622188"/>
          </a:xfrm>
          <a:prstGeom prst="rect">
            <a:avLst/>
          </a:prstGeom>
        </p:spPr>
      </p:pic>
      <p:sp>
        <p:nvSpPr>
          <p:cNvPr id="2" name="Titel 1">
            <a:extLst>
              <a:ext uri="{FF2B5EF4-FFF2-40B4-BE49-F238E27FC236}">
                <a16:creationId xmlns:a16="http://schemas.microsoft.com/office/drawing/2014/main" id="{A5043274-27FC-6680-C43D-E72EAF0052F2}"/>
              </a:ext>
            </a:extLst>
          </p:cNvPr>
          <p:cNvSpPr txBox="1">
            <a:spLocks/>
          </p:cNvSpPr>
          <p:nvPr/>
        </p:nvSpPr>
        <p:spPr>
          <a:xfrm>
            <a:off x="195948" y="-296506"/>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u="sng" dirty="0">
                <a:solidFill>
                  <a:schemeClr val="bg1"/>
                </a:solidFill>
              </a:rPr>
              <a:t>Wasserbedarf Jahresproduktion Wasserstoff für Deutschland per Elektrolyse</a:t>
            </a:r>
          </a:p>
        </p:txBody>
      </p:sp>
    </p:spTree>
    <p:extLst>
      <p:ext uri="{BB962C8B-B14F-4D97-AF65-F5344CB8AC3E}">
        <p14:creationId xmlns:p14="http://schemas.microsoft.com/office/powerpoint/2010/main" val="3551785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2" name="Textfeld 1">
            <a:extLst>
              <a:ext uri="{FF2B5EF4-FFF2-40B4-BE49-F238E27FC236}">
                <a16:creationId xmlns:a16="http://schemas.microsoft.com/office/drawing/2014/main" id="{1EDC2D76-3FA1-EAB6-BDED-82B7AF1B64D3}"/>
              </a:ext>
            </a:extLst>
          </p:cNvPr>
          <p:cNvSpPr txBox="1"/>
          <p:nvPr/>
        </p:nvSpPr>
        <p:spPr>
          <a:xfrm>
            <a:off x="254644" y="995423"/>
            <a:ext cx="11872040" cy="4985980"/>
          </a:xfrm>
          <a:prstGeom prst="rect">
            <a:avLst/>
          </a:prstGeom>
          <a:noFill/>
        </p:spPr>
        <p:txBody>
          <a:bodyPr wrap="square" rtlCol="0">
            <a:spAutoFit/>
          </a:bodyPr>
          <a:lstStyle/>
          <a:p>
            <a:pPr marL="342900" indent="-342900">
              <a:buFont typeface="+mj-lt"/>
              <a:buAutoNum type="arabicPeriod"/>
            </a:pPr>
            <a:r>
              <a:rPr lang="de-DE" dirty="0">
                <a:solidFill>
                  <a:schemeClr val="bg1"/>
                </a:solidFill>
              </a:rPr>
              <a:t>Erzeugung von 1 kg Wasserstoff benötigt 9 kg Wasser</a:t>
            </a:r>
          </a:p>
          <a:p>
            <a:pPr marL="342900" indent="-342900">
              <a:buFont typeface="+mj-lt"/>
              <a:buAutoNum type="arabicPeriod"/>
            </a:pPr>
            <a:endParaRPr lang="de-DE" dirty="0">
              <a:solidFill>
                <a:schemeClr val="bg1"/>
              </a:solidFill>
            </a:endParaRPr>
          </a:p>
          <a:p>
            <a:pPr marL="342900" indent="-342900">
              <a:buFont typeface="+mj-lt"/>
              <a:buAutoNum type="arabicPeriod"/>
            </a:pPr>
            <a:r>
              <a:rPr lang="de-DE" dirty="0">
                <a:solidFill>
                  <a:schemeClr val="bg1"/>
                </a:solidFill>
              </a:rPr>
              <a:t>Die Elektrolyseanlage „Wunsiedel 2“ soll 900 Tonnen Wasserstoff / Jahr erzeugen</a:t>
            </a:r>
          </a:p>
          <a:p>
            <a:pPr marL="342900" indent="-342900">
              <a:buFont typeface="+mj-lt"/>
              <a:buAutoNum type="arabicPeriod"/>
            </a:pPr>
            <a:endParaRPr lang="de-DE" dirty="0">
              <a:solidFill>
                <a:schemeClr val="bg1"/>
              </a:solidFill>
            </a:endParaRPr>
          </a:p>
          <a:p>
            <a:pPr marL="800100" lvl="1" indent="-342900">
              <a:buFont typeface="Arial" panose="020B0604020202020204" pitchFamily="34" charset="0"/>
              <a:buChar char="•"/>
            </a:pPr>
            <a:r>
              <a:rPr lang="de-DE" sz="1600" dirty="0">
                <a:solidFill>
                  <a:schemeClr val="bg1"/>
                </a:solidFill>
              </a:rPr>
              <a:t>Benötigt werden 8.100 Tonnen Wasser =&gt; 8.100 m³ Wasser / Jahr = ca. 65 Schwimmbecken Wasser (25 m * 10 m * 2,5 m)</a:t>
            </a:r>
          </a:p>
          <a:p>
            <a:pPr marL="342900" indent="-342900">
              <a:buFont typeface="Arial" panose="020B0604020202020204" pitchFamily="34" charset="0"/>
              <a:buChar char="•"/>
            </a:pPr>
            <a:endParaRPr lang="de-DE" sz="1600" dirty="0">
              <a:solidFill>
                <a:schemeClr val="bg1"/>
              </a:solidFill>
            </a:endParaRPr>
          </a:p>
          <a:p>
            <a:pPr marL="800100" lvl="1" indent="-342900">
              <a:buFont typeface="Arial" panose="020B0604020202020204" pitchFamily="34" charset="0"/>
              <a:buChar char="•"/>
            </a:pPr>
            <a:r>
              <a:rPr lang="de-DE" sz="1600" dirty="0">
                <a:solidFill>
                  <a:schemeClr val="bg1"/>
                </a:solidFill>
              </a:rPr>
              <a:t>900 Tonnen Wasserstoff / Jahr reichen für ca. 8.500 Haushalte mit 4 Personen</a:t>
            </a:r>
          </a:p>
          <a:p>
            <a:pPr marL="342900" indent="-342900">
              <a:buFont typeface="+mj-lt"/>
              <a:buAutoNum type="arabicPeriod"/>
            </a:pPr>
            <a:endParaRPr lang="de-DE" dirty="0">
              <a:solidFill>
                <a:schemeClr val="bg1"/>
              </a:solidFill>
            </a:endParaRPr>
          </a:p>
          <a:p>
            <a:pPr marL="342900" indent="-342900">
              <a:buFont typeface="+mj-lt"/>
              <a:buAutoNum type="arabicPeriod" startAt="3"/>
            </a:pPr>
            <a:r>
              <a:rPr lang="de-DE" dirty="0">
                <a:solidFill>
                  <a:schemeClr val="bg1"/>
                </a:solidFill>
              </a:rPr>
              <a:t>In Deutschland gibt es 41,5 Mio. Haushalte (Stand: 2019)</a:t>
            </a:r>
          </a:p>
          <a:p>
            <a:pPr marL="342900" indent="-342900">
              <a:buFont typeface="+mj-lt"/>
              <a:buAutoNum type="arabicPeriod" startAt="3"/>
            </a:pPr>
            <a:endParaRPr lang="de-DE" dirty="0">
              <a:solidFill>
                <a:schemeClr val="bg1"/>
              </a:solidFill>
            </a:endParaRPr>
          </a:p>
          <a:p>
            <a:pPr marL="342900" indent="-342900">
              <a:buFont typeface="+mj-lt"/>
              <a:buAutoNum type="arabicPeriod" startAt="3"/>
            </a:pPr>
            <a:r>
              <a:rPr lang="de-DE" dirty="0">
                <a:solidFill>
                  <a:schemeClr val="bg1"/>
                </a:solidFill>
              </a:rPr>
              <a:t>Nur die Haushalte in Deutschland würden 4,4 Mio. t Wasserstoff benötigen; ca. 39 Mio. t Wasser = ca. 39 </a:t>
            </a:r>
            <a:r>
              <a:rPr lang="de-DE" dirty="0" err="1">
                <a:solidFill>
                  <a:schemeClr val="bg1"/>
                </a:solidFill>
              </a:rPr>
              <a:t>Mio</a:t>
            </a:r>
            <a:r>
              <a:rPr lang="de-DE" dirty="0">
                <a:solidFill>
                  <a:schemeClr val="bg1"/>
                </a:solidFill>
              </a:rPr>
              <a:t> m³</a:t>
            </a:r>
          </a:p>
          <a:p>
            <a:r>
              <a:rPr lang="de-DE" dirty="0">
                <a:solidFill>
                  <a:schemeClr val="bg1"/>
                </a:solidFill>
              </a:rPr>
              <a:t>	(Ratzeburger See hat 14,3 km² Fläche; angenommene Tiefe im Schnitt 2 m =&gt; 14,3 km ² * 1.000 m²/km² * 2 m = 	28.600 m³ ; für den Bedarf von Deutschland wären das 1.363 mal der Ratzeburger See austrocknen</a:t>
            </a:r>
          </a:p>
          <a:p>
            <a:r>
              <a:rPr lang="de-DE" dirty="0">
                <a:solidFill>
                  <a:schemeClr val="bg1"/>
                </a:solidFill>
              </a:rPr>
              <a:t>	Lübecker Bucht = ca. 400 km², durchschnittliche Tiefe 8 m =&gt; 400 km² * 1.000 m²/km² * 8 m = 3.200.000 m³ = </a:t>
            </a:r>
          </a:p>
          <a:p>
            <a:r>
              <a:rPr lang="de-DE" dirty="0">
                <a:solidFill>
                  <a:schemeClr val="bg1"/>
                </a:solidFill>
              </a:rPr>
              <a:t>	Ostsee von Flensburg über Fehmarn und Lübecker Bucht bis Rügen und an dänischer Küste zurück bis Flensburg = 	9.537 m² * 1.000 m²/km² und mittlerer Wassertiefe von 11 m = 39 Mio. m³ </a:t>
            </a:r>
          </a:p>
          <a:p>
            <a:endParaRPr lang="de-DE" dirty="0">
              <a:solidFill>
                <a:schemeClr val="bg1"/>
              </a:solidFill>
            </a:endParaRPr>
          </a:p>
          <a:p>
            <a:endParaRPr lang="de-DE" dirty="0">
              <a:solidFill>
                <a:schemeClr val="bg1"/>
              </a:solidFill>
            </a:endParaRPr>
          </a:p>
        </p:txBody>
      </p:sp>
      <p:sp>
        <p:nvSpPr>
          <p:cNvPr id="4" name="Textfeld 3">
            <a:extLst>
              <a:ext uri="{FF2B5EF4-FFF2-40B4-BE49-F238E27FC236}">
                <a16:creationId xmlns:a16="http://schemas.microsoft.com/office/drawing/2014/main" id="{9F589E9D-5B1C-12D4-A58B-915CBE7E40F1}"/>
              </a:ext>
            </a:extLst>
          </p:cNvPr>
          <p:cNvSpPr txBox="1"/>
          <p:nvPr/>
        </p:nvSpPr>
        <p:spPr>
          <a:xfrm>
            <a:off x="945265" y="5589142"/>
            <a:ext cx="9745883" cy="830997"/>
          </a:xfrm>
          <a:prstGeom prst="rect">
            <a:avLst/>
          </a:prstGeom>
          <a:solidFill>
            <a:srgbClr val="FF0000"/>
          </a:solidFill>
        </p:spPr>
        <p:txBody>
          <a:bodyPr wrap="square" rtlCol="0">
            <a:spAutoFit/>
          </a:bodyPr>
          <a:lstStyle/>
          <a:p>
            <a:pPr algn="ctr"/>
            <a:r>
              <a:rPr lang="de-DE" sz="1600" dirty="0">
                <a:solidFill>
                  <a:schemeClr val="bg1"/>
                </a:solidFill>
              </a:rPr>
              <a:t>Wasserstoff wird nur eine Energie-Versorgungskomponente für Deutschland sein. Die Herstellung aus grünem Wasserstoff in Deutschland durch Elektrolyse ist auf Grund der klimatischen Gegebenheiten nicht sinnvoll. Der Import von grünem Wasserstoff ist nur eine weitere Abhängigkeit eines  Energieimport.</a:t>
            </a:r>
          </a:p>
        </p:txBody>
      </p:sp>
      <p:sp>
        <p:nvSpPr>
          <p:cNvPr id="5" name="Titel 1">
            <a:extLst>
              <a:ext uri="{FF2B5EF4-FFF2-40B4-BE49-F238E27FC236}">
                <a16:creationId xmlns:a16="http://schemas.microsoft.com/office/drawing/2014/main" id="{C8CBA572-EFDF-DDE9-720D-DAA485214633}"/>
              </a:ext>
            </a:extLst>
          </p:cNvPr>
          <p:cNvSpPr txBox="1">
            <a:spLocks/>
          </p:cNvSpPr>
          <p:nvPr/>
        </p:nvSpPr>
        <p:spPr>
          <a:xfrm>
            <a:off x="195948" y="-215482"/>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u="sng" dirty="0">
                <a:solidFill>
                  <a:srgbClr val="FF0000"/>
                </a:solidFill>
              </a:rPr>
              <a:t>Ist Wasserstoff die Zukunft als Energieträger für Deutschland ???</a:t>
            </a:r>
          </a:p>
        </p:txBody>
      </p:sp>
    </p:spTree>
    <p:extLst>
      <p:ext uri="{BB962C8B-B14F-4D97-AF65-F5344CB8AC3E}">
        <p14:creationId xmlns:p14="http://schemas.microsoft.com/office/powerpoint/2010/main" val="2684655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0886"/>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442F1BB1-B858-89EE-F1E1-06464FF3F80E}"/>
              </a:ext>
            </a:extLst>
          </p:cNvPr>
          <p:cNvSpPr txBox="1"/>
          <p:nvPr/>
        </p:nvSpPr>
        <p:spPr>
          <a:xfrm>
            <a:off x="2710343" y="190281"/>
            <a:ext cx="6160168" cy="369332"/>
          </a:xfrm>
          <a:prstGeom prst="rect">
            <a:avLst/>
          </a:prstGeom>
          <a:noFill/>
        </p:spPr>
        <p:txBody>
          <a:bodyPr wrap="square" rtlCol="0">
            <a:spAutoFit/>
          </a:bodyPr>
          <a:lstStyle/>
          <a:p>
            <a:pPr algn="ctr"/>
            <a:r>
              <a:rPr lang="de-DE" b="1" i="0" dirty="0">
                <a:solidFill>
                  <a:schemeClr val="bg1"/>
                </a:solidFill>
                <a:effectLst/>
                <a:latin typeface="Statis Sans"/>
              </a:rPr>
              <a:t>Die Energieversorgung der Zukunft</a:t>
            </a:r>
          </a:p>
        </p:txBody>
      </p:sp>
      <p:sp>
        <p:nvSpPr>
          <p:cNvPr id="14" name="Rechteck 13">
            <a:extLst>
              <a:ext uri="{FF2B5EF4-FFF2-40B4-BE49-F238E27FC236}">
                <a16:creationId xmlns:a16="http://schemas.microsoft.com/office/drawing/2014/main" id="{A3208F7D-97FD-D752-9D11-F6CD07861382}"/>
              </a:ext>
            </a:extLst>
          </p:cNvPr>
          <p:cNvSpPr/>
          <p:nvPr/>
        </p:nvSpPr>
        <p:spPr>
          <a:xfrm>
            <a:off x="204716" y="887098"/>
            <a:ext cx="11778020" cy="80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Es stellt sich nicht die Frage: Erdgas oder Wasserstoff, fossile oder regenerative Energie. </a:t>
            </a:r>
          </a:p>
          <a:p>
            <a:pPr algn="ctr"/>
            <a:r>
              <a:rPr lang="de-DE" sz="1600" dirty="0"/>
              <a:t>In der Zukunft (ca. 10 Jahre) wird es einen Mix aus Energieträgern geben, der sich an der Verbrauchsart (privat oder industriell) orientiert.</a:t>
            </a:r>
          </a:p>
          <a:p>
            <a:pPr algn="ctr"/>
            <a:endParaRPr lang="de-DE" sz="1600" dirty="0"/>
          </a:p>
        </p:txBody>
      </p:sp>
      <p:sp>
        <p:nvSpPr>
          <p:cNvPr id="15" name="Rechteck 14">
            <a:extLst>
              <a:ext uri="{FF2B5EF4-FFF2-40B4-BE49-F238E27FC236}">
                <a16:creationId xmlns:a16="http://schemas.microsoft.com/office/drawing/2014/main" id="{A80C5C90-8E02-AB27-A0AD-697EDE7E889B}"/>
              </a:ext>
            </a:extLst>
          </p:cNvPr>
          <p:cNvSpPr/>
          <p:nvPr/>
        </p:nvSpPr>
        <p:spPr>
          <a:xfrm>
            <a:off x="217553" y="1655093"/>
            <a:ext cx="5779006" cy="5776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im privaten und öffentlichen Bereich 127.426 </a:t>
            </a:r>
            <a:r>
              <a:rPr lang="de-DE" sz="1600" dirty="0" err="1">
                <a:solidFill>
                  <a:schemeClr val="tx1"/>
                </a:solidFill>
              </a:rPr>
              <a:t>GWh</a:t>
            </a:r>
            <a:r>
              <a:rPr lang="de-DE" sz="1600" dirty="0">
                <a:solidFill>
                  <a:schemeClr val="tx1"/>
                </a:solidFill>
              </a:rPr>
              <a:t> (*)</a:t>
            </a:r>
          </a:p>
          <a:p>
            <a:pPr algn="ctr"/>
            <a:r>
              <a:rPr lang="de-DE" sz="1600" dirty="0">
                <a:solidFill>
                  <a:schemeClr val="tx1"/>
                </a:solidFill>
              </a:rPr>
              <a:t>ca. </a:t>
            </a:r>
            <a:r>
              <a:rPr lang="de-DE" sz="2000" b="1" u="sng" dirty="0">
                <a:solidFill>
                  <a:schemeClr val="tx1"/>
                </a:solidFill>
              </a:rPr>
              <a:t>30 %</a:t>
            </a:r>
            <a:r>
              <a:rPr lang="de-DE" sz="1600" dirty="0">
                <a:solidFill>
                  <a:schemeClr val="tx1"/>
                </a:solidFill>
              </a:rPr>
              <a:t> des BRD-Energie Verbrauchs</a:t>
            </a:r>
          </a:p>
        </p:txBody>
      </p:sp>
      <p:sp>
        <p:nvSpPr>
          <p:cNvPr id="16" name="Rechteck 15">
            <a:extLst>
              <a:ext uri="{FF2B5EF4-FFF2-40B4-BE49-F238E27FC236}">
                <a16:creationId xmlns:a16="http://schemas.microsoft.com/office/drawing/2014/main" id="{01698445-661B-F003-D8D3-D0CC9646D7FC}"/>
              </a:ext>
            </a:extLst>
          </p:cNvPr>
          <p:cNvSpPr/>
          <p:nvPr/>
        </p:nvSpPr>
        <p:spPr>
          <a:xfrm>
            <a:off x="217553" y="2233802"/>
            <a:ext cx="1608159" cy="6185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für elektrische </a:t>
            </a:r>
          </a:p>
          <a:p>
            <a:pPr algn="ctr"/>
            <a:r>
              <a:rPr lang="de-DE" sz="1600" dirty="0">
                <a:solidFill>
                  <a:schemeClr val="tx1"/>
                </a:solidFill>
              </a:rPr>
              <a:t>Verbraucher</a:t>
            </a:r>
          </a:p>
        </p:txBody>
      </p:sp>
      <p:sp>
        <p:nvSpPr>
          <p:cNvPr id="18" name="Rechteck 17">
            <a:extLst>
              <a:ext uri="{FF2B5EF4-FFF2-40B4-BE49-F238E27FC236}">
                <a16:creationId xmlns:a16="http://schemas.microsoft.com/office/drawing/2014/main" id="{4164DAB8-5F2B-9528-D1A9-45AEA7C7987C}"/>
              </a:ext>
            </a:extLst>
          </p:cNvPr>
          <p:cNvSpPr/>
          <p:nvPr/>
        </p:nvSpPr>
        <p:spPr>
          <a:xfrm>
            <a:off x="1817426" y="2235046"/>
            <a:ext cx="2427022" cy="6183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für Wärmeerzeugung</a:t>
            </a:r>
          </a:p>
          <a:p>
            <a:pPr algn="ctr"/>
            <a:endParaRPr lang="de-DE" sz="1600" dirty="0">
              <a:solidFill>
                <a:schemeClr val="tx1"/>
              </a:solidFill>
            </a:endParaRPr>
          </a:p>
        </p:txBody>
      </p:sp>
      <p:sp>
        <p:nvSpPr>
          <p:cNvPr id="20" name="Rechteck 19">
            <a:extLst>
              <a:ext uri="{FF2B5EF4-FFF2-40B4-BE49-F238E27FC236}">
                <a16:creationId xmlns:a16="http://schemas.microsoft.com/office/drawing/2014/main" id="{758AE630-8091-C1E5-E31A-96AE857BB779}"/>
              </a:ext>
            </a:extLst>
          </p:cNvPr>
          <p:cNvSpPr/>
          <p:nvPr/>
        </p:nvSpPr>
        <p:spPr>
          <a:xfrm>
            <a:off x="1817427" y="2554562"/>
            <a:ext cx="1294264" cy="298868"/>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Warmwasser</a:t>
            </a:r>
          </a:p>
        </p:txBody>
      </p:sp>
      <p:sp>
        <p:nvSpPr>
          <p:cNvPr id="25" name="Rechteck 24">
            <a:extLst>
              <a:ext uri="{FF2B5EF4-FFF2-40B4-BE49-F238E27FC236}">
                <a16:creationId xmlns:a16="http://schemas.microsoft.com/office/drawing/2014/main" id="{25587BE2-9A91-31EC-2614-F50B6F8341B1}"/>
              </a:ext>
            </a:extLst>
          </p:cNvPr>
          <p:cNvSpPr/>
          <p:nvPr/>
        </p:nvSpPr>
        <p:spPr>
          <a:xfrm>
            <a:off x="3111681" y="2554561"/>
            <a:ext cx="1132767" cy="298868"/>
          </a:xfrm>
          <a:prstGeom prst="rect">
            <a:avLst/>
          </a:prstGeom>
          <a:solidFill>
            <a:srgbClr val="A47C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Heizung</a:t>
            </a:r>
          </a:p>
        </p:txBody>
      </p:sp>
      <p:sp>
        <p:nvSpPr>
          <p:cNvPr id="51" name="Rechteck 50">
            <a:extLst>
              <a:ext uri="{FF2B5EF4-FFF2-40B4-BE49-F238E27FC236}">
                <a16:creationId xmlns:a16="http://schemas.microsoft.com/office/drawing/2014/main" id="{8F43BC95-5673-DC6A-585E-557E7027D2C2}"/>
              </a:ext>
            </a:extLst>
          </p:cNvPr>
          <p:cNvSpPr/>
          <p:nvPr/>
        </p:nvSpPr>
        <p:spPr>
          <a:xfrm>
            <a:off x="7155907" y="1716757"/>
            <a:ext cx="4816191" cy="51704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im industriellen Bereich 418.626 </a:t>
            </a:r>
            <a:r>
              <a:rPr lang="de-DE" sz="1600" dirty="0" err="1">
                <a:solidFill>
                  <a:schemeClr val="bg1"/>
                </a:solidFill>
              </a:rPr>
              <a:t>GWh</a:t>
            </a:r>
            <a:r>
              <a:rPr lang="de-DE" sz="1600" dirty="0">
                <a:solidFill>
                  <a:schemeClr val="bg1"/>
                </a:solidFill>
              </a:rPr>
              <a:t> (*) </a:t>
            </a:r>
          </a:p>
          <a:p>
            <a:pPr algn="ctr"/>
            <a:r>
              <a:rPr lang="de-DE" sz="1600" dirty="0">
                <a:solidFill>
                  <a:schemeClr val="bg1"/>
                </a:solidFill>
              </a:rPr>
              <a:t>ca. </a:t>
            </a:r>
            <a:r>
              <a:rPr lang="de-DE" sz="2000" b="1" u="sng" dirty="0">
                <a:solidFill>
                  <a:schemeClr val="bg1"/>
                </a:solidFill>
              </a:rPr>
              <a:t>70 %</a:t>
            </a:r>
            <a:r>
              <a:rPr lang="de-DE" sz="1600" dirty="0">
                <a:solidFill>
                  <a:schemeClr val="bg1"/>
                </a:solidFill>
              </a:rPr>
              <a:t> des BRD-Energie-Verbrauchs</a:t>
            </a:r>
          </a:p>
        </p:txBody>
      </p:sp>
      <p:sp>
        <p:nvSpPr>
          <p:cNvPr id="61" name="Rechteck 60">
            <a:extLst>
              <a:ext uri="{FF2B5EF4-FFF2-40B4-BE49-F238E27FC236}">
                <a16:creationId xmlns:a16="http://schemas.microsoft.com/office/drawing/2014/main" id="{4270392B-CC66-44B8-BCE8-F11A39D42E63}"/>
              </a:ext>
            </a:extLst>
          </p:cNvPr>
          <p:cNvSpPr/>
          <p:nvPr/>
        </p:nvSpPr>
        <p:spPr>
          <a:xfrm>
            <a:off x="7155907" y="2233802"/>
            <a:ext cx="1608159" cy="5899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Verwaltung</a:t>
            </a:r>
          </a:p>
        </p:txBody>
      </p:sp>
      <p:sp>
        <p:nvSpPr>
          <p:cNvPr id="66" name="Rechteck 65">
            <a:extLst>
              <a:ext uri="{FF2B5EF4-FFF2-40B4-BE49-F238E27FC236}">
                <a16:creationId xmlns:a16="http://schemas.microsoft.com/office/drawing/2014/main" id="{0D2CF651-7578-1286-E9AB-0E44982B27AA}"/>
              </a:ext>
            </a:extLst>
          </p:cNvPr>
          <p:cNvSpPr/>
          <p:nvPr/>
        </p:nvSpPr>
        <p:spPr>
          <a:xfrm>
            <a:off x="8764066" y="2233802"/>
            <a:ext cx="1608159" cy="58996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Fertigung</a:t>
            </a:r>
          </a:p>
        </p:txBody>
      </p:sp>
      <p:sp>
        <p:nvSpPr>
          <p:cNvPr id="67" name="Rechteck 66">
            <a:extLst>
              <a:ext uri="{FF2B5EF4-FFF2-40B4-BE49-F238E27FC236}">
                <a16:creationId xmlns:a16="http://schemas.microsoft.com/office/drawing/2014/main" id="{F21F7CA5-BD2A-16E9-C538-8F56BE660A5A}"/>
              </a:ext>
            </a:extLst>
          </p:cNvPr>
          <p:cNvSpPr/>
          <p:nvPr/>
        </p:nvSpPr>
        <p:spPr>
          <a:xfrm>
            <a:off x="4244448" y="2233802"/>
            <a:ext cx="1752111" cy="6185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für Fortbewegung</a:t>
            </a:r>
          </a:p>
          <a:p>
            <a:pPr algn="ctr"/>
            <a:endParaRPr lang="de-DE" sz="1600" dirty="0">
              <a:solidFill>
                <a:schemeClr val="tx1"/>
              </a:solidFill>
            </a:endParaRPr>
          </a:p>
        </p:txBody>
      </p:sp>
      <p:sp>
        <p:nvSpPr>
          <p:cNvPr id="68" name="Rechteck 67">
            <a:extLst>
              <a:ext uri="{FF2B5EF4-FFF2-40B4-BE49-F238E27FC236}">
                <a16:creationId xmlns:a16="http://schemas.microsoft.com/office/drawing/2014/main" id="{D45163E5-1E4D-2E48-5EF1-33B6F0397108}"/>
              </a:ext>
            </a:extLst>
          </p:cNvPr>
          <p:cNvSpPr/>
          <p:nvPr/>
        </p:nvSpPr>
        <p:spPr>
          <a:xfrm>
            <a:off x="4235357" y="2553515"/>
            <a:ext cx="922775" cy="29886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privat</a:t>
            </a:r>
          </a:p>
        </p:txBody>
      </p:sp>
      <p:sp>
        <p:nvSpPr>
          <p:cNvPr id="69" name="Rechteck 68">
            <a:extLst>
              <a:ext uri="{FF2B5EF4-FFF2-40B4-BE49-F238E27FC236}">
                <a16:creationId xmlns:a16="http://schemas.microsoft.com/office/drawing/2014/main" id="{57CDB31E-8391-0258-F654-70C07CDF2D85}"/>
              </a:ext>
            </a:extLst>
          </p:cNvPr>
          <p:cNvSpPr/>
          <p:nvPr/>
        </p:nvSpPr>
        <p:spPr>
          <a:xfrm>
            <a:off x="5158132" y="2555787"/>
            <a:ext cx="832441" cy="2965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ÖPNV</a:t>
            </a:r>
          </a:p>
        </p:txBody>
      </p:sp>
      <p:sp>
        <p:nvSpPr>
          <p:cNvPr id="70" name="Rechteck 69">
            <a:extLst>
              <a:ext uri="{FF2B5EF4-FFF2-40B4-BE49-F238E27FC236}">
                <a16:creationId xmlns:a16="http://schemas.microsoft.com/office/drawing/2014/main" id="{8B8991C9-95E7-FFD2-F207-2CAD31C5CA40}"/>
              </a:ext>
            </a:extLst>
          </p:cNvPr>
          <p:cNvSpPr/>
          <p:nvPr/>
        </p:nvSpPr>
        <p:spPr>
          <a:xfrm>
            <a:off x="10359796" y="2233802"/>
            <a:ext cx="1608159" cy="589964"/>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Transport</a:t>
            </a:r>
          </a:p>
        </p:txBody>
      </p:sp>
      <p:cxnSp>
        <p:nvCxnSpPr>
          <p:cNvPr id="72" name="Gerade Verbindung mit Pfeil 71">
            <a:extLst>
              <a:ext uri="{FF2B5EF4-FFF2-40B4-BE49-F238E27FC236}">
                <a16:creationId xmlns:a16="http://schemas.microsoft.com/office/drawing/2014/main" id="{22A0BCC5-992D-BC11-E6BA-65E49EF69984}"/>
              </a:ext>
            </a:extLst>
          </p:cNvPr>
          <p:cNvCxnSpPr>
            <a:cxnSpLocks/>
            <a:endCxn id="15" idx="3"/>
          </p:cNvCxnSpPr>
          <p:nvPr/>
        </p:nvCxnSpPr>
        <p:spPr>
          <a:xfrm flipH="1" flipV="1">
            <a:off x="5996559" y="1943924"/>
            <a:ext cx="1159348" cy="5231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6" name="Gruppieren 125">
            <a:extLst>
              <a:ext uri="{FF2B5EF4-FFF2-40B4-BE49-F238E27FC236}">
                <a16:creationId xmlns:a16="http://schemas.microsoft.com/office/drawing/2014/main" id="{C715C764-74DB-8493-82E1-2395EB7A4B3A}"/>
              </a:ext>
            </a:extLst>
          </p:cNvPr>
          <p:cNvGrpSpPr/>
          <p:nvPr/>
        </p:nvGrpSpPr>
        <p:grpSpPr>
          <a:xfrm>
            <a:off x="177689" y="3533742"/>
            <a:ext cx="5039243" cy="2691269"/>
            <a:chOff x="1227839" y="3162409"/>
            <a:chExt cx="5039243" cy="2691269"/>
          </a:xfrm>
        </p:grpSpPr>
        <p:sp>
          <p:nvSpPr>
            <p:cNvPr id="73" name="Textfeld 72">
              <a:extLst>
                <a:ext uri="{FF2B5EF4-FFF2-40B4-BE49-F238E27FC236}">
                  <a16:creationId xmlns:a16="http://schemas.microsoft.com/office/drawing/2014/main" id="{0111273A-19B5-3A51-2576-77D4BB04DC8A}"/>
                </a:ext>
              </a:extLst>
            </p:cNvPr>
            <p:cNvSpPr txBox="1"/>
            <p:nvPr/>
          </p:nvSpPr>
          <p:spPr>
            <a:xfrm>
              <a:off x="1707096" y="5185577"/>
              <a:ext cx="1970968" cy="307777"/>
            </a:xfrm>
            <a:prstGeom prst="rect">
              <a:avLst/>
            </a:prstGeom>
            <a:noFill/>
          </p:spPr>
          <p:txBody>
            <a:bodyPr wrap="square" rtlCol="0">
              <a:spAutoFit/>
            </a:bodyPr>
            <a:lstStyle/>
            <a:p>
              <a:r>
                <a:rPr lang="de-DE" sz="1400" dirty="0">
                  <a:solidFill>
                    <a:schemeClr val="bg1"/>
                  </a:solidFill>
                </a:rPr>
                <a:t>Erdgas</a:t>
              </a:r>
            </a:p>
          </p:txBody>
        </p:sp>
        <p:sp>
          <p:nvSpPr>
            <p:cNvPr id="74" name="Textfeld 73">
              <a:extLst>
                <a:ext uri="{FF2B5EF4-FFF2-40B4-BE49-F238E27FC236}">
                  <a16:creationId xmlns:a16="http://schemas.microsoft.com/office/drawing/2014/main" id="{A5EE9C94-5DB2-E462-9A17-88087F234FFB}"/>
                </a:ext>
              </a:extLst>
            </p:cNvPr>
            <p:cNvSpPr txBox="1"/>
            <p:nvPr/>
          </p:nvSpPr>
          <p:spPr>
            <a:xfrm>
              <a:off x="1527316" y="3857731"/>
              <a:ext cx="1970968" cy="307777"/>
            </a:xfrm>
            <a:prstGeom prst="rect">
              <a:avLst/>
            </a:prstGeom>
            <a:noFill/>
          </p:spPr>
          <p:txBody>
            <a:bodyPr wrap="square" rtlCol="0">
              <a:spAutoFit/>
            </a:bodyPr>
            <a:lstStyle/>
            <a:p>
              <a:r>
                <a:rPr lang="de-DE" sz="1400" dirty="0">
                  <a:solidFill>
                    <a:schemeClr val="bg1"/>
                  </a:solidFill>
                </a:rPr>
                <a:t>Öl</a:t>
              </a:r>
            </a:p>
          </p:txBody>
        </p:sp>
        <p:sp>
          <p:nvSpPr>
            <p:cNvPr id="87" name="Ellipse 86">
              <a:extLst>
                <a:ext uri="{FF2B5EF4-FFF2-40B4-BE49-F238E27FC236}">
                  <a16:creationId xmlns:a16="http://schemas.microsoft.com/office/drawing/2014/main" id="{91CE3418-35F4-832F-9200-2BDC49653079}"/>
                </a:ext>
              </a:extLst>
            </p:cNvPr>
            <p:cNvSpPr/>
            <p:nvPr/>
          </p:nvSpPr>
          <p:spPr>
            <a:xfrm>
              <a:off x="2396873" y="3857731"/>
              <a:ext cx="1357270" cy="1260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Strom</a:t>
              </a:r>
            </a:p>
          </p:txBody>
        </p:sp>
        <p:sp>
          <p:nvSpPr>
            <p:cNvPr id="76" name="Textfeld 75">
              <a:extLst>
                <a:ext uri="{FF2B5EF4-FFF2-40B4-BE49-F238E27FC236}">
                  <a16:creationId xmlns:a16="http://schemas.microsoft.com/office/drawing/2014/main" id="{0E85012D-1243-E5ED-BA7D-FF0B971A3656}"/>
                </a:ext>
              </a:extLst>
            </p:cNvPr>
            <p:cNvSpPr txBox="1"/>
            <p:nvPr/>
          </p:nvSpPr>
          <p:spPr>
            <a:xfrm>
              <a:off x="3603384" y="3162409"/>
              <a:ext cx="1970968" cy="307777"/>
            </a:xfrm>
            <a:prstGeom prst="rect">
              <a:avLst/>
            </a:prstGeom>
            <a:noFill/>
          </p:spPr>
          <p:txBody>
            <a:bodyPr wrap="square" rtlCol="0">
              <a:spAutoFit/>
            </a:bodyPr>
            <a:lstStyle/>
            <a:p>
              <a:r>
                <a:rPr lang="de-DE" sz="1400" dirty="0">
                  <a:solidFill>
                    <a:schemeClr val="bg1"/>
                  </a:solidFill>
                </a:rPr>
                <a:t>Sonne</a:t>
              </a:r>
            </a:p>
          </p:txBody>
        </p:sp>
        <p:sp>
          <p:nvSpPr>
            <p:cNvPr id="77" name="Textfeld 76">
              <a:extLst>
                <a:ext uri="{FF2B5EF4-FFF2-40B4-BE49-F238E27FC236}">
                  <a16:creationId xmlns:a16="http://schemas.microsoft.com/office/drawing/2014/main" id="{D8F46AEE-6F9D-0480-EF24-B357F86CF9C7}"/>
                </a:ext>
              </a:extLst>
            </p:cNvPr>
            <p:cNvSpPr txBox="1"/>
            <p:nvPr/>
          </p:nvSpPr>
          <p:spPr>
            <a:xfrm>
              <a:off x="4296114" y="3981602"/>
              <a:ext cx="1970968" cy="307777"/>
            </a:xfrm>
            <a:prstGeom prst="rect">
              <a:avLst/>
            </a:prstGeom>
            <a:noFill/>
          </p:spPr>
          <p:txBody>
            <a:bodyPr wrap="square" rtlCol="0">
              <a:spAutoFit/>
            </a:bodyPr>
            <a:lstStyle/>
            <a:p>
              <a:r>
                <a:rPr lang="de-DE" sz="1400" dirty="0">
                  <a:solidFill>
                    <a:schemeClr val="bg1"/>
                  </a:solidFill>
                </a:rPr>
                <a:t>Wind</a:t>
              </a:r>
            </a:p>
          </p:txBody>
        </p:sp>
        <p:sp>
          <p:nvSpPr>
            <p:cNvPr id="78" name="Textfeld 77">
              <a:extLst>
                <a:ext uri="{FF2B5EF4-FFF2-40B4-BE49-F238E27FC236}">
                  <a16:creationId xmlns:a16="http://schemas.microsoft.com/office/drawing/2014/main" id="{A409E570-2A73-C8B3-121E-3C91BB1A5FF2}"/>
                </a:ext>
              </a:extLst>
            </p:cNvPr>
            <p:cNvSpPr txBox="1"/>
            <p:nvPr/>
          </p:nvSpPr>
          <p:spPr>
            <a:xfrm>
              <a:off x="4172648" y="3450699"/>
              <a:ext cx="1970968" cy="307777"/>
            </a:xfrm>
            <a:prstGeom prst="rect">
              <a:avLst/>
            </a:prstGeom>
            <a:noFill/>
          </p:spPr>
          <p:txBody>
            <a:bodyPr wrap="square" rtlCol="0">
              <a:spAutoFit/>
            </a:bodyPr>
            <a:lstStyle/>
            <a:p>
              <a:r>
                <a:rPr lang="de-DE" sz="1400" dirty="0">
                  <a:solidFill>
                    <a:schemeClr val="bg1"/>
                  </a:solidFill>
                </a:rPr>
                <a:t>Wasserkraft</a:t>
              </a:r>
            </a:p>
          </p:txBody>
        </p:sp>
        <p:sp>
          <p:nvSpPr>
            <p:cNvPr id="79" name="Textfeld 78">
              <a:extLst>
                <a:ext uri="{FF2B5EF4-FFF2-40B4-BE49-F238E27FC236}">
                  <a16:creationId xmlns:a16="http://schemas.microsoft.com/office/drawing/2014/main" id="{A5A98B38-3F6B-DB63-8C39-9093FFBAC329}"/>
                </a:ext>
              </a:extLst>
            </p:cNvPr>
            <p:cNvSpPr txBox="1"/>
            <p:nvPr/>
          </p:nvSpPr>
          <p:spPr>
            <a:xfrm>
              <a:off x="1227839" y="5478654"/>
              <a:ext cx="1970968" cy="307777"/>
            </a:xfrm>
            <a:prstGeom prst="rect">
              <a:avLst/>
            </a:prstGeom>
            <a:noFill/>
          </p:spPr>
          <p:txBody>
            <a:bodyPr wrap="square" rtlCol="0">
              <a:spAutoFit/>
            </a:bodyPr>
            <a:lstStyle/>
            <a:p>
              <a:r>
                <a:rPr lang="de-DE" sz="1400" dirty="0">
                  <a:solidFill>
                    <a:schemeClr val="bg1"/>
                  </a:solidFill>
                </a:rPr>
                <a:t>(Wasserstoff)</a:t>
              </a:r>
            </a:p>
          </p:txBody>
        </p:sp>
        <p:sp>
          <p:nvSpPr>
            <p:cNvPr id="80" name="Textfeld 79">
              <a:extLst>
                <a:ext uri="{FF2B5EF4-FFF2-40B4-BE49-F238E27FC236}">
                  <a16:creationId xmlns:a16="http://schemas.microsoft.com/office/drawing/2014/main" id="{7E53911D-832F-547A-9EBD-C3A4370888D3}"/>
                </a:ext>
              </a:extLst>
            </p:cNvPr>
            <p:cNvSpPr txBox="1"/>
            <p:nvPr/>
          </p:nvSpPr>
          <p:spPr>
            <a:xfrm>
              <a:off x="3819459" y="5118344"/>
              <a:ext cx="1970968" cy="307777"/>
            </a:xfrm>
            <a:prstGeom prst="rect">
              <a:avLst/>
            </a:prstGeom>
            <a:noFill/>
          </p:spPr>
          <p:txBody>
            <a:bodyPr wrap="square" rtlCol="0">
              <a:spAutoFit/>
            </a:bodyPr>
            <a:lstStyle/>
            <a:p>
              <a:r>
                <a:rPr lang="de-DE" sz="1400" dirty="0">
                  <a:solidFill>
                    <a:schemeClr val="bg1"/>
                  </a:solidFill>
                </a:rPr>
                <a:t>Abfall</a:t>
              </a:r>
            </a:p>
          </p:txBody>
        </p:sp>
        <p:sp>
          <p:nvSpPr>
            <p:cNvPr id="81" name="Textfeld 80">
              <a:extLst>
                <a:ext uri="{FF2B5EF4-FFF2-40B4-BE49-F238E27FC236}">
                  <a16:creationId xmlns:a16="http://schemas.microsoft.com/office/drawing/2014/main" id="{E0DFA67C-CAAA-65A6-BC38-5081B4278F0C}"/>
                </a:ext>
              </a:extLst>
            </p:cNvPr>
            <p:cNvSpPr txBox="1"/>
            <p:nvPr/>
          </p:nvSpPr>
          <p:spPr>
            <a:xfrm>
              <a:off x="1411389" y="4543426"/>
              <a:ext cx="1970968" cy="307777"/>
            </a:xfrm>
            <a:prstGeom prst="rect">
              <a:avLst/>
            </a:prstGeom>
            <a:noFill/>
          </p:spPr>
          <p:txBody>
            <a:bodyPr wrap="square" rtlCol="0">
              <a:spAutoFit/>
            </a:bodyPr>
            <a:lstStyle/>
            <a:p>
              <a:r>
                <a:rPr lang="de-DE" sz="1400" dirty="0">
                  <a:solidFill>
                    <a:schemeClr val="bg1"/>
                  </a:solidFill>
                </a:rPr>
                <a:t>Kohle</a:t>
              </a:r>
            </a:p>
          </p:txBody>
        </p:sp>
        <p:sp>
          <p:nvSpPr>
            <p:cNvPr id="82" name="Textfeld 81">
              <a:extLst>
                <a:ext uri="{FF2B5EF4-FFF2-40B4-BE49-F238E27FC236}">
                  <a16:creationId xmlns:a16="http://schemas.microsoft.com/office/drawing/2014/main" id="{F1E8B559-E5C9-165C-79B7-24A10E3B250D}"/>
                </a:ext>
              </a:extLst>
            </p:cNvPr>
            <p:cNvSpPr txBox="1"/>
            <p:nvPr/>
          </p:nvSpPr>
          <p:spPr>
            <a:xfrm>
              <a:off x="1836301" y="3300637"/>
              <a:ext cx="1970968" cy="307777"/>
            </a:xfrm>
            <a:prstGeom prst="rect">
              <a:avLst/>
            </a:prstGeom>
            <a:noFill/>
          </p:spPr>
          <p:txBody>
            <a:bodyPr wrap="square" rtlCol="0">
              <a:spAutoFit/>
            </a:bodyPr>
            <a:lstStyle/>
            <a:p>
              <a:r>
                <a:rPr lang="de-DE" sz="1400" dirty="0">
                  <a:solidFill>
                    <a:schemeClr val="bg1"/>
                  </a:solidFill>
                </a:rPr>
                <a:t>Atomkraft </a:t>
              </a:r>
            </a:p>
          </p:txBody>
        </p:sp>
        <p:sp>
          <p:nvSpPr>
            <p:cNvPr id="83" name="Textfeld 82">
              <a:extLst>
                <a:ext uri="{FF2B5EF4-FFF2-40B4-BE49-F238E27FC236}">
                  <a16:creationId xmlns:a16="http://schemas.microsoft.com/office/drawing/2014/main" id="{87DB18C5-0E3B-331B-F5E5-2F0CBF23B40F}"/>
                </a:ext>
              </a:extLst>
            </p:cNvPr>
            <p:cNvSpPr txBox="1"/>
            <p:nvPr/>
          </p:nvSpPr>
          <p:spPr>
            <a:xfrm>
              <a:off x="4244448" y="4557372"/>
              <a:ext cx="1970968" cy="307777"/>
            </a:xfrm>
            <a:prstGeom prst="rect">
              <a:avLst/>
            </a:prstGeom>
            <a:noFill/>
          </p:spPr>
          <p:txBody>
            <a:bodyPr wrap="square" rtlCol="0">
              <a:spAutoFit/>
            </a:bodyPr>
            <a:lstStyle/>
            <a:p>
              <a:r>
                <a:rPr lang="de-DE" sz="1400" dirty="0">
                  <a:solidFill>
                    <a:schemeClr val="bg1"/>
                  </a:solidFill>
                </a:rPr>
                <a:t>Biomasse</a:t>
              </a:r>
            </a:p>
          </p:txBody>
        </p:sp>
        <p:sp>
          <p:nvSpPr>
            <p:cNvPr id="84" name="Textfeld 83">
              <a:extLst>
                <a:ext uri="{FF2B5EF4-FFF2-40B4-BE49-F238E27FC236}">
                  <a16:creationId xmlns:a16="http://schemas.microsoft.com/office/drawing/2014/main" id="{076FDC4B-08BE-E7DE-F3CB-EFEC207FF3E2}"/>
                </a:ext>
              </a:extLst>
            </p:cNvPr>
            <p:cNvSpPr txBox="1"/>
            <p:nvPr/>
          </p:nvSpPr>
          <p:spPr>
            <a:xfrm>
              <a:off x="2725776" y="5545901"/>
              <a:ext cx="1970968" cy="307777"/>
            </a:xfrm>
            <a:prstGeom prst="rect">
              <a:avLst/>
            </a:prstGeom>
            <a:noFill/>
          </p:spPr>
          <p:txBody>
            <a:bodyPr wrap="square" rtlCol="0">
              <a:spAutoFit/>
            </a:bodyPr>
            <a:lstStyle/>
            <a:p>
              <a:r>
                <a:rPr lang="de-DE" sz="1400" dirty="0">
                  <a:solidFill>
                    <a:schemeClr val="bg1"/>
                  </a:solidFill>
                </a:rPr>
                <a:t>Sonstige</a:t>
              </a:r>
            </a:p>
          </p:txBody>
        </p:sp>
        <p:cxnSp>
          <p:nvCxnSpPr>
            <p:cNvPr id="90" name="Gerader Verbinder 89">
              <a:extLst>
                <a:ext uri="{FF2B5EF4-FFF2-40B4-BE49-F238E27FC236}">
                  <a16:creationId xmlns:a16="http://schemas.microsoft.com/office/drawing/2014/main" id="{5775B3A5-27C5-EC75-EFD9-69B59BD497DD}"/>
                </a:ext>
              </a:extLst>
            </p:cNvPr>
            <p:cNvCxnSpPr/>
            <p:nvPr/>
          </p:nvCxnSpPr>
          <p:spPr>
            <a:xfrm>
              <a:off x="2520696" y="3576464"/>
              <a:ext cx="205080" cy="375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CFBECB7-559B-63BB-DCAA-C5339712C22B}"/>
                </a:ext>
              </a:extLst>
            </p:cNvPr>
            <p:cNvCxnSpPr>
              <a:cxnSpLocks/>
            </p:cNvCxnSpPr>
            <p:nvPr/>
          </p:nvCxnSpPr>
          <p:spPr>
            <a:xfrm>
              <a:off x="1931417" y="4051472"/>
              <a:ext cx="533142" cy="2191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B51766E8-41A5-F605-ED2B-E19FEE8FB77D}"/>
                </a:ext>
              </a:extLst>
            </p:cNvPr>
            <p:cNvCxnSpPr>
              <a:cxnSpLocks/>
            </p:cNvCxnSpPr>
            <p:nvPr/>
          </p:nvCxnSpPr>
          <p:spPr>
            <a:xfrm flipV="1">
              <a:off x="2097644" y="4671370"/>
              <a:ext cx="366915" cy="70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A5501FB4-A2FD-816D-A70D-5968B2516EB3}"/>
                </a:ext>
              </a:extLst>
            </p:cNvPr>
            <p:cNvCxnSpPr>
              <a:cxnSpLocks/>
            </p:cNvCxnSpPr>
            <p:nvPr/>
          </p:nvCxnSpPr>
          <p:spPr>
            <a:xfrm flipV="1">
              <a:off x="2464559" y="5014720"/>
              <a:ext cx="245784" cy="266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187142BA-8B22-A4C2-BE50-57BAEB39D07F}"/>
                </a:ext>
              </a:extLst>
            </p:cNvPr>
            <p:cNvCxnSpPr>
              <a:cxnSpLocks/>
            </p:cNvCxnSpPr>
            <p:nvPr/>
          </p:nvCxnSpPr>
          <p:spPr>
            <a:xfrm flipH="1" flipV="1">
              <a:off x="3131495" y="5112833"/>
              <a:ext cx="44304" cy="47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B2A7902A-4351-ECCA-448C-62D0F54470F5}"/>
                </a:ext>
              </a:extLst>
            </p:cNvPr>
            <p:cNvCxnSpPr>
              <a:cxnSpLocks/>
            </p:cNvCxnSpPr>
            <p:nvPr/>
          </p:nvCxnSpPr>
          <p:spPr>
            <a:xfrm flipH="1" flipV="1">
              <a:off x="3546057" y="4909877"/>
              <a:ext cx="336048" cy="263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146FC3BD-5643-8FAF-D04C-E363D5A41863}"/>
                </a:ext>
              </a:extLst>
            </p:cNvPr>
            <p:cNvCxnSpPr>
              <a:cxnSpLocks/>
              <a:stCxn id="83" idx="1"/>
            </p:cNvCxnSpPr>
            <p:nvPr/>
          </p:nvCxnSpPr>
          <p:spPr>
            <a:xfrm flipH="1" flipV="1">
              <a:off x="3754143" y="4628610"/>
              <a:ext cx="490305" cy="826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F3774A4D-4B93-82B1-F748-E50E382ABE24}"/>
                </a:ext>
              </a:extLst>
            </p:cNvPr>
            <p:cNvCxnSpPr>
              <a:cxnSpLocks/>
              <a:stCxn id="77" idx="1"/>
            </p:cNvCxnSpPr>
            <p:nvPr/>
          </p:nvCxnSpPr>
          <p:spPr>
            <a:xfrm flipH="1">
              <a:off x="3748550" y="4135491"/>
              <a:ext cx="547564" cy="177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C9F5408B-3E3D-FFC5-803C-866ABC855ED0}"/>
                </a:ext>
              </a:extLst>
            </p:cNvPr>
            <p:cNvCxnSpPr>
              <a:cxnSpLocks/>
              <a:stCxn id="78" idx="1"/>
              <a:endCxn id="87" idx="7"/>
            </p:cNvCxnSpPr>
            <p:nvPr/>
          </p:nvCxnSpPr>
          <p:spPr>
            <a:xfrm flipH="1">
              <a:off x="3555375" y="3604588"/>
              <a:ext cx="617273" cy="437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BB2D0317-4E38-ADBE-365A-A56112CD208C}"/>
                </a:ext>
              </a:extLst>
            </p:cNvPr>
            <p:cNvCxnSpPr>
              <a:cxnSpLocks/>
            </p:cNvCxnSpPr>
            <p:nvPr/>
          </p:nvCxnSpPr>
          <p:spPr>
            <a:xfrm flipH="1">
              <a:off x="3382357" y="3447786"/>
              <a:ext cx="287736" cy="47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uppieren 156">
            <a:extLst>
              <a:ext uri="{FF2B5EF4-FFF2-40B4-BE49-F238E27FC236}">
                <a16:creationId xmlns:a16="http://schemas.microsoft.com/office/drawing/2014/main" id="{E56451C4-7201-1C92-C5F1-305BE29FDD2E}"/>
              </a:ext>
            </a:extLst>
          </p:cNvPr>
          <p:cNvGrpSpPr/>
          <p:nvPr/>
        </p:nvGrpSpPr>
        <p:grpSpPr>
          <a:xfrm>
            <a:off x="4256852" y="3175084"/>
            <a:ext cx="5029055" cy="3079785"/>
            <a:chOff x="4666291" y="3093196"/>
            <a:chExt cx="5029055" cy="3079785"/>
          </a:xfrm>
        </p:grpSpPr>
        <p:sp>
          <p:nvSpPr>
            <p:cNvPr id="85" name="Textfeld 84">
              <a:extLst>
                <a:ext uri="{FF2B5EF4-FFF2-40B4-BE49-F238E27FC236}">
                  <a16:creationId xmlns:a16="http://schemas.microsoft.com/office/drawing/2014/main" id="{310DAE9D-2E56-0258-A4CF-22F12021C9E4}"/>
                </a:ext>
              </a:extLst>
            </p:cNvPr>
            <p:cNvSpPr txBox="1"/>
            <p:nvPr/>
          </p:nvSpPr>
          <p:spPr>
            <a:xfrm>
              <a:off x="5555382" y="3217924"/>
              <a:ext cx="1970968" cy="307777"/>
            </a:xfrm>
            <a:prstGeom prst="rect">
              <a:avLst/>
            </a:prstGeom>
            <a:noFill/>
          </p:spPr>
          <p:txBody>
            <a:bodyPr wrap="square" rtlCol="0">
              <a:spAutoFit/>
            </a:bodyPr>
            <a:lstStyle/>
            <a:p>
              <a:r>
                <a:rPr lang="de-DE" sz="1400" dirty="0">
                  <a:solidFill>
                    <a:schemeClr val="bg1"/>
                  </a:solidFill>
                </a:rPr>
                <a:t>Solarthermie</a:t>
              </a:r>
            </a:p>
          </p:txBody>
        </p:sp>
        <p:sp>
          <p:nvSpPr>
            <p:cNvPr id="88" name="Textfeld 87">
              <a:extLst>
                <a:ext uri="{FF2B5EF4-FFF2-40B4-BE49-F238E27FC236}">
                  <a16:creationId xmlns:a16="http://schemas.microsoft.com/office/drawing/2014/main" id="{18CF32A4-DBB8-B4BE-C6DD-AE5A3824ECF6}"/>
                </a:ext>
              </a:extLst>
            </p:cNvPr>
            <p:cNvSpPr txBox="1"/>
            <p:nvPr/>
          </p:nvSpPr>
          <p:spPr>
            <a:xfrm>
              <a:off x="6926548" y="3093196"/>
              <a:ext cx="1970968" cy="307777"/>
            </a:xfrm>
            <a:prstGeom prst="rect">
              <a:avLst/>
            </a:prstGeom>
            <a:noFill/>
          </p:spPr>
          <p:txBody>
            <a:bodyPr wrap="square" rtlCol="0">
              <a:spAutoFit/>
            </a:bodyPr>
            <a:lstStyle/>
            <a:p>
              <a:r>
                <a:rPr lang="de-DE" sz="1400" dirty="0">
                  <a:solidFill>
                    <a:schemeClr val="bg1"/>
                  </a:solidFill>
                </a:rPr>
                <a:t>Geothermie</a:t>
              </a:r>
            </a:p>
          </p:txBody>
        </p:sp>
        <p:grpSp>
          <p:nvGrpSpPr>
            <p:cNvPr id="127" name="Gruppieren 126">
              <a:extLst>
                <a:ext uri="{FF2B5EF4-FFF2-40B4-BE49-F238E27FC236}">
                  <a16:creationId xmlns:a16="http://schemas.microsoft.com/office/drawing/2014/main" id="{21FF54D8-E51D-C4BA-9492-269EB60B422F}"/>
                </a:ext>
              </a:extLst>
            </p:cNvPr>
            <p:cNvGrpSpPr/>
            <p:nvPr/>
          </p:nvGrpSpPr>
          <p:grpSpPr>
            <a:xfrm>
              <a:off x="4666291" y="3481712"/>
              <a:ext cx="5029055" cy="2691269"/>
              <a:chOff x="1238027" y="3162409"/>
              <a:chExt cx="5029055" cy="2691269"/>
            </a:xfrm>
          </p:grpSpPr>
          <p:sp>
            <p:nvSpPr>
              <p:cNvPr id="128" name="Textfeld 127">
                <a:extLst>
                  <a:ext uri="{FF2B5EF4-FFF2-40B4-BE49-F238E27FC236}">
                    <a16:creationId xmlns:a16="http://schemas.microsoft.com/office/drawing/2014/main" id="{EBAA95D8-625D-9059-2573-29D72B530167}"/>
                  </a:ext>
                </a:extLst>
              </p:cNvPr>
              <p:cNvSpPr txBox="1"/>
              <p:nvPr/>
            </p:nvSpPr>
            <p:spPr>
              <a:xfrm>
                <a:off x="1707096" y="5185577"/>
                <a:ext cx="1970968" cy="307777"/>
              </a:xfrm>
              <a:prstGeom prst="rect">
                <a:avLst/>
              </a:prstGeom>
              <a:noFill/>
            </p:spPr>
            <p:txBody>
              <a:bodyPr wrap="square" rtlCol="0">
                <a:spAutoFit/>
              </a:bodyPr>
              <a:lstStyle/>
              <a:p>
                <a:r>
                  <a:rPr lang="de-DE" sz="1400" dirty="0">
                    <a:solidFill>
                      <a:schemeClr val="bg1"/>
                    </a:solidFill>
                  </a:rPr>
                  <a:t>Erdgas</a:t>
                </a:r>
              </a:p>
            </p:txBody>
          </p:sp>
          <p:sp>
            <p:nvSpPr>
              <p:cNvPr id="129" name="Textfeld 128">
                <a:extLst>
                  <a:ext uri="{FF2B5EF4-FFF2-40B4-BE49-F238E27FC236}">
                    <a16:creationId xmlns:a16="http://schemas.microsoft.com/office/drawing/2014/main" id="{460043E1-9AD9-1B3F-9BDF-1798ABF5E803}"/>
                  </a:ext>
                </a:extLst>
              </p:cNvPr>
              <p:cNvSpPr txBox="1"/>
              <p:nvPr/>
            </p:nvSpPr>
            <p:spPr>
              <a:xfrm>
                <a:off x="1527316" y="3857731"/>
                <a:ext cx="1970968" cy="307777"/>
              </a:xfrm>
              <a:prstGeom prst="rect">
                <a:avLst/>
              </a:prstGeom>
              <a:noFill/>
            </p:spPr>
            <p:txBody>
              <a:bodyPr wrap="square" rtlCol="0">
                <a:spAutoFit/>
              </a:bodyPr>
              <a:lstStyle/>
              <a:p>
                <a:r>
                  <a:rPr lang="de-DE" sz="1400" dirty="0">
                    <a:solidFill>
                      <a:schemeClr val="bg1"/>
                    </a:solidFill>
                  </a:rPr>
                  <a:t>Öl</a:t>
                </a:r>
              </a:p>
            </p:txBody>
          </p:sp>
          <p:sp>
            <p:nvSpPr>
              <p:cNvPr id="130" name="Ellipse 129">
                <a:extLst>
                  <a:ext uri="{FF2B5EF4-FFF2-40B4-BE49-F238E27FC236}">
                    <a16:creationId xmlns:a16="http://schemas.microsoft.com/office/drawing/2014/main" id="{BC403DA1-A55C-CCDB-5C5B-C5220559812C}"/>
                  </a:ext>
                </a:extLst>
              </p:cNvPr>
              <p:cNvSpPr/>
              <p:nvPr/>
            </p:nvSpPr>
            <p:spPr>
              <a:xfrm>
                <a:off x="2396873" y="3857731"/>
                <a:ext cx="1357270" cy="12606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Wärme</a:t>
                </a:r>
              </a:p>
              <a:p>
                <a:pPr algn="ctr"/>
                <a:r>
                  <a:rPr lang="de-DE" sz="1000" dirty="0">
                    <a:solidFill>
                      <a:schemeClr val="bg1"/>
                    </a:solidFill>
                  </a:rPr>
                  <a:t>ohne KWK</a:t>
                </a:r>
              </a:p>
              <a:p>
                <a:pPr algn="ctr"/>
                <a:r>
                  <a:rPr lang="de-DE" sz="1000" dirty="0">
                    <a:solidFill>
                      <a:schemeClr val="bg1"/>
                    </a:solidFill>
                  </a:rPr>
                  <a:t>Ohne elektrische Wärme</a:t>
                </a:r>
              </a:p>
            </p:txBody>
          </p:sp>
          <p:sp>
            <p:nvSpPr>
              <p:cNvPr id="131" name="Textfeld 130">
                <a:extLst>
                  <a:ext uri="{FF2B5EF4-FFF2-40B4-BE49-F238E27FC236}">
                    <a16:creationId xmlns:a16="http://schemas.microsoft.com/office/drawing/2014/main" id="{E2B37D82-940D-9B2F-2C56-89D0E1B3BFB8}"/>
                  </a:ext>
                </a:extLst>
              </p:cNvPr>
              <p:cNvSpPr txBox="1"/>
              <p:nvPr/>
            </p:nvSpPr>
            <p:spPr>
              <a:xfrm>
                <a:off x="3603384" y="3162409"/>
                <a:ext cx="1970968" cy="307777"/>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400" dirty="0"/>
                  <a:t>Sonne</a:t>
                </a:r>
              </a:p>
            </p:txBody>
          </p:sp>
          <p:sp>
            <p:nvSpPr>
              <p:cNvPr id="132" name="Textfeld 131">
                <a:extLst>
                  <a:ext uri="{FF2B5EF4-FFF2-40B4-BE49-F238E27FC236}">
                    <a16:creationId xmlns:a16="http://schemas.microsoft.com/office/drawing/2014/main" id="{E5224527-86D9-A249-711B-71FEF2B9170F}"/>
                  </a:ext>
                </a:extLst>
              </p:cNvPr>
              <p:cNvSpPr txBox="1"/>
              <p:nvPr/>
            </p:nvSpPr>
            <p:spPr>
              <a:xfrm>
                <a:off x="4296114" y="3981602"/>
                <a:ext cx="1970968" cy="307777"/>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400" dirty="0"/>
                  <a:t>Wind</a:t>
                </a:r>
              </a:p>
            </p:txBody>
          </p:sp>
          <p:sp>
            <p:nvSpPr>
              <p:cNvPr id="133" name="Textfeld 132">
                <a:extLst>
                  <a:ext uri="{FF2B5EF4-FFF2-40B4-BE49-F238E27FC236}">
                    <a16:creationId xmlns:a16="http://schemas.microsoft.com/office/drawing/2014/main" id="{08D60225-CB50-7D36-39A8-02A2972BAD11}"/>
                  </a:ext>
                </a:extLst>
              </p:cNvPr>
              <p:cNvSpPr txBox="1"/>
              <p:nvPr/>
            </p:nvSpPr>
            <p:spPr>
              <a:xfrm>
                <a:off x="4172648" y="3450699"/>
                <a:ext cx="1970968" cy="307777"/>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400" dirty="0"/>
                  <a:t>Wasserkraft</a:t>
                </a:r>
              </a:p>
            </p:txBody>
          </p:sp>
          <p:sp>
            <p:nvSpPr>
              <p:cNvPr id="134" name="Textfeld 133">
                <a:extLst>
                  <a:ext uri="{FF2B5EF4-FFF2-40B4-BE49-F238E27FC236}">
                    <a16:creationId xmlns:a16="http://schemas.microsoft.com/office/drawing/2014/main" id="{6F1AC57D-54E4-BF56-519C-97E1C559D3B0}"/>
                  </a:ext>
                </a:extLst>
              </p:cNvPr>
              <p:cNvSpPr txBox="1"/>
              <p:nvPr/>
            </p:nvSpPr>
            <p:spPr>
              <a:xfrm>
                <a:off x="1238027" y="5436826"/>
                <a:ext cx="1970968" cy="307777"/>
              </a:xfrm>
              <a:prstGeom prst="rect">
                <a:avLst/>
              </a:prstGeom>
              <a:noFill/>
            </p:spPr>
            <p:txBody>
              <a:bodyPr wrap="square" rtlCol="0">
                <a:spAutoFit/>
              </a:bodyPr>
              <a:lstStyle/>
              <a:p>
                <a:r>
                  <a:rPr lang="de-DE" sz="1400" dirty="0">
                    <a:solidFill>
                      <a:schemeClr val="bg1"/>
                    </a:solidFill>
                  </a:rPr>
                  <a:t>(Wasserstoff)</a:t>
                </a:r>
              </a:p>
            </p:txBody>
          </p:sp>
          <p:sp>
            <p:nvSpPr>
              <p:cNvPr id="135" name="Textfeld 134">
                <a:extLst>
                  <a:ext uri="{FF2B5EF4-FFF2-40B4-BE49-F238E27FC236}">
                    <a16:creationId xmlns:a16="http://schemas.microsoft.com/office/drawing/2014/main" id="{3121696F-CC2D-D577-0657-8113091CA250}"/>
                  </a:ext>
                </a:extLst>
              </p:cNvPr>
              <p:cNvSpPr txBox="1"/>
              <p:nvPr/>
            </p:nvSpPr>
            <p:spPr>
              <a:xfrm>
                <a:off x="3819459" y="5118344"/>
                <a:ext cx="1970968" cy="307777"/>
              </a:xfrm>
              <a:prstGeom prst="rect">
                <a:avLst/>
              </a:prstGeom>
              <a:noFill/>
            </p:spPr>
            <p:txBody>
              <a:bodyPr wrap="square" rtlCol="0">
                <a:spAutoFit/>
              </a:bodyPr>
              <a:lstStyle/>
              <a:p>
                <a:r>
                  <a:rPr lang="de-DE" sz="1400" dirty="0">
                    <a:solidFill>
                      <a:schemeClr val="bg1"/>
                    </a:solidFill>
                  </a:rPr>
                  <a:t>Abfall</a:t>
                </a:r>
              </a:p>
            </p:txBody>
          </p:sp>
          <p:sp>
            <p:nvSpPr>
              <p:cNvPr id="136" name="Textfeld 135">
                <a:extLst>
                  <a:ext uri="{FF2B5EF4-FFF2-40B4-BE49-F238E27FC236}">
                    <a16:creationId xmlns:a16="http://schemas.microsoft.com/office/drawing/2014/main" id="{ADF75AB6-330B-6A6C-87C0-A14758EC1F2A}"/>
                  </a:ext>
                </a:extLst>
              </p:cNvPr>
              <p:cNvSpPr txBox="1"/>
              <p:nvPr/>
            </p:nvSpPr>
            <p:spPr>
              <a:xfrm>
                <a:off x="1411389" y="4543426"/>
                <a:ext cx="1970968" cy="307777"/>
              </a:xfrm>
              <a:prstGeom prst="rect">
                <a:avLst/>
              </a:prstGeom>
              <a:noFill/>
            </p:spPr>
            <p:txBody>
              <a:bodyPr wrap="square" rtlCol="0">
                <a:spAutoFit/>
              </a:bodyPr>
              <a:lstStyle/>
              <a:p>
                <a:r>
                  <a:rPr lang="de-DE" sz="1400" dirty="0">
                    <a:solidFill>
                      <a:schemeClr val="bg1"/>
                    </a:solidFill>
                  </a:rPr>
                  <a:t>Kohle</a:t>
                </a:r>
              </a:p>
            </p:txBody>
          </p:sp>
          <p:sp>
            <p:nvSpPr>
              <p:cNvPr id="137" name="Textfeld 136">
                <a:extLst>
                  <a:ext uri="{FF2B5EF4-FFF2-40B4-BE49-F238E27FC236}">
                    <a16:creationId xmlns:a16="http://schemas.microsoft.com/office/drawing/2014/main" id="{88918964-0B09-24BB-AAB1-B33D199BE669}"/>
                  </a:ext>
                </a:extLst>
              </p:cNvPr>
              <p:cNvSpPr txBox="1"/>
              <p:nvPr/>
            </p:nvSpPr>
            <p:spPr>
              <a:xfrm>
                <a:off x="1657057" y="3329264"/>
                <a:ext cx="1970968" cy="307777"/>
              </a:xfrm>
              <a:prstGeom prst="rect">
                <a:avLst/>
              </a:prstGeom>
              <a:noFill/>
            </p:spPr>
            <p:txBody>
              <a:bodyPr wrap="square" rtlCol="0">
                <a:spAutoFit/>
              </a:bodyPr>
              <a:lstStyle/>
              <a:p>
                <a:r>
                  <a:rPr lang="de-DE" sz="1400" dirty="0">
                    <a:solidFill>
                      <a:schemeClr val="bg1">
                        <a:alpha val="17000"/>
                      </a:schemeClr>
                    </a:solidFill>
                  </a:rPr>
                  <a:t>Atomkraft</a:t>
                </a:r>
              </a:p>
            </p:txBody>
          </p:sp>
          <p:sp>
            <p:nvSpPr>
              <p:cNvPr id="138" name="Textfeld 137">
                <a:extLst>
                  <a:ext uri="{FF2B5EF4-FFF2-40B4-BE49-F238E27FC236}">
                    <a16:creationId xmlns:a16="http://schemas.microsoft.com/office/drawing/2014/main" id="{9854E49D-3064-59D6-214E-F169C561D512}"/>
                  </a:ext>
                </a:extLst>
              </p:cNvPr>
              <p:cNvSpPr txBox="1"/>
              <p:nvPr/>
            </p:nvSpPr>
            <p:spPr>
              <a:xfrm>
                <a:off x="4244448" y="4557372"/>
                <a:ext cx="1970968" cy="307777"/>
              </a:xfrm>
              <a:prstGeom prst="rect">
                <a:avLst/>
              </a:prstGeom>
              <a:noFill/>
            </p:spPr>
            <p:txBody>
              <a:bodyPr wrap="square" rtlCol="0">
                <a:spAutoFit/>
              </a:bodyPr>
              <a:lstStyle/>
              <a:p>
                <a:r>
                  <a:rPr lang="de-DE" sz="1400" dirty="0">
                    <a:solidFill>
                      <a:schemeClr val="bg1"/>
                    </a:solidFill>
                  </a:rPr>
                  <a:t>Biomasse</a:t>
                </a:r>
              </a:p>
            </p:txBody>
          </p:sp>
          <p:sp>
            <p:nvSpPr>
              <p:cNvPr id="139" name="Textfeld 138">
                <a:extLst>
                  <a:ext uri="{FF2B5EF4-FFF2-40B4-BE49-F238E27FC236}">
                    <a16:creationId xmlns:a16="http://schemas.microsoft.com/office/drawing/2014/main" id="{CC7403DC-0BB8-860D-28A4-1E722F3D0298}"/>
                  </a:ext>
                </a:extLst>
              </p:cNvPr>
              <p:cNvSpPr txBox="1"/>
              <p:nvPr/>
            </p:nvSpPr>
            <p:spPr>
              <a:xfrm>
                <a:off x="2725776" y="5545901"/>
                <a:ext cx="1970968" cy="307777"/>
              </a:xfrm>
              <a:prstGeom prst="rect">
                <a:avLst/>
              </a:prstGeom>
              <a:noFill/>
            </p:spPr>
            <p:txBody>
              <a:bodyPr wrap="square" rtlCol="0">
                <a:spAutoFit/>
              </a:bodyPr>
              <a:lstStyle/>
              <a:p>
                <a:r>
                  <a:rPr lang="de-DE" sz="1400" dirty="0">
                    <a:solidFill>
                      <a:schemeClr val="bg1"/>
                    </a:solidFill>
                  </a:rPr>
                  <a:t>Sonstige</a:t>
                </a:r>
              </a:p>
            </p:txBody>
          </p:sp>
          <p:cxnSp>
            <p:nvCxnSpPr>
              <p:cNvPr id="140" name="Gerader Verbinder 139">
                <a:extLst>
                  <a:ext uri="{FF2B5EF4-FFF2-40B4-BE49-F238E27FC236}">
                    <a16:creationId xmlns:a16="http://schemas.microsoft.com/office/drawing/2014/main" id="{CE4F1606-8D71-D3A0-3971-C1995209A864}"/>
                  </a:ext>
                </a:extLst>
              </p:cNvPr>
              <p:cNvCxnSpPr/>
              <p:nvPr/>
            </p:nvCxnSpPr>
            <p:spPr>
              <a:xfrm>
                <a:off x="2520696" y="3576464"/>
                <a:ext cx="205080" cy="375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F8BF533D-6443-526A-3BEB-3107C73B6B8E}"/>
                  </a:ext>
                </a:extLst>
              </p:cNvPr>
              <p:cNvCxnSpPr>
                <a:cxnSpLocks/>
              </p:cNvCxnSpPr>
              <p:nvPr/>
            </p:nvCxnSpPr>
            <p:spPr>
              <a:xfrm>
                <a:off x="1931417" y="4051472"/>
                <a:ext cx="533142" cy="2191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18008EC2-B993-1B5C-5438-0FCFCF9D5B8A}"/>
                  </a:ext>
                </a:extLst>
              </p:cNvPr>
              <p:cNvCxnSpPr>
                <a:cxnSpLocks/>
              </p:cNvCxnSpPr>
              <p:nvPr/>
            </p:nvCxnSpPr>
            <p:spPr>
              <a:xfrm flipV="1">
                <a:off x="2073580" y="4671370"/>
                <a:ext cx="366915" cy="70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0781BEB5-52AE-FEA8-988D-A6E94F2B8378}"/>
                  </a:ext>
                </a:extLst>
              </p:cNvPr>
              <p:cNvCxnSpPr>
                <a:cxnSpLocks/>
              </p:cNvCxnSpPr>
              <p:nvPr/>
            </p:nvCxnSpPr>
            <p:spPr>
              <a:xfrm flipV="1">
                <a:off x="2464559" y="5014720"/>
                <a:ext cx="245784" cy="266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D48A65FA-BB58-B7E2-09DF-69EF3D127223}"/>
                  </a:ext>
                </a:extLst>
              </p:cNvPr>
              <p:cNvCxnSpPr>
                <a:cxnSpLocks/>
              </p:cNvCxnSpPr>
              <p:nvPr/>
            </p:nvCxnSpPr>
            <p:spPr>
              <a:xfrm flipH="1" flipV="1">
                <a:off x="3131495" y="5112833"/>
                <a:ext cx="44304" cy="47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E9E329C1-4DC8-1ADB-B977-8356E74C9E8A}"/>
                  </a:ext>
                </a:extLst>
              </p:cNvPr>
              <p:cNvCxnSpPr>
                <a:cxnSpLocks/>
              </p:cNvCxnSpPr>
              <p:nvPr/>
            </p:nvCxnSpPr>
            <p:spPr>
              <a:xfrm flipH="1" flipV="1">
                <a:off x="3546057" y="4909877"/>
                <a:ext cx="336048" cy="263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724ABB64-5A13-3E6C-7549-A5D49AA61BB4}"/>
                  </a:ext>
                </a:extLst>
              </p:cNvPr>
              <p:cNvCxnSpPr>
                <a:cxnSpLocks/>
                <a:stCxn id="138" idx="1"/>
              </p:cNvCxnSpPr>
              <p:nvPr/>
            </p:nvCxnSpPr>
            <p:spPr>
              <a:xfrm flipH="1" flipV="1">
                <a:off x="3754143" y="4628610"/>
                <a:ext cx="490305" cy="826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EB2B5E1C-C441-12CA-9622-1AE7178F3490}"/>
                  </a:ext>
                </a:extLst>
              </p:cNvPr>
              <p:cNvCxnSpPr>
                <a:cxnSpLocks/>
                <a:stCxn id="132" idx="1"/>
              </p:cNvCxnSpPr>
              <p:nvPr/>
            </p:nvCxnSpPr>
            <p:spPr>
              <a:xfrm flipH="1">
                <a:off x="3748550" y="4135491"/>
                <a:ext cx="547564" cy="177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18254CEC-9037-B8AA-F66D-06E501E0A9FA}"/>
                  </a:ext>
                </a:extLst>
              </p:cNvPr>
              <p:cNvCxnSpPr>
                <a:cxnSpLocks/>
                <a:stCxn id="133" idx="1"/>
                <a:endCxn id="130" idx="7"/>
              </p:cNvCxnSpPr>
              <p:nvPr/>
            </p:nvCxnSpPr>
            <p:spPr>
              <a:xfrm flipH="1">
                <a:off x="3555375" y="3604588"/>
                <a:ext cx="617273" cy="437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CABBDD26-EC53-BFBD-B3F1-F33D5122E568}"/>
                  </a:ext>
                </a:extLst>
              </p:cNvPr>
              <p:cNvCxnSpPr>
                <a:cxnSpLocks/>
              </p:cNvCxnSpPr>
              <p:nvPr/>
            </p:nvCxnSpPr>
            <p:spPr>
              <a:xfrm flipH="1">
                <a:off x="3382357" y="3447786"/>
                <a:ext cx="287736" cy="47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0" name="Gerader Verbinder 149">
              <a:extLst>
                <a:ext uri="{FF2B5EF4-FFF2-40B4-BE49-F238E27FC236}">
                  <a16:creationId xmlns:a16="http://schemas.microsoft.com/office/drawing/2014/main" id="{9593077F-ED1B-FFE7-8E6B-D20301F7AC99}"/>
                </a:ext>
              </a:extLst>
            </p:cNvPr>
            <p:cNvCxnSpPr>
              <a:cxnSpLocks/>
            </p:cNvCxnSpPr>
            <p:nvPr/>
          </p:nvCxnSpPr>
          <p:spPr>
            <a:xfrm>
              <a:off x="6261566" y="3577726"/>
              <a:ext cx="142740" cy="584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B1DD456E-A754-4B4A-7DEC-D0C8F3F049FF}"/>
                </a:ext>
              </a:extLst>
            </p:cNvPr>
            <p:cNvCxnSpPr>
              <a:cxnSpLocks/>
            </p:cNvCxnSpPr>
            <p:nvPr/>
          </p:nvCxnSpPr>
          <p:spPr>
            <a:xfrm flipH="1">
              <a:off x="6646369" y="3409220"/>
              <a:ext cx="442351" cy="7558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8" name="Gruppieren 157">
            <a:extLst>
              <a:ext uri="{FF2B5EF4-FFF2-40B4-BE49-F238E27FC236}">
                <a16:creationId xmlns:a16="http://schemas.microsoft.com/office/drawing/2014/main" id="{F2000B44-8CDD-44A2-E128-D199434AEECC}"/>
              </a:ext>
            </a:extLst>
          </p:cNvPr>
          <p:cNvGrpSpPr/>
          <p:nvPr/>
        </p:nvGrpSpPr>
        <p:grpSpPr>
          <a:xfrm>
            <a:off x="8273520" y="3544279"/>
            <a:ext cx="4971465" cy="2845157"/>
            <a:chOff x="1295617" y="3162409"/>
            <a:chExt cx="4971465" cy="2845157"/>
          </a:xfrm>
        </p:grpSpPr>
        <p:sp>
          <p:nvSpPr>
            <p:cNvPr id="159" name="Textfeld 158">
              <a:extLst>
                <a:ext uri="{FF2B5EF4-FFF2-40B4-BE49-F238E27FC236}">
                  <a16:creationId xmlns:a16="http://schemas.microsoft.com/office/drawing/2014/main" id="{325ABC91-8C28-806D-F4BE-1F61FAB53864}"/>
                </a:ext>
              </a:extLst>
            </p:cNvPr>
            <p:cNvSpPr txBox="1"/>
            <p:nvPr/>
          </p:nvSpPr>
          <p:spPr>
            <a:xfrm>
              <a:off x="1707096" y="5185577"/>
              <a:ext cx="1970968" cy="276999"/>
            </a:xfrm>
            <a:prstGeom prst="rect">
              <a:avLst/>
            </a:prstGeom>
            <a:noFill/>
          </p:spPr>
          <p:txBody>
            <a:bodyPr wrap="square" rtlCol="0">
              <a:spAutoFit/>
            </a:bodyPr>
            <a:lstStyle/>
            <a:p>
              <a:r>
                <a:rPr lang="de-DE" sz="1200" dirty="0">
                  <a:solidFill>
                    <a:schemeClr val="bg1"/>
                  </a:solidFill>
                </a:rPr>
                <a:t>Erdgas</a:t>
              </a:r>
            </a:p>
          </p:txBody>
        </p:sp>
        <p:sp>
          <p:nvSpPr>
            <p:cNvPr id="160" name="Textfeld 159">
              <a:extLst>
                <a:ext uri="{FF2B5EF4-FFF2-40B4-BE49-F238E27FC236}">
                  <a16:creationId xmlns:a16="http://schemas.microsoft.com/office/drawing/2014/main" id="{94D41DFD-06C1-CE65-A68E-565A07BB1C0F}"/>
                </a:ext>
              </a:extLst>
            </p:cNvPr>
            <p:cNvSpPr txBox="1"/>
            <p:nvPr/>
          </p:nvSpPr>
          <p:spPr>
            <a:xfrm>
              <a:off x="1527316" y="3857731"/>
              <a:ext cx="1970968" cy="276999"/>
            </a:xfrm>
            <a:prstGeom prst="rect">
              <a:avLst/>
            </a:prstGeom>
            <a:noFill/>
          </p:spPr>
          <p:txBody>
            <a:bodyPr wrap="square" rtlCol="0">
              <a:spAutoFit/>
            </a:bodyPr>
            <a:lstStyle/>
            <a:p>
              <a:r>
                <a:rPr lang="de-DE" sz="1200" dirty="0">
                  <a:solidFill>
                    <a:schemeClr val="bg1"/>
                  </a:solidFill>
                </a:rPr>
                <a:t>Öl</a:t>
              </a:r>
            </a:p>
          </p:txBody>
        </p:sp>
        <p:sp>
          <p:nvSpPr>
            <p:cNvPr id="161" name="Ellipse 160">
              <a:extLst>
                <a:ext uri="{FF2B5EF4-FFF2-40B4-BE49-F238E27FC236}">
                  <a16:creationId xmlns:a16="http://schemas.microsoft.com/office/drawing/2014/main" id="{4A09F0BD-C291-B97C-3D52-D3E6217EA3F1}"/>
                </a:ext>
              </a:extLst>
            </p:cNvPr>
            <p:cNvSpPr/>
            <p:nvPr/>
          </p:nvSpPr>
          <p:spPr>
            <a:xfrm>
              <a:off x="2396873" y="3844083"/>
              <a:ext cx="1357270" cy="126061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Fortbe-wegung</a:t>
              </a:r>
              <a:endParaRPr lang="de-DE" sz="1600" dirty="0">
                <a:solidFill>
                  <a:schemeClr val="tx1"/>
                </a:solidFill>
              </a:endParaRPr>
            </a:p>
          </p:txBody>
        </p:sp>
        <p:sp>
          <p:nvSpPr>
            <p:cNvPr id="162" name="Textfeld 161">
              <a:extLst>
                <a:ext uri="{FF2B5EF4-FFF2-40B4-BE49-F238E27FC236}">
                  <a16:creationId xmlns:a16="http://schemas.microsoft.com/office/drawing/2014/main" id="{7D3CC575-0FD0-4A22-653D-0924112A38C2}"/>
                </a:ext>
              </a:extLst>
            </p:cNvPr>
            <p:cNvSpPr txBox="1"/>
            <p:nvPr/>
          </p:nvSpPr>
          <p:spPr>
            <a:xfrm>
              <a:off x="3603384" y="3162409"/>
              <a:ext cx="1970968" cy="276999"/>
            </a:xfrm>
            <a:prstGeom prst="rect">
              <a:avLst/>
            </a:prstGeom>
            <a:noFill/>
          </p:spPr>
          <p:txBody>
            <a:bodyPr wrap="square" rtlCol="0">
              <a:spAutoFit/>
            </a:bodyPr>
            <a:lstStyle/>
            <a:p>
              <a:r>
                <a:rPr lang="de-DE" sz="1200" dirty="0">
                  <a:solidFill>
                    <a:schemeClr val="bg1"/>
                  </a:solidFill>
                </a:rPr>
                <a:t>Sonne</a:t>
              </a:r>
            </a:p>
          </p:txBody>
        </p:sp>
        <p:sp>
          <p:nvSpPr>
            <p:cNvPr id="163" name="Textfeld 162">
              <a:extLst>
                <a:ext uri="{FF2B5EF4-FFF2-40B4-BE49-F238E27FC236}">
                  <a16:creationId xmlns:a16="http://schemas.microsoft.com/office/drawing/2014/main" id="{F062BAF4-9CCE-6051-8041-45079E9A80E5}"/>
                </a:ext>
              </a:extLst>
            </p:cNvPr>
            <p:cNvSpPr txBox="1"/>
            <p:nvPr/>
          </p:nvSpPr>
          <p:spPr>
            <a:xfrm>
              <a:off x="4296114" y="3981602"/>
              <a:ext cx="1970968" cy="276999"/>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200" dirty="0"/>
                <a:t>Wind</a:t>
              </a:r>
            </a:p>
          </p:txBody>
        </p:sp>
        <p:sp>
          <p:nvSpPr>
            <p:cNvPr id="164" name="Textfeld 163">
              <a:extLst>
                <a:ext uri="{FF2B5EF4-FFF2-40B4-BE49-F238E27FC236}">
                  <a16:creationId xmlns:a16="http://schemas.microsoft.com/office/drawing/2014/main" id="{7609FD38-AB25-3186-C620-188DA5F7FF7F}"/>
                </a:ext>
              </a:extLst>
            </p:cNvPr>
            <p:cNvSpPr txBox="1"/>
            <p:nvPr/>
          </p:nvSpPr>
          <p:spPr>
            <a:xfrm>
              <a:off x="4172648" y="3450699"/>
              <a:ext cx="1970968" cy="276999"/>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200" dirty="0"/>
                <a:t>Wasserkraft</a:t>
              </a:r>
            </a:p>
          </p:txBody>
        </p:sp>
        <p:sp>
          <p:nvSpPr>
            <p:cNvPr id="165" name="Textfeld 164">
              <a:extLst>
                <a:ext uri="{FF2B5EF4-FFF2-40B4-BE49-F238E27FC236}">
                  <a16:creationId xmlns:a16="http://schemas.microsoft.com/office/drawing/2014/main" id="{07A4A320-28FE-47A8-635D-46B90EA11B78}"/>
                </a:ext>
              </a:extLst>
            </p:cNvPr>
            <p:cNvSpPr txBox="1"/>
            <p:nvPr/>
          </p:nvSpPr>
          <p:spPr>
            <a:xfrm>
              <a:off x="1295617" y="5449891"/>
              <a:ext cx="1970968" cy="276999"/>
            </a:xfrm>
            <a:prstGeom prst="rect">
              <a:avLst/>
            </a:prstGeom>
            <a:noFill/>
          </p:spPr>
          <p:txBody>
            <a:bodyPr wrap="square" rtlCol="0">
              <a:spAutoFit/>
            </a:bodyPr>
            <a:lstStyle/>
            <a:p>
              <a:r>
                <a:rPr lang="de-DE" sz="1200" dirty="0">
                  <a:solidFill>
                    <a:schemeClr val="bg1"/>
                  </a:solidFill>
                </a:rPr>
                <a:t>(Wasserstoff)</a:t>
              </a:r>
            </a:p>
          </p:txBody>
        </p:sp>
        <p:sp>
          <p:nvSpPr>
            <p:cNvPr id="166" name="Textfeld 165">
              <a:extLst>
                <a:ext uri="{FF2B5EF4-FFF2-40B4-BE49-F238E27FC236}">
                  <a16:creationId xmlns:a16="http://schemas.microsoft.com/office/drawing/2014/main" id="{D1880F12-8B4E-5A0B-3667-13489CE899F5}"/>
                </a:ext>
              </a:extLst>
            </p:cNvPr>
            <p:cNvSpPr txBox="1"/>
            <p:nvPr/>
          </p:nvSpPr>
          <p:spPr>
            <a:xfrm>
              <a:off x="3819459" y="5118344"/>
              <a:ext cx="1970968" cy="276999"/>
            </a:xfrm>
            <a:prstGeom prst="rect">
              <a:avLst/>
            </a:prstGeom>
            <a:noFill/>
          </p:spPr>
          <p:txBody>
            <a:bodyPr wrap="square" rtlCol="0">
              <a:spAutoFit/>
            </a:bodyPr>
            <a:lstStyle/>
            <a:p>
              <a:r>
                <a:rPr lang="de-DE" sz="1200" dirty="0">
                  <a:solidFill>
                    <a:schemeClr val="bg1"/>
                  </a:solidFill>
                </a:rPr>
                <a:t>Abfall</a:t>
              </a:r>
            </a:p>
          </p:txBody>
        </p:sp>
        <p:sp>
          <p:nvSpPr>
            <p:cNvPr id="167" name="Textfeld 166">
              <a:extLst>
                <a:ext uri="{FF2B5EF4-FFF2-40B4-BE49-F238E27FC236}">
                  <a16:creationId xmlns:a16="http://schemas.microsoft.com/office/drawing/2014/main" id="{966F5279-1FE4-93F8-87A8-0FE03869B9A5}"/>
                </a:ext>
              </a:extLst>
            </p:cNvPr>
            <p:cNvSpPr txBox="1"/>
            <p:nvPr/>
          </p:nvSpPr>
          <p:spPr>
            <a:xfrm>
              <a:off x="1411389" y="4543426"/>
              <a:ext cx="1970968" cy="276999"/>
            </a:xfrm>
            <a:prstGeom prst="rect">
              <a:avLst/>
            </a:prstGeom>
            <a:noFill/>
          </p:spPr>
          <p:txBody>
            <a:bodyPr wrap="square" rtlCol="0">
              <a:spAutoFit/>
            </a:bodyPr>
            <a:lstStyle/>
            <a:p>
              <a:r>
                <a:rPr lang="de-DE" sz="1200" dirty="0">
                  <a:solidFill>
                    <a:schemeClr val="bg1"/>
                  </a:solidFill>
                </a:rPr>
                <a:t>Kohle</a:t>
              </a:r>
            </a:p>
          </p:txBody>
        </p:sp>
        <p:sp>
          <p:nvSpPr>
            <p:cNvPr id="168" name="Textfeld 167">
              <a:extLst>
                <a:ext uri="{FF2B5EF4-FFF2-40B4-BE49-F238E27FC236}">
                  <a16:creationId xmlns:a16="http://schemas.microsoft.com/office/drawing/2014/main" id="{CC405EA9-28B9-2E41-6E86-13B85375E992}"/>
                </a:ext>
              </a:extLst>
            </p:cNvPr>
            <p:cNvSpPr txBox="1"/>
            <p:nvPr/>
          </p:nvSpPr>
          <p:spPr>
            <a:xfrm>
              <a:off x="1892608" y="3273979"/>
              <a:ext cx="1970968" cy="276999"/>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200" dirty="0"/>
                <a:t>Atomkraft</a:t>
              </a:r>
            </a:p>
          </p:txBody>
        </p:sp>
        <p:sp>
          <p:nvSpPr>
            <p:cNvPr id="169" name="Textfeld 168">
              <a:extLst>
                <a:ext uri="{FF2B5EF4-FFF2-40B4-BE49-F238E27FC236}">
                  <a16:creationId xmlns:a16="http://schemas.microsoft.com/office/drawing/2014/main" id="{30210556-5A83-6762-8F87-CDEE1EFE3D79}"/>
                </a:ext>
              </a:extLst>
            </p:cNvPr>
            <p:cNvSpPr txBox="1"/>
            <p:nvPr/>
          </p:nvSpPr>
          <p:spPr>
            <a:xfrm>
              <a:off x="4244448" y="4557372"/>
              <a:ext cx="1970968" cy="276999"/>
            </a:xfrm>
            <a:prstGeom prst="rect">
              <a:avLst/>
            </a:prstGeom>
            <a:noFill/>
          </p:spPr>
          <p:txBody>
            <a:bodyPr wrap="square" rtlCol="0">
              <a:spAutoFit/>
            </a:bodyPr>
            <a:lstStyle/>
            <a:p>
              <a:r>
                <a:rPr lang="de-DE" sz="1200" dirty="0">
                  <a:solidFill>
                    <a:schemeClr val="bg1"/>
                  </a:solidFill>
                </a:rPr>
                <a:t>Biomasse</a:t>
              </a:r>
            </a:p>
          </p:txBody>
        </p:sp>
        <p:sp>
          <p:nvSpPr>
            <p:cNvPr id="170" name="Textfeld 169">
              <a:extLst>
                <a:ext uri="{FF2B5EF4-FFF2-40B4-BE49-F238E27FC236}">
                  <a16:creationId xmlns:a16="http://schemas.microsoft.com/office/drawing/2014/main" id="{1576D689-3FCC-1973-E9E0-7491C691DACC}"/>
                </a:ext>
              </a:extLst>
            </p:cNvPr>
            <p:cNvSpPr txBox="1"/>
            <p:nvPr/>
          </p:nvSpPr>
          <p:spPr>
            <a:xfrm>
              <a:off x="2725776" y="5545901"/>
              <a:ext cx="1970968" cy="461665"/>
            </a:xfrm>
            <a:prstGeom prst="rect">
              <a:avLst/>
            </a:prstGeom>
            <a:noFill/>
          </p:spPr>
          <p:txBody>
            <a:bodyPr wrap="square" rtlCol="0">
              <a:spAutoFit/>
            </a:bodyPr>
            <a:lstStyle/>
            <a:p>
              <a:r>
                <a:rPr lang="de-DE" sz="1200" dirty="0">
                  <a:solidFill>
                    <a:schemeClr val="bg1"/>
                  </a:solidFill>
                </a:rPr>
                <a:t>Sonstige</a:t>
              </a:r>
            </a:p>
            <a:p>
              <a:r>
                <a:rPr lang="de-DE" sz="1200" dirty="0">
                  <a:solidFill>
                    <a:schemeClr val="bg1"/>
                  </a:solidFill>
                </a:rPr>
                <a:t>z.B. </a:t>
              </a:r>
              <a:r>
                <a:rPr lang="de-DE" sz="1200" dirty="0" err="1">
                  <a:solidFill>
                    <a:schemeClr val="bg1"/>
                  </a:solidFill>
                </a:rPr>
                <a:t>Biofuels</a:t>
              </a:r>
              <a:endParaRPr lang="de-DE" sz="1200" dirty="0">
                <a:solidFill>
                  <a:schemeClr val="bg1"/>
                </a:solidFill>
              </a:endParaRPr>
            </a:p>
          </p:txBody>
        </p:sp>
        <p:cxnSp>
          <p:nvCxnSpPr>
            <p:cNvPr id="171" name="Gerader Verbinder 170">
              <a:extLst>
                <a:ext uri="{FF2B5EF4-FFF2-40B4-BE49-F238E27FC236}">
                  <a16:creationId xmlns:a16="http://schemas.microsoft.com/office/drawing/2014/main" id="{618B4F65-7DCF-7D6D-9BFE-7E824DC9A003}"/>
                </a:ext>
              </a:extLst>
            </p:cNvPr>
            <p:cNvCxnSpPr/>
            <p:nvPr/>
          </p:nvCxnSpPr>
          <p:spPr>
            <a:xfrm>
              <a:off x="2520696" y="3576464"/>
              <a:ext cx="205080" cy="375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CBA53CB2-9C66-3C72-ABA6-8F47A5C8C751}"/>
                </a:ext>
              </a:extLst>
            </p:cNvPr>
            <p:cNvCxnSpPr>
              <a:cxnSpLocks/>
            </p:cNvCxnSpPr>
            <p:nvPr/>
          </p:nvCxnSpPr>
          <p:spPr>
            <a:xfrm>
              <a:off x="1931417" y="4051472"/>
              <a:ext cx="533142" cy="2191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A5631613-1DBC-7879-8DB7-919FC94DBB5C}"/>
                </a:ext>
              </a:extLst>
            </p:cNvPr>
            <p:cNvCxnSpPr>
              <a:cxnSpLocks/>
            </p:cNvCxnSpPr>
            <p:nvPr/>
          </p:nvCxnSpPr>
          <p:spPr>
            <a:xfrm flipV="1">
              <a:off x="2097644" y="4671370"/>
              <a:ext cx="366915" cy="70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E9E761CD-3904-8BDC-02FF-0911AD13CAEC}"/>
                </a:ext>
              </a:extLst>
            </p:cNvPr>
            <p:cNvCxnSpPr>
              <a:cxnSpLocks/>
            </p:cNvCxnSpPr>
            <p:nvPr/>
          </p:nvCxnSpPr>
          <p:spPr>
            <a:xfrm flipV="1">
              <a:off x="2464559" y="5014720"/>
              <a:ext cx="245784" cy="266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EC55017E-BB93-9078-40F6-D7A062010C82}"/>
                </a:ext>
              </a:extLst>
            </p:cNvPr>
            <p:cNvCxnSpPr>
              <a:cxnSpLocks/>
            </p:cNvCxnSpPr>
            <p:nvPr/>
          </p:nvCxnSpPr>
          <p:spPr>
            <a:xfrm flipH="1" flipV="1">
              <a:off x="3131495" y="5112833"/>
              <a:ext cx="44304" cy="47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3109138D-6C6F-E944-7A60-F781F3C3C0CD}"/>
                </a:ext>
              </a:extLst>
            </p:cNvPr>
            <p:cNvCxnSpPr>
              <a:cxnSpLocks/>
            </p:cNvCxnSpPr>
            <p:nvPr/>
          </p:nvCxnSpPr>
          <p:spPr>
            <a:xfrm flipH="1" flipV="1">
              <a:off x="3546057" y="4909877"/>
              <a:ext cx="336048" cy="263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2B27E702-2F66-07CC-CFB1-992C34BED960}"/>
                </a:ext>
              </a:extLst>
            </p:cNvPr>
            <p:cNvCxnSpPr>
              <a:cxnSpLocks/>
              <a:stCxn id="169" idx="1"/>
            </p:cNvCxnSpPr>
            <p:nvPr/>
          </p:nvCxnSpPr>
          <p:spPr>
            <a:xfrm flipH="1" flipV="1">
              <a:off x="3754143" y="4628610"/>
              <a:ext cx="490305" cy="67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84BC90C3-9F87-A33E-7E32-44F23534F8F2}"/>
                </a:ext>
              </a:extLst>
            </p:cNvPr>
            <p:cNvCxnSpPr>
              <a:cxnSpLocks/>
              <a:stCxn id="163" idx="1"/>
            </p:cNvCxnSpPr>
            <p:nvPr/>
          </p:nvCxnSpPr>
          <p:spPr>
            <a:xfrm flipH="1">
              <a:off x="3748550" y="4120102"/>
              <a:ext cx="547564" cy="1929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D148C4C1-90FD-E0D8-56EA-B0FE98888998}"/>
                </a:ext>
              </a:extLst>
            </p:cNvPr>
            <p:cNvCxnSpPr>
              <a:cxnSpLocks/>
              <a:stCxn id="164" idx="1"/>
              <a:endCxn id="161" idx="7"/>
            </p:cNvCxnSpPr>
            <p:nvPr/>
          </p:nvCxnSpPr>
          <p:spPr>
            <a:xfrm flipH="1">
              <a:off x="3555375" y="3589199"/>
              <a:ext cx="617273" cy="439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02764139-2D22-2182-8FF2-4A7DA9D6A0A4}"/>
                </a:ext>
              </a:extLst>
            </p:cNvPr>
            <p:cNvCxnSpPr>
              <a:cxnSpLocks/>
            </p:cNvCxnSpPr>
            <p:nvPr/>
          </p:nvCxnSpPr>
          <p:spPr>
            <a:xfrm flipH="1">
              <a:off x="3382357" y="3447786"/>
              <a:ext cx="287736" cy="47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4" name="Gerader Verbinder 203">
            <a:extLst>
              <a:ext uri="{FF2B5EF4-FFF2-40B4-BE49-F238E27FC236}">
                <a16:creationId xmlns:a16="http://schemas.microsoft.com/office/drawing/2014/main" id="{82666772-ABE8-B9A9-9BCA-1CA3F9215E62}"/>
              </a:ext>
            </a:extLst>
          </p:cNvPr>
          <p:cNvCxnSpPr>
            <a:cxnSpLocks/>
          </p:cNvCxnSpPr>
          <p:nvPr/>
        </p:nvCxnSpPr>
        <p:spPr>
          <a:xfrm flipH="1">
            <a:off x="11668836" y="5298129"/>
            <a:ext cx="5811" cy="9798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260AF5CC-C0B0-42C2-69BE-963417D2BA27}"/>
              </a:ext>
            </a:extLst>
          </p:cNvPr>
          <p:cNvCxnSpPr>
            <a:cxnSpLocks/>
          </p:cNvCxnSpPr>
          <p:nvPr/>
        </p:nvCxnSpPr>
        <p:spPr>
          <a:xfrm flipH="1">
            <a:off x="10702811" y="6266604"/>
            <a:ext cx="985484" cy="0"/>
          </a:xfrm>
          <a:prstGeom prst="line">
            <a:avLst/>
          </a:prstGeom>
          <a:ln>
            <a:solidFill>
              <a:schemeClr val="bg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Gerader Verbinder 211">
            <a:extLst>
              <a:ext uri="{FF2B5EF4-FFF2-40B4-BE49-F238E27FC236}">
                <a16:creationId xmlns:a16="http://schemas.microsoft.com/office/drawing/2014/main" id="{5AE416D2-94BC-68DE-3A42-9A032396B41D}"/>
              </a:ext>
            </a:extLst>
          </p:cNvPr>
          <p:cNvCxnSpPr>
            <a:cxnSpLocks/>
          </p:cNvCxnSpPr>
          <p:nvPr/>
        </p:nvCxnSpPr>
        <p:spPr>
          <a:xfrm>
            <a:off x="11125530" y="5772297"/>
            <a:ext cx="0" cy="49622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7" name="Textfeld 216">
            <a:extLst>
              <a:ext uri="{FF2B5EF4-FFF2-40B4-BE49-F238E27FC236}">
                <a16:creationId xmlns:a16="http://schemas.microsoft.com/office/drawing/2014/main" id="{03DC7FCD-E47A-15C0-E196-6ECF47BCF2C6}"/>
              </a:ext>
            </a:extLst>
          </p:cNvPr>
          <p:cNvSpPr txBox="1"/>
          <p:nvPr/>
        </p:nvSpPr>
        <p:spPr>
          <a:xfrm>
            <a:off x="141475" y="2869507"/>
            <a:ext cx="2791652" cy="276999"/>
          </a:xfrm>
          <a:prstGeom prst="rect">
            <a:avLst/>
          </a:prstGeom>
          <a:noFill/>
        </p:spPr>
        <p:txBody>
          <a:bodyPr wrap="square" rtlCol="0">
            <a:spAutoFit/>
          </a:bodyPr>
          <a:lstStyle/>
          <a:p>
            <a:r>
              <a:rPr lang="de-DE" sz="1200" dirty="0">
                <a:solidFill>
                  <a:schemeClr val="bg1"/>
                </a:solidFill>
              </a:rPr>
              <a:t>* Quelle: Statistisches Bundesamt, 2021</a:t>
            </a:r>
          </a:p>
        </p:txBody>
      </p:sp>
      <p:sp>
        <p:nvSpPr>
          <p:cNvPr id="218" name="Textfeld 217">
            <a:extLst>
              <a:ext uri="{FF2B5EF4-FFF2-40B4-BE49-F238E27FC236}">
                <a16:creationId xmlns:a16="http://schemas.microsoft.com/office/drawing/2014/main" id="{02D08DD3-4B78-A0D8-15F3-6AF1E4B046CA}"/>
              </a:ext>
            </a:extLst>
          </p:cNvPr>
          <p:cNvSpPr txBox="1"/>
          <p:nvPr/>
        </p:nvSpPr>
        <p:spPr>
          <a:xfrm>
            <a:off x="7109393" y="2828549"/>
            <a:ext cx="2791652" cy="276999"/>
          </a:xfrm>
          <a:prstGeom prst="rect">
            <a:avLst/>
          </a:prstGeom>
          <a:noFill/>
        </p:spPr>
        <p:txBody>
          <a:bodyPr wrap="square" rtlCol="0">
            <a:spAutoFit/>
          </a:bodyPr>
          <a:lstStyle/>
          <a:p>
            <a:r>
              <a:rPr lang="de-DE" sz="1200" dirty="0">
                <a:solidFill>
                  <a:schemeClr val="bg1"/>
                </a:solidFill>
              </a:rPr>
              <a:t>* Quelle: Statistisches Bundesamt, 2021</a:t>
            </a:r>
          </a:p>
        </p:txBody>
      </p:sp>
      <p:cxnSp>
        <p:nvCxnSpPr>
          <p:cNvPr id="3" name="Gerade Verbindung mit Pfeil 2">
            <a:extLst>
              <a:ext uri="{FF2B5EF4-FFF2-40B4-BE49-F238E27FC236}">
                <a16:creationId xmlns:a16="http://schemas.microsoft.com/office/drawing/2014/main" id="{0E7A3D0D-9532-54AA-69E6-3901AC6ED34F}"/>
              </a:ext>
            </a:extLst>
          </p:cNvPr>
          <p:cNvCxnSpPr>
            <a:cxnSpLocks/>
          </p:cNvCxnSpPr>
          <p:nvPr/>
        </p:nvCxnSpPr>
        <p:spPr>
          <a:xfrm flipV="1">
            <a:off x="5990573" y="1943924"/>
            <a:ext cx="1165334" cy="73911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8049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0886"/>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442F1BB1-B858-89EE-F1E1-06464FF3F80E}"/>
              </a:ext>
            </a:extLst>
          </p:cNvPr>
          <p:cNvSpPr txBox="1"/>
          <p:nvPr/>
        </p:nvSpPr>
        <p:spPr>
          <a:xfrm>
            <a:off x="2710343" y="190281"/>
            <a:ext cx="6160168" cy="369332"/>
          </a:xfrm>
          <a:prstGeom prst="rect">
            <a:avLst/>
          </a:prstGeom>
          <a:noFill/>
        </p:spPr>
        <p:txBody>
          <a:bodyPr wrap="square" rtlCol="0">
            <a:spAutoFit/>
          </a:bodyPr>
          <a:lstStyle/>
          <a:p>
            <a:pPr algn="ctr"/>
            <a:r>
              <a:rPr lang="de-DE" b="1" i="0" dirty="0">
                <a:solidFill>
                  <a:schemeClr val="bg1"/>
                </a:solidFill>
                <a:effectLst/>
                <a:latin typeface="Statis Sans"/>
              </a:rPr>
              <a:t>Die Energieversorgung der Zukunft</a:t>
            </a:r>
          </a:p>
        </p:txBody>
      </p:sp>
      <p:sp>
        <p:nvSpPr>
          <p:cNvPr id="14" name="Rechteck 13">
            <a:extLst>
              <a:ext uri="{FF2B5EF4-FFF2-40B4-BE49-F238E27FC236}">
                <a16:creationId xmlns:a16="http://schemas.microsoft.com/office/drawing/2014/main" id="{A3208F7D-97FD-D752-9D11-F6CD07861382}"/>
              </a:ext>
            </a:extLst>
          </p:cNvPr>
          <p:cNvSpPr/>
          <p:nvPr/>
        </p:nvSpPr>
        <p:spPr>
          <a:xfrm>
            <a:off x="204716" y="887098"/>
            <a:ext cx="11778020" cy="80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Es stellt sich nicht die Frage: Erdgas oder Wasserstoff, fossile oder regenerative Energie. </a:t>
            </a:r>
          </a:p>
          <a:p>
            <a:pPr algn="ctr"/>
            <a:r>
              <a:rPr lang="de-DE" sz="1600" dirty="0"/>
              <a:t>In der Zukunft (ca. 10 Jahre) wird es einen Mix aus Energieträgern geben, der sich an der Verbrauchsart (privat oder industriell) orientiert.</a:t>
            </a:r>
          </a:p>
          <a:p>
            <a:pPr algn="ctr"/>
            <a:endParaRPr lang="de-DE" sz="1600" dirty="0"/>
          </a:p>
        </p:txBody>
      </p:sp>
      <p:sp>
        <p:nvSpPr>
          <p:cNvPr id="15" name="Rechteck 14">
            <a:extLst>
              <a:ext uri="{FF2B5EF4-FFF2-40B4-BE49-F238E27FC236}">
                <a16:creationId xmlns:a16="http://schemas.microsoft.com/office/drawing/2014/main" id="{A80C5C90-8E02-AB27-A0AD-697EDE7E889B}"/>
              </a:ext>
            </a:extLst>
          </p:cNvPr>
          <p:cNvSpPr/>
          <p:nvPr/>
        </p:nvSpPr>
        <p:spPr>
          <a:xfrm>
            <a:off x="217553" y="1655093"/>
            <a:ext cx="5779006" cy="5776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im privaten und öffentlichen Bereich 127.426 </a:t>
            </a:r>
            <a:r>
              <a:rPr lang="de-DE" sz="1600" dirty="0" err="1">
                <a:solidFill>
                  <a:schemeClr val="tx1"/>
                </a:solidFill>
              </a:rPr>
              <a:t>GWh</a:t>
            </a:r>
            <a:r>
              <a:rPr lang="de-DE" sz="1600" dirty="0">
                <a:solidFill>
                  <a:schemeClr val="tx1"/>
                </a:solidFill>
              </a:rPr>
              <a:t> (*)</a:t>
            </a:r>
          </a:p>
          <a:p>
            <a:pPr algn="ctr"/>
            <a:r>
              <a:rPr lang="de-DE" sz="1600" dirty="0">
                <a:solidFill>
                  <a:schemeClr val="tx1"/>
                </a:solidFill>
              </a:rPr>
              <a:t>ca. 30 % des BRD-Energie Verbrauchs</a:t>
            </a:r>
          </a:p>
        </p:txBody>
      </p:sp>
      <p:sp>
        <p:nvSpPr>
          <p:cNvPr id="16" name="Rechteck 15">
            <a:extLst>
              <a:ext uri="{FF2B5EF4-FFF2-40B4-BE49-F238E27FC236}">
                <a16:creationId xmlns:a16="http://schemas.microsoft.com/office/drawing/2014/main" id="{01698445-661B-F003-D8D3-D0CC9646D7FC}"/>
              </a:ext>
            </a:extLst>
          </p:cNvPr>
          <p:cNvSpPr/>
          <p:nvPr/>
        </p:nvSpPr>
        <p:spPr>
          <a:xfrm>
            <a:off x="217553" y="2233802"/>
            <a:ext cx="1608159" cy="6185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für elektrische </a:t>
            </a:r>
          </a:p>
          <a:p>
            <a:pPr algn="ctr"/>
            <a:r>
              <a:rPr lang="de-DE" sz="1600" dirty="0">
                <a:solidFill>
                  <a:schemeClr val="tx1"/>
                </a:solidFill>
              </a:rPr>
              <a:t>Verbraucher</a:t>
            </a:r>
          </a:p>
        </p:txBody>
      </p:sp>
      <p:sp>
        <p:nvSpPr>
          <p:cNvPr id="18" name="Rechteck 17">
            <a:extLst>
              <a:ext uri="{FF2B5EF4-FFF2-40B4-BE49-F238E27FC236}">
                <a16:creationId xmlns:a16="http://schemas.microsoft.com/office/drawing/2014/main" id="{4164DAB8-5F2B-9528-D1A9-45AEA7C7987C}"/>
              </a:ext>
            </a:extLst>
          </p:cNvPr>
          <p:cNvSpPr/>
          <p:nvPr/>
        </p:nvSpPr>
        <p:spPr>
          <a:xfrm>
            <a:off x="1817426" y="2235046"/>
            <a:ext cx="2427022" cy="6183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für Wärmeerzeugung</a:t>
            </a:r>
          </a:p>
          <a:p>
            <a:pPr algn="ctr"/>
            <a:endParaRPr lang="de-DE" sz="1600" dirty="0">
              <a:solidFill>
                <a:schemeClr val="tx1"/>
              </a:solidFill>
            </a:endParaRPr>
          </a:p>
        </p:txBody>
      </p:sp>
      <p:sp>
        <p:nvSpPr>
          <p:cNvPr id="20" name="Rechteck 19">
            <a:extLst>
              <a:ext uri="{FF2B5EF4-FFF2-40B4-BE49-F238E27FC236}">
                <a16:creationId xmlns:a16="http://schemas.microsoft.com/office/drawing/2014/main" id="{758AE630-8091-C1E5-E31A-96AE857BB779}"/>
              </a:ext>
            </a:extLst>
          </p:cNvPr>
          <p:cNvSpPr/>
          <p:nvPr/>
        </p:nvSpPr>
        <p:spPr>
          <a:xfrm>
            <a:off x="1817427" y="2554562"/>
            <a:ext cx="1294264" cy="298868"/>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Warmwasser</a:t>
            </a:r>
          </a:p>
        </p:txBody>
      </p:sp>
      <p:sp>
        <p:nvSpPr>
          <p:cNvPr id="25" name="Rechteck 24">
            <a:extLst>
              <a:ext uri="{FF2B5EF4-FFF2-40B4-BE49-F238E27FC236}">
                <a16:creationId xmlns:a16="http://schemas.microsoft.com/office/drawing/2014/main" id="{25587BE2-9A91-31EC-2614-F50B6F8341B1}"/>
              </a:ext>
            </a:extLst>
          </p:cNvPr>
          <p:cNvSpPr/>
          <p:nvPr/>
        </p:nvSpPr>
        <p:spPr>
          <a:xfrm>
            <a:off x="3111681" y="2554561"/>
            <a:ext cx="1132767" cy="298868"/>
          </a:xfrm>
          <a:prstGeom prst="rect">
            <a:avLst/>
          </a:prstGeom>
          <a:solidFill>
            <a:srgbClr val="A47C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Heizung</a:t>
            </a:r>
          </a:p>
        </p:txBody>
      </p:sp>
      <p:sp>
        <p:nvSpPr>
          <p:cNvPr id="51" name="Rechteck 50">
            <a:extLst>
              <a:ext uri="{FF2B5EF4-FFF2-40B4-BE49-F238E27FC236}">
                <a16:creationId xmlns:a16="http://schemas.microsoft.com/office/drawing/2014/main" id="{8F43BC95-5673-DC6A-585E-557E7027D2C2}"/>
              </a:ext>
            </a:extLst>
          </p:cNvPr>
          <p:cNvSpPr/>
          <p:nvPr/>
        </p:nvSpPr>
        <p:spPr>
          <a:xfrm>
            <a:off x="7155907" y="1716757"/>
            <a:ext cx="4816191" cy="51704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rPr>
              <a:t>im industriellen Bereich 418.626 </a:t>
            </a:r>
            <a:r>
              <a:rPr lang="de-DE" sz="1600" dirty="0" err="1">
                <a:solidFill>
                  <a:schemeClr val="bg1"/>
                </a:solidFill>
              </a:rPr>
              <a:t>GWh</a:t>
            </a:r>
            <a:r>
              <a:rPr lang="de-DE" sz="1600" dirty="0">
                <a:solidFill>
                  <a:schemeClr val="bg1"/>
                </a:solidFill>
              </a:rPr>
              <a:t> (*) </a:t>
            </a:r>
          </a:p>
          <a:p>
            <a:pPr algn="ctr"/>
            <a:r>
              <a:rPr lang="de-DE" sz="1600" dirty="0">
                <a:solidFill>
                  <a:schemeClr val="bg1"/>
                </a:solidFill>
              </a:rPr>
              <a:t>ca. 70 % des BRD-Energie-Verbrauchs</a:t>
            </a:r>
          </a:p>
        </p:txBody>
      </p:sp>
      <p:sp>
        <p:nvSpPr>
          <p:cNvPr id="61" name="Rechteck 60">
            <a:extLst>
              <a:ext uri="{FF2B5EF4-FFF2-40B4-BE49-F238E27FC236}">
                <a16:creationId xmlns:a16="http://schemas.microsoft.com/office/drawing/2014/main" id="{4270392B-CC66-44B8-BCE8-F11A39D42E63}"/>
              </a:ext>
            </a:extLst>
          </p:cNvPr>
          <p:cNvSpPr/>
          <p:nvPr/>
        </p:nvSpPr>
        <p:spPr>
          <a:xfrm>
            <a:off x="7155907" y="2233802"/>
            <a:ext cx="1608159" cy="5899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Verwaltung</a:t>
            </a:r>
          </a:p>
        </p:txBody>
      </p:sp>
      <p:sp>
        <p:nvSpPr>
          <p:cNvPr id="66" name="Rechteck 65">
            <a:extLst>
              <a:ext uri="{FF2B5EF4-FFF2-40B4-BE49-F238E27FC236}">
                <a16:creationId xmlns:a16="http://schemas.microsoft.com/office/drawing/2014/main" id="{0D2CF651-7578-1286-E9AB-0E44982B27AA}"/>
              </a:ext>
            </a:extLst>
          </p:cNvPr>
          <p:cNvSpPr/>
          <p:nvPr/>
        </p:nvSpPr>
        <p:spPr>
          <a:xfrm>
            <a:off x="8764066" y="2233802"/>
            <a:ext cx="1608159" cy="58996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Fertigung</a:t>
            </a:r>
          </a:p>
        </p:txBody>
      </p:sp>
      <p:sp>
        <p:nvSpPr>
          <p:cNvPr id="67" name="Rechteck 66">
            <a:extLst>
              <a:ext uri="{FF2B5EF4-FFF2-40B4-BE49-F238E27FC236}">
                <a16:creationId xmlns:a16="http://schemas.microsoft.com/office/drawing/2014/main" id="{F21F7CA5-BD2A-16E9-C538-8F56BE660A5A}"/>
              </a:ext>
            </a:extLst>
          </p:cNvPr>
          <p:cNvSpPr/>
          <p:nvPr/>
        </p:nvSpPr>
        <p:spPr>
          <a:xfrm>
            <a:off x="4244448" y="2233802"/>
            <a:ext cx="1752111" cy="6185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für Fortbewegung</a:t>
            </a:r>
          </a:p>
          <a:p>
            <a:pPr algn="ctr"/>
            <a:endParaRPr lang="de-DE" sz="1600" dirty="0">
              <a:solidFill>
                <a:schemeClr val="tx1"/>
              </a:solidFill>
            </a:endParaRPr>
          </a:p>
        </p:txBody>
      </p:sp>
      <p:sp>
        <p:nvSpPr>
          <p:cNvPr id="68" name="Rechteck 67">
            <a:extLst>
              <a:ext uri="{FF2B5EF4-FFF2-40B4-BE49-F238E27FC236}">
                <a16:creationId xmlns:a16="http://schemas.microsoft.com/office/drawing/2014/main" id="{D45163E5-1E4D-2E48-5EF1-33B6F0397108}"/>
              </a:ext>
            </a:extLst>
          </p:cNvPr>
          <p:cNvSpPr/>
          <p:nvPr/>
        </p:nvSpPr>
        <p:spPr>
          <a:xfrm>
            <a:off x="4235357" y="2553515"/>
            <a:ext cx="922775" cy="29886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privat</a:t>
            </a:r>
          </a:p>
        </p:txBody>
      </p:sp>
      <p:sp>
        <p:nvSpPr>
          <p:cNvPr id="69" name="Rechteck 68">
            <a:extLst>
              <a:ext uri="{FF2B5EF4-FFF2-40B4-BE49-F238E27FC236}">
                <a16:creationId xmlns:a16="http://schemas.microsoft.com/office/drawing/2014/main" id="{57CDB31E-8391-0258-F654-70C07CDF2D85}"/>
              </a:ext>
            </a:extLst>
          </p:cNvPr>
          <p:cNvSpPr/>
          <p:nvPr/>
        </p:nvSpPr>
        <p:spPr>
          <a:xfrm>
            <a:off x="5158132" y="2555787"/>
            <a:ext cx="832441" cy="2965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(ÖPNV)</a:t>
            </a:r>
          </a:p>
        </p:txBody>
      </p:sp>
      <p:sp>
        <p:nvSpPr>
          <p:cNvPr id="70" name="Rechteck 69">
            <a:extLst>
              <a:ext uri="{FF2B5EF4-FFF2-40B4-BE49-F238E27FC236}">
                <a16:creationId xmlns:a16="http://schemas.microsoft.com/office/drawing/2014/main" id="{8B8991C9-95E7-FFD2-F207-2CAD31C5CA40}"/>
              </a:ext>
            </a:extLst>
          </p:cNvPr>
          <p:cNvSpPr/>
          <p:nvPr/>
        </p:nvSpPr>
        <p:spPr>
          <a:xfrm>
            <a:off x="10359796" y="2233802"/>
            <a:ext cx="1608159" cy="589964"/>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Transport</a:t>
            </a:r>
          </a:p>
        </p:txBody>
      </p:sp>
      <p:cxnSp>
        <p:nvCxnSpPr>
          <p:cNvPr id="72" name="Gerade Verbindung mit Pfeil 71">
            <a:extLst>
              <a:ext uri="{FF2B5EF4-FFF2-40B4-BE49-F238E27FC236}">
                <a16:creationId xmlns:a16="http://schemas.microsoft.com/office/drawing/2014/main" id="{22A0BCC5-992D-BC11-E6BA-65E49EF69984}"/>
              </a:ext>
            </a:extLst>
          </p:cNvPr>
          <p:cNvCxnSpPr>
            <a:cxnSpLocks/>
            <a:endCxn id="15" idx="3"/>
          </p:cNvCxnSpPr>
          <p:nvPr/>
        </p:nvCxnSpPr>
        <p:spPr>
          <a:xfrm flipH="1" flipV="1">
            <a:off x="5996559" y="1943924"/>
            <a:ext cx="1159348" cy="5231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6" name="Gruppieren 125">
            <a:extLst>
              <a:ext uri="{FF2B5EF4-FFF2-40B4-BE49-F238E27FC236}">
                <a16:creationId xmlns:a16="http://schemas.microsoft.com/office/drawing/2014/main" id="{C715C764-74DB-8493-82E1-2395EB7A4B3A}"/>
              </a:ext>
            </a:extLst>
          </p:cNvPr>
          <p:cNvGrpSpPr/>
          <p:nvPr/>
        </p:nvGrpSpPr>
        <p:grpSpPr>
          <a:xfrm>
            <a:off x="177689" y="3533742"/>
            <a:ext cx="5039243" cy="2691269"/>
            <a:chOff x="1227839" y="3162409"/>
            <a:chExt cx="5039243" cy="2691269"/>
          </a:xfrm>
        </p:grpSpPr>
        <p:sp>
          <p:nvSpPr>
            <p:cNvPr id="73" name="Textfeld 72">
              <a:extLst>
                <a:ext uri="{FF2B5EF4-FFF2-40B4-BE49-F238E27FC236}">
                  <a16:creationId xmlns:a16="http://schemas.microsoft.com/office/drawing/2014/main" id="{0111273A-19B5-3A51-2576-77D4BB04DC8A}"/>
                </a:ext>
              </a:extLst>
            </p:cNvPr>
            <p:cNvSpPr txBox="1"/>
            <p:nvPr/>
          </p:nvSpPr>
          <p:spPr>
            <a:xfrm>
              <a:off x="1707096" y="5185577"/>
              <a:ext cx="1970968" cy="307777"/>
            </a:xfrm>
            <a:prstGeom prst="rect">
              <a:avLst/>
            </a:prstGeom>
            <a:noFill/>
          </p:spPr>
          <p:txBody>
            <a:bodyPr wrap="square" rtlCol="0">
              <a:spAutoFit/>
            </a:bodyPr>
            <a:lstStyle/>
            <a:p>
              <a:r>
                <a:rPr lang="de-DE" sz="1400" dirty="0">
                  <a:solidFill>
                    <a:schemeClr val="bg1"/>
                  </a:solidFill>
                </a:rPr>
                <a:t>Erdgas</a:t>
              </a:r>
            </a:p>
          </p:txBody>
        </p:sp>
        <p:sp>
          <p:nvSpPr>
            <p:cNvPr id="74" name="Textfeld 73">
              <a:extLst>
                <a:ext uri="{FF2B5EF4-FFF2-40B4-BE49-F238E27FC236}">
                  <a16:creationId xmlns:a16="http://schemas.microsoft.com/office/drawing/2014/main" id="{A5EE9C94-5DB2-E462-9A17-88087F234FFB}"/>
                </a:ext>
              </a:extLst>
            </p:cNvPr>
            <p:cNvSpPr txBox="1"/>
            <p:nvPr/>
          </p:nvSpPr>
          <p:spPr>
            <a:xfrm>
              <a:off x="1527316" y="3857731"/>
              <a:ext cx="1970968" cy="307777"/>
            </a:xfrm>
            <a:prstGeom prst="rect">
              <a:avLst/>
            </a:prstGeom>
            <a:noFill/>
          </p:spPr>
          <p:txBody>
            <a:bodyPr wrap="square" rtlCol="0">
              <a:spAutoFit/>
            </a:bodyPr>
            <a:lstStyle/>
            <a:p>
              <a:r>
                <a:rPr lang="de-DE" sz="1400" dirty="0">
                  <a:solidFill>
                    <a:schemeClr val="bg1"/>
                  </a:solidFill>
                </a:rPr>
                <a:t>Öl</a:t>
              </a:r>
            </a:p>
          </p:txBody>
        </p:sp>
        <p:sp>
          <p:nvSpPr>
            <p:cNvPr id="87" name="Ellipse 86">
              <a:extLst>
                <a:ext uri="{FF2B5EF4-FFF2-40B4-BE49-F238E27FC236}">
                  <a16:creationId xmlns:a16="http://schemas.microsoft.com/office/drawing/2014/main" id="{91CE3418-35F4-832F-9200-2BDC49653079}"/>
                </a:ext>
              </a:extLst>
            </p:cNvPr>
            <p:cNvSpPr/>
            <p:nvPr/>
          </p:nvSpPr>
          <p:spPr>
            <a:xfrm>
              <a:off x="2396873" y="3857731"/>
              <a:ext cx="1357270" cy="1260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Strom</a:t>
              </a:r>
            </a:p>
          </p:txBody>
        </p:sp>
        <p:sp>
          <p:nvSpPr>
            <p:cNvPr id="76" name="Textfeld 75">
              <a:extLst>
                <a:ext uri="{FF2B5EF4-FFF2-40B4-BE49-F238E27FC236}">
                  <a16:creationId xmlns:a16="http://schemas.microsoft.com/office/drawing/2014/main" id="{0E85012D-1243-E5ED-BA7D-FF0B971A3656}"/>
                </a:ext>
              </a:extLst>
            </p:cNvPr>
            <p:cNvSpPr txBox="1"/>
            <p:nvPr/>
          </p:nvSpPr>
          <p:spPr>
            <a:xfrm>
              <a:off x="3603384" y="3162409"/>
              <a:ext cx="1970968" cy="307777"/>
            </a:xfrm>
            <a:prstGeom prst="rect">
              <a:avLst/>
            </a:prstGeom>
            <a:noFill/>
          </p:spPr>
          <p:txBody>
            <a:bodyPr wrap="square" rtlCol="0">
              <a:spAutoFit/>
            </a:bodyPr>
            <a:lstStyle/>
            <a:p>
              <a:r>
                <a:rPr lang="de-DE" sz="1400" dirty="0">
                  <a:solidFill>
                    <a:schemeClr val="bg1"/>
                  </a:solidFill>
                </a:rPr>
                <a:t>Sonne</a:t>
              </a:r>
            </a:p>
          </p:txBody>
        </p:sp>
        <p:sp>
          <p:nvSpPr>
            <p:cNvPr id="77" name="Textfeld 76">
              <a:extLst>
                <a:ext uri="{FF2B5EF4-FFF2-40B4-BE49-F238E27FC236}">
                  <a16:creationId xmlns:a16="http://schemas.microsoft.com/office/drawing/2014/main" id="{D8F46AEE-6F9D-0480-EF24-B357F86CF9C7}"/>
                </a:ext>
              </a:extLst>
            </p:cNvPr>
            <p:cNvSpPr txBox="1"/>
            <p:nvPr/>
          </p:nvSpPr>
          <p:spPr>
            <a:xfrm>
              <a:off x="4296114" y="3981602"/>
              <a:ext cx="1970968" cy="307777"/>
            </a:xfrm>
            <a:prstGeom prst="rect">
              <a:avLst/>
            </a:prstGeom>
            <a:noFill/>
          </p:spPr>
          <p:txBody>
            <a:bodyPr wrap="square" rtlCol="0">
              <a:spAutoFit/>
            </a:bodyPr>
            <a:lstStyle/>
            <a:p>
              <a:r>
                <a:rPr lang="de-DE" sz="1400" dirty="0">
                  <a:solidFill>
                    <a:schemeClr val="bg1"/>
                  </a:solidFill>
                </a:rPr>
                <a:t>Wind</a:t>
              </a:r>
            </a:p>
          </p:txBody>
        </p:sp>
        <p:sp>
          <p:nvSpPr>
            <p:cNvPr id="78" name="Textfeld 77">
              <a:extLst>
                <a:ext uri="{FF2B5EF4-FFF2-40B4-BE49-F238E27FC236}">
                  <a16:creationId xmlns:a16="http://schemas.microsoft.com/office/drawing/2014/main" id="{A409E570-2A73-C8B3-121E-3C91BB1A5FF2}"/>
                </a:ext>
              </a:extLst>
            </p:cNvPr>
            <p:cNvSpPr txBox="1"/>
            <p:nvPr/>
          </p:nvSpPr>
          <p:spPr>
            <a:xfrm>
              <a:off x="4172648" y="3450699"/>
              <a:ext cx="1970968" cy="307777"/>
            </a:xfrm>
            <a:prstGeom prst="rect">
              <a:avLst/>
            </a:prstGeom>
            <a:noFill/>
          </p:spPr>
          <p:txBody>
            <a:bodyPr wrap="square" rtlCol="0">
              <a:spAutoFit/>
            </a:bodyPr>
            <a:lstStyle/>
            <a:p>
              <a:r>
                <a:rPr lang="de-DE" sz="1400" dirty="0">
                  <a:solidFill>
                    <a:schemeClr val="bg1"/>
                  </a:solidFill>
                </a:rPr>
                <a:t>Wasserkraft</a:t>
              </a:r>
            </a:p>
          </p:txBody>
        </p:sp>
        <p:sp>
          <p:nvSpPr>
            <p:cNvPr id="79" name="Textfeld 78">
              <a:extLst>
                <a:ext uri="{FF2B5EF4-FFF2-40B4-BE49-F238E27FC236}">
                  <a16:creationId xmlns:a16="http://schemas.microsoft.com/office/drawing/2014/main" id="{A5A98B38-3F6B-DB63-8C39-9093FFBAC329}"/>
                </a:ext>
              </a:extLst>
            </p:cNvPr>
            <p:cNvSpPr txBox="1"/>
            <p:nvPr/>
          </p:nvSpPr>
          <p:spPr>
            <a:xfrm>
              <a:off x="1227839" y="5478654"/>
              <a:ext cx="1970968" cy="307777"/>
            </a:xfrm>
            <a:prstGeom prst="rect">
              <a:avLst/>
            </a:prstGeom>
            <a:noFill/>
          </p:spPr>
          <p:txBody>
            <a:bodyPr wrap="square" rtlCol="0">
              <a:spAutoFit/>
            </a:bodyPr>
            <a:lstStyle/>
            <a:p>
              <a:r>
                <a:rPr lang="de-DE" sz="1400" dirty="0">
                  <a:solidFill>
                    <a:schemeClr val="bg1"/>
                  </a:solidFill>
                </a:rPr>
                <a:t>(Wasserstoff)</a:t>
              </a:r>
            </a:p>
          </p:txBody>
        </p:sp>
        <p:sp>
          <p:nvSpPr>
            <p:cNvPr id="80" name="Textfeld 79">
              <a:extLst>
                <a:ext uri="{FF2B5EF4-FFF2-40B4-BE49-F238E27FC236}">
                  <a16:creationId xmlns:a16="http://schemas.microsoft.com/office/drawing/2014/main" id="{7E53911D-832F-547A-9EBD-C3A4370888D3}"/>
                </a:ext>
              </a:extLst>
            </p:cNvPr>
            <p:cNvSpPr txBox="1"/>
            <p:nvPr/>
          </p:nvSpPr>
          <p:spPr>
            <a:xfrm>
              <a:off x="3819459" y="5118344"/>
              <a:ext cx="1970968" cy="307777"/>
            </a:xfrm>
            <a:prstGeom prst="rect">
              <a:avLst/>
            </a:prstGeom>
            <a:noFill/>
          </p:spPr>
          <p:txBody>
            <a:bodyPr wrap="square" rtlCol="0">
              <a:spAutoFit/>
            </a:bodyPr>
            <a:lstStyle/>
            <a:p>
              <a:r>
                <a:rPr lang="de-DE" sz="1400" dirty="0">
                  <a:solidFill>
                    <a:schemeClr val="bg1"/>
                  </a:solidFill>
                </a:rPr>
                <a:t>Abfall</a:t>
              </a:r>
            </a:p>
          </p:txBody>
        </p:sp>
        <p:sp>
          <p:nvSpPr>
            <p:cNvPr id="81" name="Textfeld 80">
              <a:extLst>
                <a:ext uri="{FF2B5EF4-FFF2-40B4-BE49-F238E27FC236}">
                  <a16:creationId xmlns:a16="http://schemas.microsoft.com/office/drawing/2014/main" id="{E0DFA67C-CAAA-65A6-BC38-5081B4278F0C}"/>
                </a:ext>
              </a:extLst>
            </p:cNvPr>
            <p:cNvSpPr txBox="1"/>
            <p:nvPr/>
          </p:nvSpPr>
          <p:spPr>
            <a:xfrm>
              <a:off x="1411389" y="4543426"/>
              <a:ext cx="1970968" cy="307777"/>
            </a:xfrm>
            <a:prstGeom prst="rect">
              <a:avLst/>
            </a:prstGeom>
            <a:noFill/>
          </p:spPr>
          <p:txBody>
            <a:bodyPr wrap="square" rtlCol="0">
              <a:spAutoFit/>
            </a:bodyPr>
            <a:lstStyle/>
            <a:p>
              <a:r>
                <a:rPr lang="de-DE" sz="1400" dirty="0">
                  <a:solidFill>
                    <a:schemeClr val="bg1"/>
                  </a:solidFill>
                </a:rPr>
                <a:t>Kohle</a:t>
              </a:r>
            </a:p>
          </p:txBody>
        </p:sp>
        <p:sp>
          <p:nvSpPr>
            <p:cNvPr id="82" name="Textfeld 81">
              <a:extLst>
                <a:ext uri="{FF2B5EF4-FFF2-40B4-BE49-F238E27FC236}">
                  <a16:creationId xmlns:a16="http://schemas.microsoft.com/office/drawing/2014/main" id="{F1E8B559-E5C9-165C-79B7-24A10E3B250D}"/>
                </a:ext>
              </a:extLst>
            </p:cNvPr>
            <p:cNvSpPr txBox="1"/>
            <p:nvPr/>
          </p:nvSpPr>
          <p:spPr>
            <a:xfrm>
              <a:off x="1836301" y="3300637"/>
              <a:ext cx="1970968" cy="307777"/>
            </a:xfrm>
            <a:prstGeom prst="rect">
              <a:avLst/>
            </a:prstGeom>
            <a:noFill/>
          </p:spPr>
          <p:txBody>
            <a:bodyPr wrap="square" rtlCol="0">
              <a:spAutoFit/>
            </a:bodyPr>
            <a:lstStyle/>
            <a:p>
              <a:r>
                <a:rPr lang="de-DE" sz="1400" dirty="0">
                  <a:solidFill>
                    <a:schemeClr val="bg1"/>
                  </a:solidFill>
                </a:rPr>
                <a:t>Atomkraft </a:t>
              </a:r>
            </a:p>
          </p:txBody>
        </p:sp>
        <p:sp>
          <p:nvSpPr>
            <p:cNvPr id="83" name="Textfeld 82">
              <a:extLst>
                <a:ext uri="{FF2B5EF4-FFF2-40B4-BE49-F238E27FC236}">
                  <a16:creationId xmlns:a16="http://schemas.microsoft.com/office/drawing/2014/main" id="{87DB18C5-0E3B-331B-F5E5-2F0CBF23B40F}"/>
                </a:ext>
              </a:extLst>
            </p:cNvPr>
            <p:cNvSpPr txBox="1"/>
            <p:nvPr/>
          </p:nvSpPr>
          <p:spPr>
            <a:xfrm>
              <a:off x="4244448" y="4557372"/>
              <a:ext cx="1970968" cy="307777"/>
            </a:xfrm>
            <a:prstGeom prst="rect">
              <a:avLst/>
            </a:prstGeom>
            <a:noFill/>
          </p:spPr>
          <p:txBody>
            <a:bodyPr wrap="square" rtlCol="0">
              <a:spAutoFit/>
            </a:bodyPr>
            <a:lstStyle/>
            <a:p>
              <a:r>
                <a:rPr lang="de-DE" sz="1400" dirty="0">
                  <a:solidFill>
                    <a:schemeClr val="bg1"/>
                  </a:solidFill>
                </a:rPr>
                <a:t>Biomasse</a:t>
              </a:r>
            </a:p>
          </p:txBody>
        </p:sp>
        <p:sp>
          <p:nvSpPr>
            <p:cNvPr id="84" name="Textfeld 83">
              <a:extLst>
                <a:ext uri="{FF2B5EF4-FFF2-40B4-BE49-F238E27FC236}">
                  <a16:creationId xmlns:a16="http://schemas.microsoft.com/office/drawing/2014/main" id="{076FDC4B-08BE-E7DE-F3CB-EFEC207FF3E2}"/>
                </a:ext>
              </a:extLst>
            </p:cNvPr>
            <p:cNvSpPr txBox="1"/>
            <p:nvPr/>
          </p:nvSpPr>
          <p:spPr>
            <a:xfrm>
              <a:off x="2725776" y="5545901"/>
              <a:ext cx="1970968" cy="307777"/>
            </a:xfrm>
            <a:prstGeom prst="rect">
              <a:avLst/>
            </a:prstGeom>
            <a:noFill/>
          </p:spPr>
          <p:txBody>
            <a:bodyPr wrap="square" rtlCol="0">
              <a:spAutoFit/>
            </a:bodyPr>
            <a:lstStyle/>
            <a:p>
              <a:r>
                <a:rPr lang="de-DE" sz="1400" dirty="0">
                  <a:solidFill>
                    <a:schemeClr val="bg1"/>
                  </a:solidFill>
                </a:rPr>
                <a:t>Sonstige</a:t>
              </a:r>
            </a:p>
          </p:txBody>
        </p:sp>
        <p:cxnSp>
          <p:nvCxnSpPr>
            <p:cNvPr id="90" name="Gerader Verbinder 89">
              <a:extLst>
                <a:ext uri="{FF2B5EF4-FFF2-40B4-BE49-F238E27FC236}">
                  <a16:creationId xmlns:a16="http://schemas.microsoft.com/office/drawing/2014/main" id="{5775B3A5-27C5-EC75-EFD9-69B59BD497DD}"/>
                </a:ext>
              </a:extLst>
            </p:cNvPr>
            <p:cNvCxnSpPr/>
            <p:nvPr/>
          </p:nvCxnSpPr>
          <p:spPr>
            <a:xfrm>
              <a:off x="2520696" y="3576464"/>
              <a:ext cx="205080" cy="375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CFBECB7-559B-63BB-DCAA-C5339712C22B}"/>
                </a:ext>
              </a:extLst>
            </p:cNvPr>
            <p:cNvCxnSpPr>
              <a:cxnSpLocks/>
            </p:cNvCxnSpPr>
            <p:nvPr/>
          </p:nvCxnSpPr>
          <p:spPr>
            <a:xfrm>
              <a:off x="1931417" y="4051472"/>
              <a:ext cx="533142" cy="2191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B51766E8-41A5-F605-ED2B-E19FEE8FB77D}"/>
                </a:ext>
              </a:extLst>
            </p:cNvPr>
            <p:cNvCxnSpPr>
              <a:cxnSpLocks/>
            </p:cNvCxnSpPr>
            <p:nvPr/>
          </p:nvCxnSpPr>
          <p:spPr>
            <a:xfrm flipV="1">
              <a:off x="2097644" y="4671370"/>
              <a:ext cx="366915" cy="70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A5501FB4-A2FD-816D-A70D-5968B2516EB3}"/>
                </a:ext>
              </a:extLst>
            </p:cNvPr>
            <p:cNvCxnSpPr>
              <a:cxnSpLocks/>
            </p:cNvCxnSpPr>
            <p:nvPr/>
          </p:nvCxnSpPr>
          <p:spPr>
            <a:xfrm flipV="1">
              <a:off x="2464559" y="5014720"/>
              <a:ext cx="245784" cy="266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187142BA-8B22-A4C2-BE50-57BAEB39D07F}"/>
                </a:ext>
              </a:extLst>
            </p:cNvPr>
            <p:cNvCxnSpPr>
              <a:cxnSpLocks/>
            </p:cNvCxnSpPr>
            <p:nvPr/>
          </p:nvCxnSpPr>
          <p:spPr>
            <a:xfrm flipH="1" flipV="1">
              <a:off x="3131495" y="5112833"/>
              <a:ext cx="44304" cy="47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B2A7902A-4351-ECCA-448C-62D0F54470F5}"/>
                </a:ext>
              </a:extLst>
            </p:cNvPr>
            <p:cNvCxnSpPr>
              <a:cxnSpLocks/>
            </p:cNvCxnSpPr>
            <p:nvPr/>
          </p:nvCxnSpPr>
          <p:spPr>
            <a:xfrm flipH="1" flipV="1">
              <a:off x="3546057" y="4909877"/>
              <a:ext cx="336048" cy="263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146FC3BD-5643-8FAF-D04C-E363D5A41863}"/>
                </a:ext>
              </a:extLst>
            </p:cNvPr>
            <p:cNvCxnSpPr>
              <a:cxnSpLocks/>
              <a:stCxn id="83" idx="1"/>
            </p:cNvCxnSpPr>
            <p:nvPr/>
          </p:nvCxnSpPr>
          <p:spPr>
            <a:xfrm flipH="1" flipV="1">
              <a:off x="3754143" y="4628610"/>
              <a:ext cx="490305" cy="826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F3774A4D-4B93-82B1-F748-E50E382ABE24}"/>
                </a:ext>
              </a:extLst>
            </p:cNvPr>
            <p:cNvCxnSpPr>
              <a:cxnSpLocks/>
              <a:stCxn id="77" idx="1"/>
            </p:cNvCxnSpPr>
            <p:nvPr/>
          </p:nvCxnSpPr>
          <p:spPr>
            <a:xfrm flipH="1">
              <a:off x="3748550" y="4135491"/>
              <a:ext cx="547564" cy="177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C9F5408B-3E3D-FFC5-803C-866ABC855ED0}"/>
                </a:ext>
              </a:extLst>
            </p:cNvPr>
            <p:cNvCxnSpPr>
              <a:cxnSpLocks/>
              <a:stCxn id="78" idx="1"/>
              <a:endCxn id="87" idx="7"/>
            </p:cNvCxnSpPr>
            <p:nvPr/>
          </p:nvCxnSpPr>
          <p:spPr>
            <a:xfrm flipH="1">
              <a:off x="3555375" y="3604588"/>
              <a:ext cx="617273" cy="437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BB2D0317-4E38-ADBE-365A-A56112CD208C}"/>
                </a:ext>
              </a:extLst>
            </p:cNvPr>
            <p:cNvCxnSpPr>
              <a:cxnSpLocks/>
            </p:cNvCxnSpPr>
            <p:nvPr/>
          </p:nvCxnSpPr>
          <p:spPr>
            <a:xfrm flipH="1">
              <a:off x="3382357" y="3447786"/>
              <a:ext cx="287736" cy="47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uppieren 156">
            <a:extLst>
              <a:ext uri="{FF2B5EF4-FFF2-40B4-BE49-F238E27FC236}">
                <a16:creationId xmlns:a16="http://schemas.microsoft.com/office/drawing/2014/main" id="{E56451C4-7201-1C92-C5F1-305BE29FDD2E}"/>
              </a:ext>
            </a:extLst>
          </p:cNvPr>
          <p:cNvGrpSpPr/>
          <p:nvPr/>
        </p:nvGrpSpPr>
        <p:grpSpPr>
          <a:xfrm>
            <a:off x="4256852" y="3175084"/>
            <a:ext cx="5029055" cy="3079785"/>
            <a:chOff x="4666291" y="3093196"/>
            <a:chExt cx="5029055" cy="3079785"/>
          </a:xfrm>
        </p:grpSpPr>
        <p:sp>
          <p:nvSpPr>
            <p:cNvPr id="85" name="Textfeld 84">
              <a:extLst>
                <a:ext uri="{FF2B5EF4-FFF2-40B4-BE49-F238E27FC236}">
                  <a16:creationId xmlns:a16="http://schemas.microsoft.com/office/drawing/2014/main" id="{310DAE9D-2E56-0258-A4CF-22F12021C9E4}"/>
                </a:ext>
              </a:extLst>
            </p:cNvPr>
            <p:cNvSpPr txBox="1"/>
            <p:nvPr/>
          </p:nvSpPr>
          <p:spPr>
            <a:xfrm>
              <a:off x="5555382" y="3217924"/>
              <a:ext cx="1970968" cy="307777"/>
            </a:xfrm>
            <a:prstGeom prst="rect">
              <a:avLst/>
            </a:prstGeom>
            <a:noFill/>
          </p:spPr>
          <p:txBody>
            <a:bodyPr wrap="square" rtlCol="0">
              <a:spAutoFit/>
            </a:bodyPr>
            <a:lstStyle/>
            <a:p>
              <a:r>
                <a:rPr lang="de-DE" sz="1400" dirty="0">
                  <a:solidFill>
                    <a:schemeClr val="bg1"/>
                  </a:solidFill>
                </a:rPr>
                <a:t>Solarthermie</a:t>
              </a:r>
            </a:p>
          </p:txBody>
        </p:sp>
        <p:sp>
          <p:nvSpPr>
            <p:cNvPr id="88" name="Textfeld 87">
              <a:extLst>
                <a:ext uri="{FF2B5EF4-FFF2-40B4-BE49-F238E27FC236}">
                  <a16:creationId xmlns:a16="http://schemas.microsoft.com/office/drawing/2014/main" id="{18CF32A4-DBB8-B4BE-C6DD-AE5A3824ECF6}"/>
                </a:ext>
              </a:extLst>
            </p:cNvPr>
            <p:cNvSpPr txBox="1"/>
            <p:nvPr/>
          </p:nvSpPr>
          <p:spPr>
            <a:xfrm>
              <a:off x="6926548" y="3093196"/>
              <a:ext cx="1970968" cy="307777"/>
            </a:xfrm>
            <a:prstGeom prst="rect">
              <a:avLst/>
            </a:prstGeom>
            <a:noFill/>
          </p:spPr>
          <p:txBody>
            <a:bodyPr wrap="square" rtlCol="0">
              <a:spAutoFit/>
            </a:bodyPr>
            <a:lstStyle/>
            <a:p>
              <a:r>
                <a:rPr lang="de-DE" sz="1400" dirty="0">
                  <a:solidFill>
                    <a:schemeClr val="bg1"/>
                  </a:solidFill>
                </a:rPr>
                <a:t>Geothermie</a:t>
              </a:r>
            </a:p>
          </p:txBody>
        </p:sp>
        <p:grpSp>
          <p:nvGrpSpPr>
            <p:cNvPr id="127" name="Gruppieren 126">
              <a:extLst>
                <a:ext uri="{FF2B5EF4-FFF2-40B4-BE49-F238E27FC236}">
                  <a16:creationId xmlns:a16="http://schemas.microsoft.com/office/drawing/2014/main" id="{21FF54D8-E51D-C4BA-9492-269EB60B422F}"/>
                </a:ext>
              </a:extLst>
            </p:cNvPr>
            <p:cNvGrpSpPr/>
            <p:nvPr/>
          </p:nvGrpSpPr>
          <p:grpSpPr>
            <a:xfrm>
              <a:off x="4666291" y="3481712"/>
              <a:ext cx="5029055" cy="2691269"/>
              <a:chOff x="1238027" y="3162409"/>
              <a:chExt cx="5029055" cy="2691269"/>
            </a:xfrm>
          </p:grpSpPr>
          <p:sp>
            <p:nvSpPr>
              <p:cNvPr id="128" name="Textfeld 127">
                <a:extLst>
                  <a:ext uri="{FF2B5EF4-FFF2-40B4-BE49-F238E27FC236}">
                    <a16:creationId xmlns:a16="http://schemas.microsoft.com/office/drawing/2014/main" id="{EBAA95D8-625D-9059-2573-29D72B530167}"/>
                  </a:ext>
                </a:extLst>
              </p:cNvPr>
              <p:cNvSpPr txBox="1"/>
              <p:nvPr/>
            </p:nvSpPr>
            <p:spPr>
              <a:xfrm>
                <a:off x="1707096" y="5185577"/>
                <a:ext cx="1970968" cy="307777"/>
              </a:xfrm>
              <a:prstGeom prst="rect">
                <a:avLst/>
              </a:prstGeom>
              <a:noFill/>
            </p:spPr>
            <p:txBody>
              <a:bodyPr wrap="square" rtlCol="0">
                <a:spAutoFit/>
              </a:bodyPr>
              <a:lstStyle/>
              <a:p>
                <a:r>
                  <a:rPr lang="de-DE" sz="1400" dirty="0">
                    <a:solidFill>
                      <a:schemeClr val="bg1"/>
                    </a:solidFill>
                  </a:rPr>
                  <a:t>Erdgas</a:t>
                </a:r>
              </a:p>
            </p:txBody>
          </p:sp>
          <p:sp>
            <p:nvSpPr>
              <p:cNvPr id="129" name="Textfeld 128">
                <a:extLst>
                  <a:ext uri="{FF2B5EF4-FFF2-40B4-BE49-F238E27FC236}">
                    <a16:creationId xmlns:a16="http://schemas.microsoft.com/office/drawing/2014/main" id="{460043E1-9AD9-1B3F-9BDF-1798ABF5E803}"/>
                  </a:ext>
                </a:extLst>
              </p:cNvPr>
              <p:cNvSpPr txBox="1"/>
              <p:nvPr/>
            </p:nvSpPr>
            <p:spPr>
              <a:xfrm>
                <a:off x="1527316" y="3857731"/>
                <a:ext cx="1970968" cy="307777"/>
              </a:xfrm>
              <a:prstGeom prst="rect">
                <a:avLst/>
              </a:prstGeom>
              <a:noFill/>
            </p:spPr>
            <p:txBody>
              <a:bodyPr wrap="square" rtlCol="0">
                <a:spAutoFit/>
              </a:bodyPr>
              <a:lstStyle/>
              <a:p>
                <a:r>
                  <a:rPr lang="de-DE" sz="1400" dirty="0">
                    <a:solidFill>
                      <a:schemeClr val="bg1"/>
                    </a:solidFill>
                  </a:rPr>
                  <a:t>Öl</a:t>
                </a:r>
              </a:p>
            </p:txBody>
          </p:sp>
          <p:sp>
            <p:nvSpPr>
              <p:cNvPr id="130" name="Ellipse 129">
                <a:extLst>
                  <a:ext uri="{FF2B5EF4-FFF2-40B4-BE49-F238E27FC236}">
                    <a16:creationId xmlns:a16="http://schemas.microsoft.com/office/drawing/2014/main" id="{BC403DA1-A55C-CCDB-5C5B-C5220559812C}"/>
                  </a:ext>
                </a:extLst>
              </p:cNvPr>
              <p:cNvSpPr/>
              <p:nvPr/>
            </p:nvSpPr>
            <p:spPr>
              <a:xfrm>
                <a:off x="2396873" y="3857731"/>
                <a:ext cx="1357270" cy="12606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Wärme</a:t>
                </a:r>
              </a:p>
              <a:p>
                <a:pPr algn="ctr"/>
                <a:r>
                  <a:rPr lang="de-DE" sz="1000" dirty="0">
                    <a:solidFill>
                      <a:schemeClr val="bg1"/>
                    </a:solidFill>
                  </a:rPr>
                  <a:t>ohne KWK</a:t>
                </a:r>
              </a:p>
              <a:p>
                <a:pPr algn="ctr"/>
                <a:r>
                  <a:rPr lang="de-DE" sz="1000" dirty="0">
                    <a:solidFill>
                      <a:schemeClr val="bg1"/>
                    </a:solidFill>
                  </a:rPr>
                  <a:t>Ohne elektrische Wärme</a:t>
                </a:r>
              </a:p>
            </p:txBody>
          </p:sp>
          <p:sp>
            <p:nvSpPr>
              <p:cNvPr id="131" name="Textfeld 130">
                <a:extLst>
                  <a:ext uri="{FF2B5EF4-FFF2-40B4-BE49-F238E27FC236}">
                    <a16:creationId xmlns:a16="http://schemas.microsoft.com/office/drawing/2014/main" id="{E2B37D82-940D-9B2F-2C56-89D0E1B3BFB8}"/>
                  </a:ext>
                </a:extLst>
              </p:cNvPr>
              <p:cNvSpPr txBox="1"/>
              <p:nvPr/>
            </p:nvSpPr>
            <p:spPr>
              <a:xfrm>
                <a:off x="3603384" y="3162409"/>
                <a:ext cx="1970968" cy="307777"/>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400" dirty="0"/>
                  <a:t>Sonne</a:t>
                </a:r>
              </a:p>
            </p:txBody>
          </p:sp>
          <p:sp>
            <p:nvSpPr>
              <p:cNvPr id="132" name="Textfeld 131">
                <a:extLst>
                  <a:ext uri="{FF2B5EF4-FFF2-40B4-BE49-F238E27FC236}">
                    <a16:creationId xmlns:a16="http://schemas.microsoft.com/office/drawing/2014/main" id="{E5224527-86D9-A249-711B-71FEF2B9170F}"/>
                  </a:ext>
                </a:extLst>
              </p:cNvPr>
              <p:cNvSpPr txBox="1"/>
              <p:nvPr/>
            </p:nvSpPr>
            <p:spPr>
              <a:xfrm>
                <a:off x="4296114" y="3981602"/>
                <a:ext cx="1970968" cy="307777"/>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400" dirty="0"/>
                  <a:t>Wind</a:t>
                </a:r>
              </a:p>
            </p:txBody>
          </p:sp>
          <p:sp>
            <p:nvSpPr>
              <p:cNvPr id="133" name="Textfeld 132">
                <a:extLst>
                  <a:ext uri="{FF2B5EF4-FFF2-40B4-BE49-F238E27FC236}">
                    <a16:creationId xmlns:a16="http://schemas.microsoft.com/office/drawing/2014/main" id="{08D60225-CB50-7D36-39A8-02A2972BAD11}"/>
                  </a:ext>
                </a:extLst>
              </p:cNvPr>
              <p:cNvSpPr txBox="1"/>
              <p:nvPr/>
            </p:nvSpPr>
            <p:spPr>
              <a:xfrm>
                <a:off x="4172648" y="3450699"/>
                <a:ext cx="1970968" cy="307777"/>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400" dirty="0"/>
                  <a:t>Wasserkraft</a:t>
                </a:r>
              </a:p>
            </p:txBody>
          </p:sp>
          <p:sp>
            <p:nvSpPr>
              <p:cNvPr id="134" name="Textfeld 133">
                <a:extLst>
                  <a:ext uri="{FF2B5EF4-FFF2-40B4-BE49-F238E27FC236}">
                    <a16:creationId xmlns:a16="http://schemas.microsoft.com/office/drawing/2014/main" id="{6F1AC57D-54E4-BF56-519C-97E1C559D3B0}"/>
                  </a:ext>
                </a:extLst>
              </p:cNvPr>
              <p:cNvSpPr txBox="1"/>
              <p:nvPr/>
            </p:nvSpPr>
            <p:spPr>
              <a:xfrm>
                <a:off x="1238027" y="5436826"/>
                <a:ext cx="1970968" cy="307777"/>
              </a:xfrm>
              <a:prstGeom prst="rect">
                <a:avLst/>
              </a:prstGeom>
              <a:noFill/>
            </p:spPr>
            <p:txBody>
              <a:bodyPr wrap="square" rtlCol="0">
                <a:spAutoFit/>
              </a:bodyPr>
              <a:lstStyle/>
              <a:p>
                <a:r>
                  <a:rPr lang="de-DE" sz="1400" dirty="0">
                    <a:solidFill>
                      <a:schemeClr val="bg1"/>
                    </a:solidFill>
                  </a:rPr>
                  <a:t>(Wasserstoff)</a:t>
                </a:r>
              </a:p>
            </p:txBody>
          </p:sp>
          <p:sp>
            <p:nvSpPr>
              <p:cNvPr id="135" name="Textfeld 134">
                <a:extLst>
                  <a:ext uri="{FF2B5EF4-FFF2-40B4-BE49-F238E27FC236}">
                    <a16:creationId xmlns:a16="http://schemas.microsoft.com/office/drawing/2014/main" id="{3121696F-CC2D-D577-0657-8113091CA250}"/>
                  </a:ext>
                </a:extLst>
              </p:cNvPr>
              <p:cNvSpPr txBox="1"/>
              <p:nvPr/>
            </p:nvSpPr>
            <p:spPr>
              <a:xfrm>
                <a:off x="3819459" y="5118344"/>
                <a:ext cx="1970968" cy="307777"/>
              </a:xfrm>
              <a:prstGeom prst="rect">
                <a:avLst/>
              </a:prstGeom>
              <a:noFill/>
            </p:spPr>
            <p:txBody>
              <a:bodyPr wrap="square" rtlCol="0">
                <a:spAutoFit/>
              </a:bodyPr>
              <a:lstStyle/>
              <a:p>
                <a:r>
                  <a:rPr lang="de-DE" sz="1400" dirty="0">
                    <a:solidFill>
                      <a:schemeClr val="bg1"/>
                    </a:solidFill>
                  </a:rPr>
                  <a:t>Abfall</a:t>
                </a:r>
              </a:p>
            </p:txBody>
          </p:sp>
          <p:sp>
            <p:nvSpPr>
              <p:cNvPr id="136" name="Textfeld 135">
                <a:extLst>
                  <a:ext uri="{FF2B5EF4-FFF2-40B4-BE49-F238E27FC236}">
                    <a16:creationId xmlns:a16="http://schemas.microsoft.com/office/drawing/2014/main" id="{ADF75AB6-330B-6A6C-87C0-A14758EC1F2A}"/>
                  </a:ext>
                </a:extLst>
              </p:cNvPr>
              <p:cNvSpPr txBox="1"/>
              <p:nvPr/>
            </p:nvSpPr>
            <p:spPr>
              <a:xfrm>
                <a:off x="1411389" y="4543426"/>
                <a:ext cx="1970968" cy="307777"/>
              </a:xfrm>
              <a:prstGeom prst="rect">
                <a:avLst/>
              </a:prstGeom>
              <a:noFill/>
            </p:spPr>
            <p:txBody>
              <a:bodyPr wrap="square" rtlCol="0">
                <a:spAutoFit/>
              </a:bodyPr>
              <a:lstStyle/>
              <a:p>
                <a:r>
                  <a:rPr lang="de-DE" sz="1400" dirty="0">
                    <a:solidFill>
                      <a:schemeClr val="bg1"/>
                    </a:solidFill>
                  </a:rPr>
                  <a:t>Kohle</a:t>
                </a:r>
              </a:p>
            </p:txBody>
          </p:sp>
          <p:sp>
            <p:nvSpPr>
              <p:cNvPr id="137" name="Textfeld 136">
                <a:extLst>
                  <a:ext uri="{FF2B5EF4-FFF2-40B4-BE49-F238E27FC236}">
                    <a16:creationId xmlns:a16="http://schemas.microsoft.com/office/drawing/2014/main" id="{88918964-0B09-24BB-AAB1-B33D199BE669}"/>
                  </a:ext>
                </a:extLst>
              </p:cNvPr>
              <p:cNvSpPr txBox="1"/>
              <p:nvPr/>
            </p:nvSpPr>
            <p:spPr>
              <a:xfrm>
                <a:off x="1657057" y="3329264"/>
                <a:ext cx="1970968" cy="307777"/>
              </a:xfrm>
              <a:prstGeom prst="rect">
                <a:avLst/>
              </a:prstGeom>
              <a:noFill/>
            </p:spPr>
            <p:txBody>
              <a:bodyPr wrap="square" rtlCol="0">
                <a:spAutoFit/>
              </a:bodyPr>
              <a:lstStyle/>
              <a:p>
                <a:r>
                  <a:rPr lang="de-DE" sz="1400" dirty="0">
                    <a:solidFill>
                      <a:schemeClr val="bg1">
                        <a:alpha val="17000"/>
                      </a:schemeClr>
                    </a:solidFill>
                  </a:rPr>
                  <a:t>Atomkraft</a:t>
                </a:r>
              </a:p>
            </p:txBody>
          </p:sp>
          <p:sp>
            <p:nvSpPr>
              <p:cNvPr id="138" name="Textfeld 137">
                <a:extLst>
                  <a:ext uri="{FF2B5EF4-FFF2-40B4-BE49-F238E27FC236}">
                    <a16:creationId xmlns:a16="http://schemas.microsoft.com/office/drawing/2014/main" id="{9854E49D-3064-59D6-214E-F169C561D512}"/>
                  </a:ext>
                </a:extLst>
              </p:cNvPr>
              <p:cNvSpPr txBox="1"/>
              <p:nvPr/>
            </p:nvSpPr>
            <p:spPr>
              <a:xfrm>
                <a:off x="4244448" y="4557372"/>
                <a:ext cx="1970968" cy="307777"/>
              </a:xfrm>
              <a:prstGeom prst="rect">
                <a:avLst/>
              </a:prstGeom>
              <a:noFill/>
            </p:spPr>
            <p:txBody>
              <a:bodyPr wrap="square" rtlCol="0">
                <a:spAutoFit/>
              </a:bodyPr>
              <a:lstStyle/>
              <a:p>
                <a:r>
                  <a:rPr lang="de-DE" sz="1400" dirty="0">
                    <a:solidFill>
                      <a:schemeClr val="bg1"/>
                    </a:solidFill>
                  </a:rPr>
                  <a:t>Biomasse</a:t>
                </a:r>
              </a:p>
            </p:txBody>
          </p:sp>
          <p:sp>
            <p:nvSpPr>
              <p:cNvPr id="139" name="Textfeld 138">
                <a:extLst>
                  <a:ext uri="{FF2B5EF4-FFF2-40B4-BE49-F238E27FC236}">
                    <a16:creationId xmlns:a16="http://schemas.microsoft.com/office/drawing/2014/main" id="{CC7403DC-0BB8-860D-28A4-1E722F3D0298}"/>
                  </a:ext>
                </a:extLst>
              </p:cNvPr>
              <p:cNvSpPr txBox="1"/>
              <p:nvPr/>
            </p:nvSpPr>
            <p:spPr>
              <a:xfrm>
                <a:off x="2725776" y="5545901"/>
                <a:ext cx="1970968" cy="307777"/>
              </a:xfrm>
              <a:prstGeom prst="rect">
                <a:avLst/>
              </a:prstGeom>
              <a:noFill/>
            </p:spPr>
            <p:txBody>
              <a:bodyPr wrap="square" rtlCol="0">
                <a:spAutoFit/>
              </a:bodyPr>
              <a:lstStyle/>
              <a:p>
                <a:r>
                  <a:rPr lang="de-DE" sz="1400" dirty="0">
                    <a:solidFill>
                      <a:schemeClr val="bg1"/>
                    </a:solidFill>
                  </a:rPr>
                  <a:t>Sonstige</a:t>
                </a:r>
              </a:p>
            </p:txBody>
          </p:sp>
          <p:cxnSp>
            <p:nvCxnSpPr>
              <p:cNvPr id="140" name="Gerader Verbinder 139">
                <a:extLst>
                  <a:ext uri="{FF2B5EF4-FFF2-40B4-BE49-F238E27FC236}">
                    <a16:creationId xmlns:a16="http://schemas.microsoft.com/office/drawing/2014/main" id="{CE4F1606-8D71-D3A0-3971-C1995209A864}"/>
                  </a:ext>
                </a:extLst>
              </p:cNvPr>
              <p:cNvCxnSpPr/>
              <p:nvPr/>
            </p:nvCxnSpPr>
            <p:spPr>
              <a:xfrm>
                <a:off x="2520696" y="3576464"/>
                <a:ext cx="205080" cy="375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F8BF533D-6443-526A-3BEB-3107C73B6B8E}"/>
                  </a:ext>
                </a:extLst>
              </p:cNvPr>
              <p:cNvCxnSpPr>
                <a:cxnSpLocks/>
              </p:cNvCxnSpPr>
              <p:nvPr/>
            </p:nvCxnSpPr>
            <p:spPr>
              <a:xfrm>
                <a:off x="1931417" y="4051472"/>
                <a:ext cx="533142" cy="2191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18008EC2-B993-1B5C-5438-0FCFCF9D5B8A}"/>
                  </a:ext>
                </a:extLst>
              </p:cNvPr>
              <p:cNvCxnSpPr>
                <a:cxnSpLocks/>
              </p:cNvCxnSpPr>
              <p:nvPr/>
            </p:nvCxnSpPr>
            <p:spPr>
              <a:xfrm flipV="1">
                <a:off x="2097644" y="4671370"/>
                <a:ext cx="366915" cy="70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0781BEB5-52AE-FEA8-988D-A6E94F2B8378}"/>
                  </a:ext>
                </a:extLst>
              </p:cNvPr>
              <p:cNvCxnSpPr>
                <a:cxnSpLocks/>
              </p:cNvCxnSpPr>
              <p:nvPr/>
            </p:nvCxnSpPr>
            <p:spPr>
              <a:xfrm flipV="1">
                <a:off x="2464559" y="5014720"/>
                <a:ext cx="245784" cy="266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D48A65FA-BB58-B7E2-09DF-69EF3D127223}"/>
                  </a:ext>
                </a:extLst>
              </p:cNvPr>
              <p:cNvCxnSpPr>
                <a:cxnSpLocks/>
              </p:cNvCxnSpPr>
              <p:nvPr/>
            </p:nvCxnSpPr>
            <p:spPr>
              <a:xfrm flipH="1" flipV="1">
                <a:off x="3131495" y="5112833"/>
                <a:ext cx="44304" cy="47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E9E329C1-4DC8-1ADB-B977-8356E74C9E8A}"/>
                  </a:ext>
                </a:extLst>
              </p:cNvPr>
              <p:cNvCxnSpPr>
                <a:cxnSpLocks/>
              </p:cNvCxnSpPr>
              <p:nvPr/>
            </p:nvCxnSpPr>
            <p:spPr>
              <a:xfrm flipH="1" flipV="1">
                <a:off x="3546057" y="4909877"/>
                <a:ext cx="336048" cy="263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724ABB64-5A13-3E6C-7549-A5D49AA61BB4}"/>
                  </a:ext>
                </a:extLst>
              </p:cNvPr>
              <p:cNvCxnSpPr>
                <a:cxnSpLocks/>
                <a:stCxn id="138" idx="1"/>
              </p:cNvCxnSpPr>
              <p:nvPr/>
            </p:nvCxnSpPr>
            <p:spPr>
              <a:xfrm flipH="1" flipV="1">
                <a:off x="3754143" y="4628610"/>
                <a:ext cx="490305" cy="826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EB2B5E1C-C441-12CA-9622-1AE7178F3490}"/>
                  </a:ext>
                </a:extLst>
              </p:cNvPr>
              <p:cNvCxnSpPr>
                <a:cxnSpLocks/>
                <a:stCxn id="132" idx="1"/>
              </p:cNvCxnSpPr>
              <p:nvPr/>
            </p:nvCxnSpPr>
            <p:spPr>
              <a:xfrm flipH="1">
                <a:off x="3748550" y="4135491"/>
                <a:ext cx="547564" cy="177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18254CEC-9037-B8AA-F66D-06E501E0A9FA}"/>
                  </a:ext>
                </a:extLst>
              </p:cNvPr>
              <p:cNvCxnSpPr>
                <a:cxnSpLocks/>
                <a:stCxn id="133" idx="1"/>
                <a:endCxn id="130" idx="7"/>
              </p:cNvCxnSpPr>
              <p:nvPr/>
            </p:nvCxnSpPr>
            <p:spPr>
              <a:xfrm flipH="1">
                <a:off x="3555375" y="3604588"/>
                <a:ext cx="617273" cy="437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CABBDD26-EC53-BFBD-B3F1-F33D5122E568}"/>
                  </a:ext>
                </a:extLst>
              </p:cNvPr>
              <p:cNvCxnSpPr>
                <a:cxnSpLocks/>
              </p:cNvCxnSpPr>
              <p:nvPr/>
            </p:nvCxnSpPr>
            <p:spPr>
              <a:xfrm flipH="1">
                <a:off x="3382357" y="3447786"/>
                <a:ext cx="287736" cy="47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0" name="Gerader Verbinder 149">
              <a:extLst>
                <a:ext uri="{FF2B5EF4-FFF2-40B4-BE49-F238E27FC236}">
                  <a16:creationId xmlns:a16="http://schemas.microsoft.com/office/drawing/2014/main" id="{9593077F-ED1B-FFE7-8E6B-D20301F7AC99}"/>
                </a:ext>
              </a:extLst>
            </p:cNvPr>
            <p:cNvCxnSpPr>
              <a:cxnSpLocks/>
            </p:cNvCxnSpPr>
            <p:nvPr/>
          </p:nvCxnSpPr>
          <p:spPr>
            <a:xfrm>
              <a:off x="6261566" y="3577726"/>
              <a:ext cx="142740" cy="584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B1DD456E-A754-4B4A-7DEC-D0C8F3F049FF}"/>
                </a:ext>
              </a:extLst>
            </p:cNvPr>
            <p:cNvCxnSpPr>
              <a:cxnSpLocks/>
            </p:cNvCxnSpPr>
            <p:nvPr/>
          </p:nvCxnSpPr>
          <p:spPr>
            <a:xfrm flipH="1">
              <a:off x="6646369" y="3409220"/>
              <a:ext cx="442351" cy="7558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8" name="Gruppieren 157">
            <a:extLst>
              <a:ext uri="{FF2B5EF4-FFF2-40B4-BE49-F238E27FC236}">
                <a16:creationId xmlns:a16="http://schemas.microsoft.com/office/drawing/2014/main" id="{F2000B44-8CDD-44A2-E128-D199434AEECC}"/>
              </a:ext>
            </a:extLst>
          </p:cNvPr>
          <p:cNvGrpSpPr/>
          <p:nvPr/>
        </p:nvGrpSpPr>
        <p:grpSpPr>
          <a:xfrm>
            <a:off x="8273520" y="3544279"/>
            <a:ext cx="4971465" cy="2845157"/>
            <a:chOff x="1295617" y="3162409"/>
            <a:chExt cx="4971465" cy="2845157"/>
          </a:xfrm>
        </p:grpSpPr>
        <p:sp>
          <p:nvSpPr>
            <p:cNvPr id="159" name="Textfeld 158">
              <a:extLst>
                <a:ext uri="{FF2B5EF4-FFF2-40B4-BE49-F238E27FC236}">
                  <a16:creationId xmlns:a16="http://schemas.microsoft.com/office/drawing/2014/main" id="{325ABC91-8C28-806D-F4BE-1F61FAB53864}"/>
                </a:ext>
              </a:extLst>
            </p:cNvPr>
            <p:cNvSpPr txBox="1"/>
            <p:nvPr/>
          </p:nvSpPr>
          <p:spPr>
            <a:xfrm>
              <a:off x="1707096" y="5185577"/>
              <a:ext cx="1970968" cy="276999"/>
            </a:xfrm>
            <a:prstGeom prst="rect">
              <a:avLst/>
            </a:prstGeom>
            <a:noFill/>
          </p:spPr>
          <p:txBody>
            <a:bodyPr wrap="square" rtlCol="0">
              <a:spAutoFit/>
            </a:bodyPr>
            <a:lstStyle/>
            <a:p>
              <a:r>
                <a:rPr lang="de-DE" sz="1200" dirty="0">
                  <a:solidFill>
                    <a:schemeClr val="bg1"/>
                  </a:solidFill>
                </a:rPr>
                <a:t>Erdgas</a:t>
              </a:r>
            </a:p>
          </p:txBody>
        </p:sp>
        <p:sp>
          <p:nvSpPr>
            <p:cNvPr id="160" name="Textfeld 159">
              <a:extLst>
                <a:ext uri="{FF2B5EF4-FFF2-40B4-BE49-F238E27FC236}">
                  <a16:creationId xmlns:a16="http://schemas.microsoft.com/office/drawing/2014/main" id="{94D41DFD-06C1-CE65-A68E-565A07BB1C0F}"/>
                </a:ext>
              </a:extLst>
            </p:cNvPr>
            <p:cNvSpPr txBox="1"/>
            <p:nvPr/>
          </p:nvSpPr>
          <p:spPr>
            <a:xfrm>
              <a:off x="1527316" y="3857731"/>
              <a:ext cx="1970968" cy="276999"/>
            </a:xfrm>
            <a:prstGeom prst="rect">
              <a:avLst/>
            </a:prstGeom>
            <a:noFill/>
          </p:spPr>
          <p:txBody>
            <a:bodyPr wrap="square" rtlCol="0">
              <a:spAutoFit/>
            </a:bodyPr>
            <a:lstStyle/>
            <a:p>
              <a:r>
                <a:rPr lang="de-DE" sz="1200" dirty="0">
                  <a:solidFill>
                    <a:schemeClr val="bg1"/>
                  </a:solidFill>
                </a:rPr>
                <a:t>Öl</a:t>
              </a:r>
            </a:p>
          </p:txBody>
        </p:sp>
        <p:sp>
          <p:nvSpPr>
            <p:cNvPr id="161" name="Ellipse 160">
              <a:extLst>
                <a:ext uri="{FF2B5EF4-FFF2-40B4-BE49-F238E27FC236}">
                  <a16:creationId xmlns:a16="http://schemas.microsoft.com/office/drawing/2014/main" id="{4A09F0BD-C291-B97C-3D52-D3E6217EA3F1}"/>
                </a:ext>
              </a:extLst>
            </p:cNvPr>
            <p:cNvSpPr/>
            <p:nvPr/>
          </p:nvSpPr>
          <p:spPr>
            <a:xfrm>
              <a:off x="2396873" y="3844083"/>
              <a:ext cx="1357270" cy="126061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Fortbe-wegung</a:t>
              </a:r>
              <a:endParaRPr lang="de-DE" sz="1600" dirty="0">
                <a:solidFill>
                  <a:schemeClr val="tx1"/>
                </a:solidFill>
              </a:endParaRPr>
            </a:p>
          </p:txBody>
        </p:sp>
        <p:sp>
          <p:nvSpPr>
            <p:cNvPr id="162" name="Textfeld 161">
              <a:extLst>
                <a:ext uri="{FF2B5EF4-FFF2-40B4-BE49-F238E27FC236}">
                  <a16:creationId xmlns:a16="http://schemas.microsoft.com/office/drawing/2014/main" id="{7D3CC575-0FD0-4A22-653D-0924112A38C2}"/>
                </a:ext>
              </a:extLst>
            </p:cNvPr>
            <p:cNvSpPr txBox="1"/>
            <p:nvPr/>
          </p:nvSpPr>
          <p:spPr>
            <a:xfrm>
              <a:off x="3603384" y="3162409"/>
              <a:ext cx="1970968" cy="276999"/>
            </a:xfrm>
            <a:prstGeom prst="rect">
              <a:avLst/>
            </a:prstGeom>
            <a:noFill/>
          </p:spPr>
          <p:txBody>
            <a:bodyPr wrap="square" rtlCol="0">
              <a:spAutoFit/>
            </a:bodyPr>
            <a:lstStyle/>
            <a:p>
              <a:r>
                <a:rPr lang="de-DE" sz="1200" dirty="0">
                  <a:solidFill>
                    <a:schemeClr val="bg1"/>
                  </a:solidFill>
                </a:rPr>
                <a:t>Sonne</a:t>
              </a:r>
            </a:p>
          </p:txBody>
        </p:sp>
        <p:sp>
          <p:nvSpPr>
            <p:cNvPr id="163" name="Textfeld 162">
              <a:extLst>
                <a:ext uri="{FF2B5EF4-FFF2-40B4-BE49-F238E27FC236}">
                  <a16:creationId xmlns:a16="http://schemas.microsoft.com/office/drawing/2014/main" id="{F062BAF4-9CCE-6051-8041-45079E9A80E5}"/>
                </a:ext>
              </a:extLst>
            </p:cNvPr>
            <p:cNvSpPr txBox="1"/>
            <p:nvPr/>
          </p:nvSpPr>
          <p:spPr>
            <a:xfrm>
              <a:off x="4296114" y="3981602"/>
              <a:ext cx="1970968" cy="276999"/>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200" dirty="0"/>
                <a:t>Wind</a:t>
              </a:r>
            </a:p>
          </p:txBody>
        </p:sp>
        <p:sp>
          <p:nvSpPr>
            <p:cNvPr id="164" name="Textfeld 163">
              <a:extLst>
                <a:ext uri="{FF2B5EF4-FFF2-40B4-BE49-F238E27FC236}">
                  <a16:creationId xmlns:a16="http://schemas.microsoft.com/office/drawing/2014/main" id="{7609FD38-AB25-3186-C620-188DA5F7FF7F}"/>
                </a:ext>
              </a:extLst>
            </p:cNvPr>
            <p:cNvSpPr txBox="1"/>
            <p:nvPr/>
          </p:nvSpPr>
          <p:spPr>
            <a:xfrm>
              <a:off x="4172648" y="3450699"/>
              <a:ext cx="1970968" cy="276999"/>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200" dirty="0"/>
                <a:t>Wasserkraft</a:t>
              </a:r>
            </a:p>
          </p:txBody>
        </p:sp>
        <p:sp>
          <p:nvSpPr>
            <p:cNvPr id="165" name="Textfeld 164">
              <a:extLst>
                <a:ext uri="{FF2B5EF4-FFF2-40B4-BE49-F238E27FC236}">
                  <a16:creationId xmlns:a16="http://schemas.microsoft.com/office/drawing/2014/main" id="{07A4A320-28FE-47A8-635D-46B90EA11B78}"/>
                </a:ext>
              </a:extLst>
            </p:cNvPr>
            <p:cNvSpPr txBox="1"/>
            <p:nvPr/>
          </p:nvSpPr>
          <p:spPr>
            <a:xfrm>
              <a:off x="1295617" y="5449891"/>
              <a:ext cx="1970968" cy="276999"/>
            </a:xfrm>
            <a:prstGeom prst="rect">
              <a:avLst/>
            </a:prstGeom>
            <a:noFill/>
          </p:spPr>
          <p:txBody>
            <a:bodyPr wrap="square" rtlCol="0">
              <a:spAutoFit/>
            </a:bodyPr>
            <a:lstStyle/>
            <a:p>
              <a:r>
                <a:rPr lang="de-DE" sz="1200" dirty="0">
                  <a:solidFill>
                    <a:schemeClr val="bg1"/>
                  </a:solidFill>
                </a:rPr>
                <a:t>(Wasserstoff)</a:t>
              </a:r>
            </a:p>
          </p:txBody>
        </p:sp>
        <p:sp>
          <p:nvSpPr>
            <p:cNvPr id="166" name="Textfeld 165">
              <a:extLst>
                <a:ext uri="{FF2B5EF4-FFF2-40B4-BE49-F238E27FC236}">
                  <a16:creationId xmlns:a16="http://schemas.microsoft.com/office/drawing/2014/main" id="{D1880F12-8B4E-5A0B-3667-13489CE899F5}"/>
                </a:ext>
              </a:extLst>
            </p:cNvPr>
            <p:cNvSpPr txBox="1"/>
            <p:nvPr/>
          </p:nvSpPr>
          <p:spPr>
            <a:xfrm>
              <a:off x="3819459" y="5118344"/>
              <a:ext cx="1970968" cy="276999"/>
            </a:xfrm>
            <a:prstGeom prst="rect">
              <a:avLst/>
            </a:prstGeom>
            <a:noFill/>
          </p:spPr>
          <p:txBody>
            <a:bodyPr wrap="square" rtlCol="0">
              <a:spAutoFit/>
            </a:bodyPr>
            <a:lstStyle/>
            <a:p>
              <a:r>
                <a:rPr lang="de-DE" sz="1200" dirty="0">
                  <a:solidFill>
                    <a:schemeClr val="bg1"/>
                  </a:solidFill>
                </a:rPr>
                <a:t>Abfall</a:t>
              </a:r>
            </a:p>
          </p:txBody>
        </p:sp>
        <p:sp>
          <p:nvSpPr>
            <p:cNvPr id="167" name="Textfeld 166">
              <a:extLst>
                <a:ext uri="{FF2B5EF4-FFF2-40B4-BE49-F238E27FC236}">
                  <a16:creationId xmlns:a16="http://schemas.microsoft.com/office/drawing/2014/main" id="{966F5279-1FE4-93F8-87A8-0FE03869B9A5}"/>
                </a:ext>
              </a:extLst>
            </p:cNvPr>
            <p:cNvSpPr txBox="1"/>
            <p:nvPr/>
          </p:nvSpPr>
          <p:spPr>
            <a:xfrm>
              <a:off x="1411389" y="4543426"/>
              <a:ext cx="1970968" cy="276999"/>
            </a:xfrm>
            <a:prstGeom prst="rect">
              <a:avLst/>
            </a:prstGeom>
            <a:noFill/>
          </p:spPr>
          <p:txBody>
            <a:bodyPr wrap="square" rtlCol="0">
              <a:spAutoFit/>
            </a:bodyPr>
            <a:lstStyle/>
            <a:p>
              <a:r>
                <a:rPr lang="de-DE" sz="1200" dirty="0">
                  <a:solidFill>
                    <a:schemeClr val="bg1"/>
                  </a:solidFill>
                </a:rPr>
                <a:t>Kohle</a:t>
              </a:r>
            </a:p>
          </p:txBody>
        </p:sp>
        <p:sp>
          <p:nvSpPr>
            <p:cNvPr id="168" name="Textfeld 167">
              <a:extLst>
                <a:ext uri="{FF2B5EF4-FFF2-40B4-BE49-F238E27FC236}">
                  <a16:creationId xmlns:a16="http://schemas.microsoft.com/office/drawing/2014/main" id="{CC405EA9-28B9-2E41-6E86-13B85375E992}"/>
                </a:ext>
              </a:extLst>
            </p:cNvPr>
            <p:cNvSpPr txBox="1"/>
            <p:nvPr/>
          </p:nvSpPr>
          <p:spPr>
            <a:xfrm>
              <a:off x="1892608" y="3273979"/>
              <a:ext cx="1970968" cy="276999"/>
            </a:xfrm>
            <a:prstGeom prst="rect">
              <a:avLst/>
            </a:prstGeom>
            <a:noFill/>
          </p:spPr>
          <p:txBody>
            <a:bodyPr wrap="square" rtlCol="0">
              <a:spAutoFit/>
            </a:bodyPr>
            <a:lstStyle>
              <a:defPPr>
                <a:defRPr lang="de-DE"/>
              </a:defPPr>
              <a:lvl1pPr>
                <a:defRPr>
                  <a:solidFill>
                    <a:schemeClr val="bg1">
                      <a:alpha val="17000"/>
                    </a:schemeClr>
                  </a:solidFill>
                </a:defRPr>
              </a:lvl1pPr>
            </a:lstStyle>
            <a:p>
              <a:r>
                <a:rPr lang="de-DE" sz="1200" dirty="0"/>
                <a:t>Atomkraft</a:t>
              </a:r>
            </a:p>
          </p:txBody>
        </p:sp>
        <p:sp>
          <p:nvSpPr>
            <p:cNvPr id="169" name="Textfeld 168">
              <a:extLst>
                <a:ext uri="{FF2B5EF4-FFF2-40B4-BE49-F238E27FC236}">
                  <a16:creationId xmlns:a16="http://schemas.microsoft.com/office/drawing/2014/main" id="{30210556-5A83-6762-8F87-CDEE1EFE3D79}"/>
                </a:ext>
              </a:extLst>
            </p:cNvPr>
            <p:cNvSpPr txBox="1"/>
            <p:nvPr/>
          </p:nvSpPr>
          <p:spPr>
            <a:xfrm>
              <a:off x="4244448" y="4557372"/>
              <a:ext cx="1970968" cy="276999"/>
            </a:xfrm>
            <a:prstGeom prst="rect">
              <a:avLst/>
            </a:prstGeom>
            <a:noFill/>
          </p:spPr>
          <p:txBody>
            <a:bodyPr wrap="square" rtlCol="0">
              <a:spAutoFit/>
            </a:bodyPr>
            <a:lstStyle/>
            <a:p>
              <a:r>
                <a:rPr lang="de-DE" sz="1200" dirty="0">
                  <a:solidFill>
                    <a:schemeClr val="bg1"/>
                  </a:solidFill>
                </a:rPr>
                <a:t>Biomasse</a:t>
              </a:r>
            </a:p>
          </p:txBody>
        </p:sp>
        <p:sp>
          <p:nvSpPr>
            <p:cNvPr id="170" name="Textfeld 169">
              <a:extLst>
                <a:ext uri="{FF2B5EF4-FFF2-40B4-BE49-F238E27FC236}">
                  <a16:creationId xmlns:a16="http://schemas.microsoft.com/office/drawing/2014/main" id="{1576D689-3FCC-1973-E9E0-7491C691DACC}"/>
                </a:ext>
              </a:extLst>
            </p:cNvPr>
            <p:cNvSpPr txBox="1"/>
            <p:nvPr/>
          </p:nvSpPr>
          <p:spPr>
            <a:xfrm>
              <a:off x="2725776" y="5545901"/>
              <a:ext cx="1970968" cy="461665"/>
            </a:xfrm>
            <a:prstGeom prst="rect">
              <a:avLst/>
            </a:prstGeom>
            <a:noFill/>
          </p:spPr>
          <p:txBody>
            <a:bodyPr wrap="square" rtlCol="0">
              <a:spAutoFit/>
            </a:bodyPr>
            <a:lstStyle/>
            <a:p>
              <a:r>
                <a:rPr lang="de-DE" sz="1200" dirty="0">
                  <a:solidFill>
                    <a:schemeClr val="bg1"/>
                  </a:solidFill>
                </a:rPr>
                <a:t>Sonstige</a:t>
              </a:r>
            </a:p>
            <a:p>
              <a:r>
                <a:rPr lang="de-DE" sz="1200" dirty="0">
                  <a:solidFill>
                    <a:schemeClr val="bg1"/>
                  </a:solidFill>
                </a:rPr>
                <a:t>z.B. </a:t>
              </a:r>
              <a:r>
                <a:rPr lang="de-DE" sz="1200" dirty="0" err="1">
                  <a:solidFill>
                    <a:schemeClr val="bg1"/>
                  </a:solidFill>
                </a:rPr>
                <a:t>Biofuels</a:t>
              </a:r>
              <a:endParaRPr lang="de-DE" sz="1200" dirty="0">
                <a:solidFill>
                  <a:schemeClr val="bg1"/>
                </a:solidFill>
              </a:endParaRPr>
            </a:p>
          </p:txBody>
        </p:sp>
        <p:cxnSp>
          <p:nvCxnSpPr>
            <p:cNvPr id="171" name="Gerader Verbinder 170">
              <a:extLst>
                <a:ext uri="{FF2B5EF4-FFF2-40B4-BE49-F238E27FC236}">
                  <a16:creationId xmlns:a16="http://schemas.microsoft.com/office/drawing/2014/main" id="{618B4F65-7DCF-7D6D-9BFE-7E824DC9A003}"/>
                </a:ext>
              </a:extLst>
            </p:cNvPr>
            <p:cNvCxnSpPr/>
            <p:nvPr/>
          </p:nvCxnSpPr>
          <p:spPr>
            <a:xfrm>
              <a:off x="2520696" y="3576464"/>
              <a:ext cx="205080" cy="3750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CBA53CB2-9C66-3C72-ABA6-8F47A5C8C751}"/>
                </a:ext>
              </a:extLst>
            </p:cNvPr>
            <p:cNvCxnSpPr>
              <a:cxnSpLocks/>
            </p:cNvCxnSpPr>
            <p:nvPr/>
          </p:nvCxnSpPr>
          <p:spPr>
            <a:xfrm>
              <a:off x="1931417" y="4051472"/>
              <a:ext cx="533142" cy="2191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A5631613-1DBC-7879-8DB7-919FC94DBB5C}"/>
                </a:ext>
              </a:extLst>
            </p:cNvPr>
            <p:cNvCxnSpPr>
              <a:cxnSpLocks/>
            </p:cNvCxnSpPr>
            <p:nvPr/>
          </p:nvCxnSpPr>
          <p:spPr>
            <a:xfrm flipV="1">
              <a:off x="2097644" y="4671370"/>
              <a:ext cx="366915" cy="706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E9E761CD-3904-8BDC-02FF-0911AD13CAEC}"/>
                </a:ext>
              </a:extLst>
            </p:cNvPr>
            <p:cNvCxnSpPr>
              <a:cxnSpLocks/>
            </p:cNvCxnSpPr>
            <p:nvPr/>
          </p:nvCxnSpPr>
          <p:spPr>
            <a:xfrm flipV="1">
              <a:off x="2464559" y="5014720"/>
              <a:ext cx="245784" cy="266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EC55017E-BB93-9078-40F6-D7A062010C82}"/>
                </a:ext>
              </a:extLst>
            </p:cNvPr>
            <p:cNvCxnSpPr>
              <a:cxnSpLocks/>
            </p:cNvCxnSpPr>
            <p:nvPr/>
          </p:nvCxnSpPr>
          <p:spPr>
            <a:xfrm flipH="1" flipV="1">
              <a:off x="3131495" y="5112833"/>
              <a:ext cx="44304" cy="4717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Gerader Verbinder 175">
              <a:extLst>
                <a:ext uri="{FF2B5EF4-FFF2-40B4-BE49-F238E27FC236}">
                  <a16:creationId xmlns:a16="http://schemas.microsoft.com/office/drawing/2014/main" id="{3109138D-6C6F-E944-7A60-F781F3C3C0CD}"/>
                </a:ext>
              </a:extLst>
            </p:cNvPr>
            <p:cNvCxnSpPr>
              <a:cxnSpLocks/>
            </p:cNvCxnSpPr>
            <p:nvPr/>
          </p:nvCxnSpPr>
          <p:spPr>
            <a:xfrm flipH="1" flipV="1">
              <a:off x="3546057" y="4909877"/>
              <a:ext cx="336048" cy="263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2B27E702-2F66-07CC-CFB1-992C34BED960}"/>
                </a:ext>
              </a:extLst>
            </p:cNvPr>
            <p:cNvCxnSpPr>
              <a:cxnSpLocks/>
              <a:stCxn id="169" idx="1"/>
            </p:cNvCxnSpPr>
            <p:nvPr/>
          </p:nvCxnSpPr>
          <p:spPr>
            <a:xfrm flipH="1" flipV="1">
              <a:off x="3754143" y="4628610"/>
              <a:ext cx="490305" cy="67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Gerader Verbinder 177">
              <a:extLst>
                <a:ext uri="{FF2B5EF4-FFF2-40B4-BE49-F238E27FC236}">
                  <a16:creationId xmlns:a16="http://schemas.microsoft.com/office/drawing/2014/main" id="{84BC90C3-9F87-A33E-7E32-44F23534F8F2}"/>
                </a:ext>
              </a:extLst>
            </p:cNvPr>
            <p:cNvCxnSpPr>
              <a:cxnSpLocks/>
              <a:stCxn id="163" idx="1"/>
            </p:cNvCxnSpPr>
            <p:nvPr/>
          </p:nvCxnSpPr>
          <p:spPr>
            <a:xfrm flipH="1">
              <a:off x="3748550" y="4120102"/>
              <a:ext cx="547564" cy="1929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D148C4C1-90FD-E0D8-56EA-B0FE98888998}"/>
                </a:ext>
              </a:extLst>
            </p:cNvPr>
            <p:cNvCxnSpPr>
              <a:cxnSpLocks/>
              <a:stCxn id="164" idx="1"/>
              <a:endCxn id="161" idx="7"/>
            </p:cNvCxnSpPr>
            <p:nvPr/>
          </p:nvCxnSpPr>
          <p:spPr>
            <a:xfrm flipH="1">
              <a:off x="3555375" y="3589199"/>
              <a:ext cx="617273" cy="439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Gerader Verbinder 179">
              <a:extLst>
                <a:ext uri="{FF2B5EF4-FFF2-40B4-BE49-F238E27FC236}">
                  <a16:creationId xmlns:a16="http://schemas.microsoft.com/office/drawing/2014/main" id="{02764139-2D22-2182-8FF2-4A7DA9D6A0A4}"/>
                </a:ext>
              </a:extLst>
            </p:cNvPr>
            <p:cNvCxnSpPr>
              <a:cxnSpLocks/>
            </p:cNvCxnSpPr>
            <p:nvPr/>
          </p:nvCxnSpPr>
          <p:spPr>
            <a:xfrm flipH="1">
              <a:off x="3382357" y="3447786"/>
              <a:ext cx="287736" cy="4779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4" name="Gerader Verbinder 203">
            <a:extLst>
              <a:ext uri="{FF2B5EF4-FFF2-40B4-BE49-F238E27FC236}">
                <a16:creationId xmlns:a16="http://schemas.microsoft.com/office/drawing/2014/main" id="{82666772-ABE8-B9A9-9BCA-1CA3F9215E62}"/>
              </a:ext>
            </a:extLst>
          </p:cNvPr>
          <p:cNvCxnSpPr>
            <a:cxnSpLocks/>
          </p:cNvCxnSpPr>
          <p:nvPr/>
        </p:nvCxnSpPr>
        <p:spPr>
          <a:xfrm flipH="1">
            <a:off x="11668836" y="5298129"/>
            <a:ext cx="5811" cy="9798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6" name="Gerader Verbinder 205">
            <a:extLst>
              <a:ext uri="{FF2B5EF4-FFF2-40B4-BE49-F238E27FC236}">
                <a16:creationId xmlns:a16="http://schemas.microsoft.com/office/drawing/2014/main" id="{260AF5CC-C0B0-42C2-69BE-963417D2BA27}"/>
              </a:ext>
            </a:extLst>
          </p:cNvPr>
          <p:cNvCxnSpPr>
            <a:cxnSpLocks/>
          </p:cNvCxnSpPr>
          <p:nvPr/>
        </p:nvCxnSpPr>
        <p:spPr>
          <a:xfrm flipH="1">
            <a:off x="10702811" y="6266604"/>
            <a:ext cx="985484" cy="0"/>
          </a:xfrm>
          <a:prstGeom prst="line">
            <a:avLst/>
          </a:prstGeom>
          <a:ln>
            <a:solidFill>
              <a:schemeClr val="bg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Gerader Verbinder 211">
            <a:extLst>
              <a:ext uri="{FF2B5EF4-FFF2-40B4-BE49-F238E27FC236}">
                <a16:creationId xmlns:a16="http://schemas.microsoft.com/office/drawing/2014/main" id="{5AE416D2-94BC-68DE-3A42-9A032396B41D}"/>
              </a:ext>
            </a:extLst>
          </p:cNvPr>
          <p:cNvCxnSpPr>
            <a:cxnSpLocks/>
          </p:cNvCxnSpPr>
          <p:nvPr/>
        </p:nvCxnSpPr>
        <p:spPr>
          <a:xfrm>
            <a:off x="11125530" y="5772297"/>
            <a:ext cx="0" cy="49622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7" name="Textfeld 216">
            <a:extLst>
              <a:ext uri="{FF2B5EF4-FFF2-40B4-BE49-F238E27FC236}">
                <a16:creationId xmlns:a16="http://schemas.microsoft.com/office/drawing/2014/main" id="{03DC7FCD-E47A-15C0-E196-6ECF47BCF2C6}"/>
              </a:ext>
            </a:extLst>
          </p:cNvPr>
          <p:cNvSpPr txBox="1"/>
          <p:nvPr/>
        </p:nvSpPr>
        <p:spPr>
          <a:xfrm>
            <a:off x="141475" y="2869507"/>
            <a:ext cx="2791652" cy="276999"/>
          </a:xfrm>
          <a:prstGeom prst="rect">
            <a:avLst/>
          </a:prstGeom>
          <a:noFill/>
        </p:spPr>
        <p:txBody>
          <a:bodyPr wrap="square" rtlCol="0">
            <a:spAutoFit/>
          </a:bodyPr>
          <a:lstStyle/>
          <a:p>
            <a:r>
              <a:rPr lang="de-DE" sz="1200" dirty="0">
                <a:solidFill>
                  <a:schemeClr val="bg1"/>
                </a:solidFill>
              </a:rPr>
              <a:t>* Quelle: Statistisches Bundesamt, 2021</a:t>
            </a:r>
          </a:p>
        </p:txBody>
      </p:sp>
      <p:sp>
        <p:nvSpPr>
          <p:cNvPr id="218" name="Textfeld 217">
            <a:extLst>
              <a:ext uri="{FF2B5EF4-FFF2-40B4-BE49-F238E27FC236}">
                <a16:creationId xmlns:a16="http://schemas.microsoft.com/office/drawing/2014/main" id="{02D08DD3-4B78-A0D8-15F3-6AF1E4B046CA}"/>
              </a:ext>
            </a:extLst>
          </p:cNvPr>
          <p:cNvSpPr txBox="1"/>
          <p:nvPr/>
        </p:nvSpPr>
        <p:spPr>
          <a:xfrm>
            <a:off x="7109393" y="2828549"/>
            <a:ext cx="2791652" cy="276999"/>
          </a:xfrm>
          <a:prstGeom prst="rect">
            <a:avLst/>
          </a:prstGeom>
          <a:noFill/>
        </p:spPr>
        <p:txBody>
          <a:bodyPr wrap="square" rtlCol="0">
            <a:spAutoFit/>
          </a:bodyPr>
          <a:lstStyle/>
          <a:p>
            <a:r>
              <a:rPr lang="de-DE" sz="1200" dirty="0">
                <a:solidFill>
                  <a:schemeClr val="bg1"/>
                </a:solidFill>
              </a:rPr>
              <a:t>* Quelle: Statistisches Bundesamt, 2021</a:t>
            </a:r>
          </a:p>
        </p:txBody>
      </p:sp>
      <p:grpSp>
        <p:nvGrpSpPr>
          <p:cNvPr id="10" name="Gruppieren 9">
            <a:extLst>
              <a:ext uri="{FF2B5EF4-FFF2-40B4-BE49-F238E27FC236}">
                <a16:creationId xmlns:a16="http://schemas.microsoft.com/office/drawing/2014/main" id="{0B7FC954-8927-EAEA-B039-B472F536F823}"/>
              </a:ext>
            </a:extLst>
          </p:cNvPr>
          <p:cNvGrpSpPr/>
          <p:nvPr/>
        </p:nvGrpSpPr>
        <p:grpSpPr>
          <a:xfrm>
            <a:off x="652803" y="559613"/>
            <a:ext cx="11177958" cy="5958642"/>
            <a:chOff x="652803" y="559613"/>
            <a:chExt cx="11177958" cy="5958642"/>
          </a:xfrm>
        </p:grpSpPr>
        <p:sp>
          <p:nvSpPr>
            <p:cNvPr id="3" name="Rechteck 2">
              <a:extLst>
                <a:ext uri="{FF2B5EF4-FFF2-40B4-BE49-F238E27FC236}">
                  <a16:creationId xmlns:a16="http://schemas.microsoft.com/office/drawing/2014/main" id="{79BF2955-B22E-E2D6-306D-82C4AD6C611D}"/>
                </a:ext>
              </a:extLst>
            </p:cNvPr>
            <p:cNvSpPr/>
            <p:nvPr/>
          </p:nvSpPr>
          <p:spPr>
            <a:xfrm>
              <a:off x="652803" y="559613"/>
              <a:ext cx="11177958" cy="5906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0DBB44A1-1EEF-9818-CCE1-14793E93549E}"/>
                </a:ext>
              </a:extLst>
            </p:cNvPr>
            <p:cNvSpPr txBox="1"/>
            <p:nvPr/>
          </p:nvSpPr>
          <p:spPr>
            <a:xfrm>
              <a:off x="1229418" y="608945"/>
              <a:ext cx="8709873" cy="5909310"/>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bg1"/>
                  </a:solidFill>
                </a:rPr>
                <a:t>Massiver Anstieg der Eigenversorgung (=&gt; Stromautarkie)</a:t>
              </a:r>
            </a:p>
            <a:p>
              <a:pPr marL="742950" lvl="1" indent="-285750">
                <a:buFont typeface="Arial" panose="020B0604020202020204" pitchFamily="34" charset="0"/>
                <a:buChar char="•"/>
              </a:pPr>
              <a:r>
                <a:rPr lang="de-DE" dirty="0">
                  <a:solidFill>
                    <a:schemeClr val="bg1"/>
                  </a:solidFill>
                </a:rPr>
                <a:t>Getrieben durch Auflagen</a:t>
              </a:r>
            </a:p>
            <a:p>
              <a:pPr marL="742950" lvl="1" indent="-285750">
                <a:buFont typeface="Arial" panose="020B0604020202020204" pitchFamily="34" charset="0"/>
                <a:buChar char="•"/>
              </a:pPr>
              <a:r>
                <a:rPr lang="de-DE" dirty="0">
                  <a:solidFill>
                    <a:schemeClr val="bg1"/>
                  </a:solidFill>
                </a:rPr>
                <a:t>Getrieben durch Preisanstieg</a:t>
              </a:r>
            </a:p>
            <a:p>
              <a:pPr marL="1200150" lvl="2" indent="-285750">
                <a:buFont typeface="Arial" panose="020B0604020202020204" pitchFamily="34" charset="0"/>
                <a:buChar char="•"/>
              </a:pPr>
              <a:r>
                <a:rPr lang="de-DE" dirty="0">
                  <a:solidFill>
                    <a:schemeClr val="bg1"/>
                  </a:solidFill>
                </a:rPr>
                <a:t>Private Solaranlagen (*) mit/ohne Batteriespeicher</a:t>
              </a:r>
            </a:p>
            <a:p>
              <a:pPr marL="1200150" lvl="2" indent="-285750">
                <a:buFont typeface="Arial" panose="020B0604020202020204" pitchFamily="34" charset="0"/>
                <a:buChar char="•"/>
              </a:pPr>
              <a:r>
                <a:rPr lang="de-DE" dirty="0">
                  <a:solidFill>
                    <a:schemeClr val="bg1"/>
                  </a:solidFill>
                </a:rPr>
                <a:t>Solaranlagen des Vermieters</a:t>
              </a:r>
            </a:p>
            <a:p>
              <a:pPr marL="1657350" lvl="3" indent="-285750">
                <a:buFont typeface="Arial" panose="020B0604020202020204" pitchFamily="34" charset="0"/>
                <a:buChar char="•"/>
              </a:pPr>
              <a:r>
                <a:rPr lang="de-DE" dirty="0">
                  <a:solidFill>
                    <a:schemeClr val="bg1"/>
                  </a:solidFill>
                </a:rPr>
                <a:t>Mieterstrom</a:t>
              </a:r>
            </a:p>
            <a:p>
              <a:pPr marL="1657350" lvl="3" indent="-285750">
                <a:buFont typeface="Arial" panose="020B0604020202020204" pitchFamily="34" charset="0"/>
                <a:buChar char="•"/>
              </a:pPr>
              <a:r>
                <a:rPr lang="de-DE" dirty="0">
                  <a:solidFill>
                    <a:schemeClr val="bg1"/>
                  </a:solidFill>
                </a:rPr>
                <a:t>Beteiligungsgesellschaften</a:t>
              </a:r>
            </a:p>
            <a:p>
              <a:pPr marL="285750" indent="-285750">
                <a:buFont typeface="Arial" panose="020B0604020202020204" pitchFamily="34" charset="0"/>
                <a:buChar char="•"/>
              </a:pPr>
              <a:r>
                <a:rPr lang="de-DE" dirty="0">
                  <a:solidFill>
                    <a:schemeClr val="bg1"/>
                  </a:solidFill>
                </a:rPr>
                <a:t>Umbau kommunaler Versorgungsstrukturen</a:t>
              </a:r>
            </a:p>
            <a:p>
              <a:pPr marL="742950" lvl="1" indent="-285750">
                <a:buFont typeface="Arial" panose="020B0604020202020204" pitchFamily="34" charset="0"/>
                <a:buChar char="•"/>
              </a:pPr>
              <a:r>
                <a:rPr lang="de-DE" dirty="0">
                  <a:solidFill>
                    <a:schemeClr val="bg1"/>
                  </a:solidFill>
                </a:rPr>
                <a:t>Quartierstrom</a:t>
              </a:r>
            </a:p>
            <a:p>
              <a:pPr marL="742950" lvl="1" indent="-285750">
                <a:buFont typeface="Arial" panose="020B0604020202020204" pitchFamily="34" charset="0"/>
                <a:buChar char="•"/>
              </a:pPr>
              <a:r>
                <a:rPr lang="de-DE" dirty="0">
                  <a:solidFill>
                    <a:schemeClr val="bg1"/>
                  </a:solidFill>
                </a:rPr>
                <a:t>Energie-autonome Stadtteile</a:t>
              </a:r>
            </a:p>
            <a:p>
              <a:pPr marL="742950" lvl="1" indent="-285750">
                <a:buFont typeface="Arial" panose="020B0604020202020204" pitchFamily="34" charset="0"/>
                <a:buChar char="•"/>
              </a:pPr>
              <a:r>
                <a:rPr lang="de-DE" dirty="0">
                  <a:solidFill>
                    <a:schemeClr val="bg1"/>
                  </a:solidFill>
                </a:rPr>
                <a:t>Wärmerückgewinnung</a:t>
              </a:r>
            </a:p>
            <a:p>
              <a:pPr marL="285750" indent="-285750">
                <a:buFont typeface="Arial" panose="020B0604020202020204" pitchFamily="34" charset="0"/>
                <a:buChar char="•"/>
              </a:pPr>
              <a:r>
                <a:rPr lang="de-DE" dirty="0">
                  <a:solidFill>
                    <a:schemeClr val="bg1"/>
                  </a:solidFill>
                </a:rPr>
                <a:t>Engagement der Arbeitgeber (Industrie, Wirtschaft, Verwaltung)</a:t>
              </a:r>
            </a:p>
            <a:p>
              <a:pPr marL="742950" lvl="1" indent="-285750">
                <a:buFont typeface="Arial" panose="020B0604020202020204" pitchFamily="34" charset="0"/>
                <a:buChar char="•"/>
              </a:pPr>
              <a:r>
                <a:rPr lang="de-DE" dirty="0">
                  <a:solidFill>
                    <a:schemeClr val="bg1"/>
                  </a:solidFill>
                </a:rPr>
                <a:t>Parkplätze mit Solar-Anlagen-Überdachung</a:t>
              </a:r>
            </a:p>
            <a:p>
              <a:pPr marL="742950" lvl="1" indent="-285750">
                <a:buFont typeface="Arial" panose="020B0604020202020204" pitchFamily="34" charset="0"/>
                <a:buChar char="•"/>
              </a:pPr>
              <a:r>
                <a:rPr lang="de-DE" dirty="0">
                  <a:solidFill>
                    <a:schemeClr val="bg1"/>
                  </a:solidFill>
                </a:rPr>
                <a:t>Hidden-Benefits für Mitarbeiter (Ladestationen, …)</a:t>
              </a:r>
            </a:p>
            <a:p>
              <a:pPr marL="285750" indent="-285750">
                <a:buFont typeface="Arial" panose="020B0604020202020204" pitchFamily="34" charset="0"/>
                <a:buChar char="•"/>
              </a:pPr>
              <a:r>
                <a:rPr lang="de-DE" dirty="0">
                  <a:solidFill>
                    <a:schemeClr val="bg1"/>
                  </a:solidFill>
                </a:rPr>
                <a:t>Vermarktungsmodelle</a:t>
              </a:r>
            </a:p>
            <a:p>
              <a:pPr marL="742950" lvl="1" indent="-285750">
                <a:buFont typeface="Arial" panose="020B0604020202020204" pitchFamily="34" charset="0"/>
                <a:buChar char="•"/>
              </a:pPr>
              <a:r>
                <a:rPr lang="de-DE" dirty="0">
                  <a:solidFill>
                    <a:schemeClr val="bg1"/>
                  </a:solidFill>
                </a:rPr>
                <a:t>Regionalstrom-Vermarktung</a:t>
              </a:r>
            </a:p>
            <a:p>
              <a:pPr marL="742950" lvl="1" indent="-285750">
                <a:buFont typeface="Arial" panose="020B0604020202020204" pitchFamily="34" charset="0"/>
                <a:buChar char="•"/>
              </a:pPr>
              <a:r>
                <a:rPr lang="de-DE" dirty="0">
                  <a:solidFill>
                    <a:schemeClr val="bg1"/>
                  </a:solidFill>
                </a:rPr>
                <a:t>Dachflächenvermarktung</a:t>
              </a:r>
            </a:p>
            <a:p>
              <a:pPr marL="742950" lvl="1" indent="-285750">
                <a:buFont typeface="Arial" panose="020B0604020202020204" pitchFamily="34" charset="0"/>
                <a:buChar char="•"/>
              </a:pPr>
              <a:r>
                <a:rPr lang="de-DE" dirty="0">
                  <a:solidFill>
                    <a:schemeClr val="bg1"/>
                  </a:solidFill>
                </a:rPr>
                <a:t>Freiflächenvermarktung</a:t>
              </a:r>
            </a:p>
            <a:p>
              <a:pPr marL="742950" lvl="1" indent="-285750">
                <a:buFont typeface="Arial" panose="020B0604020202020204" pitchFamily="34" charset="0"/>
                <a:buChar char="•"/>
              </a:pPr>
              <a:endParaRPr lang="de-DE" dirty="0">
                <a:solidFill>
                  <a:schemeClr val="bg1"/>
                </a:solidFill>
              </a:endParaRPr>
            </a:p>
            <a:p>
              <a:pPr lvl="1"/>
              <a:endParaRPr lang="de-DE" dirty="0">
                <a:solidFill>
                  <a:schemeClr val="bg1"/>
                </a:solidFill>
              </a:endParaRPr>
            </a:p>
            <a:p>
              <a:pPr lvl="1"/>
              <a:r>
                <a:rPr lang="de-DE" dirty="0">
                  <a:solidFill>
                    <a:schemeClr val="bg1"/>
                  </a:solidFill>
                </a:rPr>
                <a:t>*  Solaranlagen in diesem Zusammenhang:  Solarthermie und Photovoltaik</a:t>
              </a:r>
            </a:p>
          </p:txBody>
        </p:sp>
      </p:grpSp>
    </p:spTree>
    <p:extLst>
      <p:ext uri="{BB962C8B-B14F-4D97-AF65-F5344CB8AC3E}">
        <p14:creationId xmlns:p14="http://schemas.microsoft.com/office/powerpoint/2010/main" val="306490996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A25CF58-EB0B-4960-96E2-33404070205B}"/>
              </a:ext>
            </a:extLst>
          </p:cNvPr>
          <p:cNvSpPr/>
          <p:nvPr/>
        </p:nvSpPr>
        <p:spPr>
          <a:xfrm>
            <a:off x="-16042"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5" name="Rechteck 4">
            <a:extLst>
              <a:ext uri="{FF2B5EF4-FFF2-40B4-BE49-F238E27FC236}">
                <a16:creationId xmlns:a16="http://schemas.microsoft.com/office/drawing/2014/main" id="{265A18DE-BAE5-4C4D-80A9-2026099C40D3}"/>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E83BFDD7-9664-42FA-AA32-50B888004617}"/>
              </a:ext>
            </a:extLst>
          </p:cNvPr>
          <p:cNvGrpSpPr/>
          <p:nvPr/>
        </p:nvGrpSpPr>
        <p:grpSpPr>
          <a:xfrm>
            <a:off x="0" y="6638054"/>
            <a:ext cx="12192000" cy="230832"/>
            <a:chOff x="0" y="6638054"/>
            <a:chExt cx="12192000" cy="230832"/>
          </a:xfrm>
        </p:grpSpPr>
        <p:sp>
          <p:nvSpPr>
            <p:cNvPr id="8" name="Textfeld 7">
              <a:extLst>
                <a:ext uri="{FF2B5EF4-FFF2-40B4-BE49-F238E27FC236}">
                  <a16:creationId xmlns:a16="http://schemas.microsoft.com/office/drawing/2014/main" id="{13FA7576-C29D-451E-B71E-7F106DDE0459}"/>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BC0D8D2F-D680-4C05-AD2C-94329B4642F6}"/>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F39FF5B3-4FB3-4265-9925-3A14A06A398B}"/>
              </a:ext>
            </a:extLst>
          </p:cNvPr>
          <p:cNvSpPr txBox="1">
            <a:spLocks/>
          </p:cNvSpPr>
          <p:nvPr/>
        </p:nvSpPr>
        <p:spPr>
          <a:xfrm>
            <a:off x="195948" y="-296506"/>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u="sng" dirty="0">
                <a:solidFill>
                  <a:schemeClr val="bg1"/>
                </a:solidFill>
              </a:rPr>
              <a:t>Zukunft der Energieversorgung für Privathaushalte</a:t>
            </a:r>
          </a:p>
        </p:txBody>
      </p:sp>
      <p:sp>
        <p:nvSpPr>
          <p:cNvPr id="16" name="Rechteck 15">
            <a:extLst>
              <a:ext uri="{FF2B5EF4-FFF2-40B4-BE49-F238E27FC236}">
                <a16:creationId xmlns:a16="http://schemas.microsoft.com/office/drawing/2014/main" id="{0A1940A4-5D46-97E5-C527-9FF461B7E806}"/>
              </a:ext>
            </a:extLst>
          </p:cNvPr>
          <p:cNvSpPr/>
          <p:nvPr/>
        </p:nvSpPr>
        <p:spPr>
          <a:xfrm>
            <a:off x="5823031" y="2749047"/>
            <a:ext cx="994611" cy="14364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1" name="Rechteck 10">
            <a:extLst>
              <a:ext uri="{FF2B5EF4-FFF2-40B4-BE49-F238E27FC236}">
                <a16:creationId xmlns:a16="http://schemas.microsoft.com/office/drawing/2014/main" id="{6C3B5001-401F-B9FE-32C1-F2C11E441C65}"/>
              </a:ext>
            </a:extLst>
          </p:cNvPr>
          <p:cNvSpPr/>
          <p:nvPr/>
        </p:nvSpPr>
        <p:spPr>
          <a:xfrm>
            <a:off x="121175" y="714719"/>
            <a:ext cx="1970096" cy="57627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5F1B4E22-6294-FCC3-5DAA-A9B3111824FB}"/>
              </a:ext>
            </a:extLst>
          </p:cNvPr>
          <p:cNvPicPr>
            <a:picLocks noChangeAspect="1"/>
          </p:cNvPicPr>
          <p:nvPr/>
        </p:nvPicPr>
        <p:blipFill>
          <a:blip r:embed="rId3"/>
          <a:stretch>
            <a:fillRect/>
          </a:stretch>
        </p:blipFill>
        <p:spPr>
          <a:xfrm>
            <a:off x="201964" y="805614"/>
            <a:ext cx="1800000" cy="1070958"/>
          </a:xfrm>
          <a:prstGeom prst="rect">
            <a:avLst/>
          </a:prstGeom>
        </p:spPr>
      </p:pic>
      <p:sp>
        <p:nvSpPr>
          <p:cNvPr id="10" name="Rechteck 9">
            <a:extLst>
              <a:ext uri="{FF2B5EF4-FFF2-40B4-BE49-F238E27FC236}">
                <a16:creationId xmlns:a16="http://schemas.microsoft.com/office/drawing/2014/main" id="{F183D409-1F31-D583-C4EE-EC9C632930D0}"/>
              </a:ext>
            </a:extLst>
          </p:cNvPr>
          <p:cNvSpPr/>
          <p:nvPr/>
        </p:nvSpPr>
        <p:spPr>
          <a:xfrm>
            <a:off x="2242906" y="726752"/>
            <a:ext cx="2461500" cy="57627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9CF8A6C7-2FBA-8E44-13E9-9D7AEC49262F}"/>
              </a:ext>
            </a:extLst>
          </p:cNvPr>
          <p:cNvPicPr>
            <a:picLocks noChangeAspect="1"/>
          </p:cNvPicPr>
          <p:nvPr/>
        </p:nvPicPr>
        <p:blipFill>
          <a:blip r:embed="rId4"/>
          <a:stretch>
            <a:fillRect/>
          </a:stretch>
        </p:blipFill>
        <p:spPr>
          <a:xfrm>
            <a:off x="5120619" y="805621"/>
            <a:ext cx="1656000" cy="1115617"/>
          </a:xfrm>
          <a:prstGeom prst="rect">
            <a:avLst/>
          </a:prstGeom>
        </p:spPr>
      </p:pic>
      <p:pic>
        <p:nvPicPr>
          <p:cNvPr id="15" name="Grafik 14">
            <a:extLst>
              <a:ext uri="{FF2B5EF4-FFF2-40B4-BE49-F238E27FC236}">
                <a16:creationId xmlns:a16="http://schemas.microsoft.com/office/drawing/2014/main" id="{3624D777-9644-2353-7556-37E3B0C0E47E}"/>
              </a:ext>
            </a:extLst>
          </p:cNvPr>
          <p:cNvPicPr>
            <a:picLocks noChangeAspect="1"/>
          </p:cNvPicPr>
          <p:nvPr/>
        </p:nvPicPr>
        <p:blipFill>
          <a:blip r:embed="rId5"/>
          <a:stretch>
            <a:fillRect/>
          </a:stretch>
        </p:blipFill>
        <p:spPr>
          <a:xfrm>
            <a:off x="7527099" y="805617"/>
            <a:ext cx="1728000" cy="1111272"/>
          </a:xfrm>
          <a:prstGeom prst="rect">
            <a:avLst/>
          </a:prstGeom>
        </p:spPr>
      </p:pic>
      <p:pic>
        <p:nvPicPr>
          <p:cNvPr id="18" name="Grafik 17">
            <a:extLst>
              <a:ext uri="{FF2B5EF4-FFF2-40B4-BE49-F238E27FC236}">
                <a16:creationId xmlns:a16="http://schemas.microsoft.com/office/drawing/2014/main" id="{F94FACF4-98B2-2D5B-13D2-C698DF3A9E98}"/>
              </a:ext>
            </a:extLst>
          </p:cNvPr>
          <p:cNvPicPr>
            <a:picLocks noChangeAspect="1"/>
          </p:cNvPicPr>
          <p:nvPr/>
        </p:nvPicPr>
        <p:blipFill>
          <a:blip r:embed="rId6"/>
          <a:stretch>
            <a:fillRect/>
          </a:stretch>
        </p:blipFill>
        <p:spPr>
          <a:xfrm>
            <a:off x="2721900" y="805620"/>
            <a:ext cx="1368000" cy="1121405"/>
          </a:xfrm>
          <a:prstGeom prst="rect">
            <a:avLst/>
          </a:prstGeom>
        </p:spPr>
      </p:pic>
      <p:sp>
        <p:nvSpPr>
          <p:cNvPr id="3" name="Rechteck 2">
            <a:extLst>
              <a:ext uri="{FF2B5EF4-FFF2-40B4-BE49-F238E27FC236}">
                <a16:creationId xmlns:a16="http://schemas.microsoft.com/office/drawing/2014/main" id="{54DBB9DF-210B-FD23-EB75-C207F79C4F1B}"/>
              </a:ext>
            </a:extLst>
          </p:cNvPr>
          <p:cNvSpPr/>
          <p:nvPr/>
        </p:nvSpPr>
        <p:spPr>
          <a:xfrm>
            <a:off x="9745025" y="657726"/>
            <a:ext cx="2293137" cy="58197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F398FBEE-56F3-2B67-09FF-8FE064535E34}"/>
              </a:ext>
            </a:extLst>
          </p:cNvPr>
          <p:cNvPicPr>
            <a:picLocks noChangeAspect="1"/>
          </p:cNvPicPr>
          <p:nvPr/>
        </p:nvPicPr>
        <p:blipFill>
          <a:blip r:embed="rId7"/>
          <a:stretch>
            <a:fillRect/>
          </a:stretch>
        </p:blipFill>
        <p:spPr>
          <a:xfrm>
            <a:off x="9864809" y="805614"/>
            <a:ext cx="2088000" cy="1167208"/>
          </a:xfrm>
          <a:prstGeom prst="rect">
            <a:avLst/>
          </a:prstGeom>
        </p:spPr>
      </p:pic>
      <p:sp>
        <p:nvSpPr>
          <p:cNvPr id="21" name="Rechteck 20">
            <a:extLst>
              <a:ext uri="{FF2B5EF4-FFF2-40B4-BE49-F238E27FC236}">
                <a16:creationId xmlns:a16="http://schemas.microsoft.com/office/drawing/2014/main" id="{B79DC530-4E32-5ECC-41CC-22C771880CBB}"/>
              </a:ext>
            </a:extLst>
          </p:cNvPr>
          <p:cNvSpPr/>
          <p:nvPr/>
        </p:nvSpPr>
        <p:spPr>
          <a:xfrm>
            <a:off x="201964" y="805614"/>
            <a:ext cx="1800000" cy="1025903"/>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D42B194-CE10-5CA9-AECC-D6D0C1291904}"/>
              </a:ext>
            </a:extLst>
          </p:cNvPr>
          <p:cNvSpPr/>
          <p:nvPr/>
        </p:nvSpPr>
        <p:spPr>
          <a:xfrm>
            <a:off x="2718617" y="784006"/>
            <a:ext cx="1371284" cy="11888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C805949-CBD0-6A89-4F30-A7711B2D22A6}"/>
              </a:ext>
            </a:extLst>
          </p:cNvPr>
          <p:cNvSpPr/>
          <p:nvPr/>
        </p:nvSpPr>
        <p:spPr>
          <a:xfrm>
            <a:off x="5123727" y="805614"/>
            <a:ext cx="1659274" cy="107095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extLst>
              <a:ext uri="{FF2B5EF4-FFF2-40B4-BE49-F238E27FC236}">
                <a16:creationId xmlns:a16="http://schemas.microsoft.com/office/drawing/2014/main" id="{D4939D42-5D24-EC8E-3DA1-6F7946692714}"/>
              </a:ext>
            </a:extLst>
          </p:cNvPr>
          <p:cNvSpPr/>
          <p:nvPr/>
        </p:nvSpPr>
        <p:spPr>
          <a:xfrm>
            <a:off x="7523022" y="797594"/>
            <a:ext cx="1732077" cy="11236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BBCDE66A-721D-086F-471D-F58619462FE4}"/>
              </a:ext>
            </a:extLst>
          </p:cNvPr>
          <p:cNvSpPr/>
          <p:nvPr/>
        </p:nvSpPr>
        <p:spPr>
          <a:xfrm>
            <a:off x="9858428" y="784006"/>
            <a:ext cx="2094381" cy="11888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8FF76CEC-C604-AEFA-A278-C71C1DA2563E}"/>
              </a:ext>
            </a:extLst>
          </p:cNvPr>
          <p:cNvSpPr txBox="1"/>
          <p:nvPr/>
        </p:nvSpPr>
        <p:spPr>
          <a:xfrm>
            <a:off x="65316" y="2202782"/>
            <a:ext cx="2096231" cy="3785652"/>
          </a:xfrm>
          <a:prstGeom prst="rect">
            <a:avLst/>
          </a:prstGeom>
          <a:noFill/>
        </p:spPr>
        <p:txBody>
          <a:bodyPr wrap="square" rtlCol="0">
            <a:spAutoFit/>
          </a:bodyPr>
          <a:lstStyle/>
          <a:p>
            <a:r>
              <a:rPr lang="de-DE" sz="1000" dirty="0">
                <a:solidFill>
                  <a:schemeClr val="bg1"/>
                </a:solidFill>
              </a:rPr>
              <a:t>Neubau und junger Bestand:</a:t>
            </a:r>
          </a:p>
          <a:p>
            <a:pPr marL="171450" indent="-171450">
              <a:buFontTx/>
              <a:buChar char="-"/>
            </a:pPr>
            <a:r>
              <a:rPr lang="de-DE" sz="1000" dirty="0">
                <a:solidFill>
                  <a:schemeClr val="bg1"/>
                </a:solidFill>
              </a:rPr>
              <a:t>Einfamilienhaus</a:t>
            </a:r>
          </a:p>
          <a:p>
            <a:pPr marL="171450" indent="-171450">
              <a:buFontTx/>
              <a:buChar char="-"/>
            </a:pPr>
            <a:r>
              <a:rPr lang="de-DE" sz="1000" dirty="0">
                <a:solidFill>
                  <a:schemeClr val="bg1"/>
                </a:solidFill>
              </a:rPr>
              <a:t>Doppelhaus-Hälften</a:t>
            </a:r>
          </a:p>
          <a:p>
            <a:pPr marL="171450" indent="-171450">
              <a:buFontTx/>
              <a:buChar char="-"/>
            </a:pPr>
            <a:r>
              <a:rPr lang="de-DE" sz="1000" dirty="0">
                <a:solidFill>
                  <a:schemeClr val="bg1"/>
                </a:solidFill>
              </a:rPr>
              <a:t>Siedlungskonzepte Zukunft </a:t>
            </a:r>
          </a:p>
          <a:p>
            <a:r>
              <a:rPr lang="de-DE" sz="1000" dirty="0">
                <a:solidFill>
                  <a:schemeClr val="bg1"/>
                </a:solidFill>
              </a:rPr>
              <a:t>     ( =&gt; Energie-autarke Stadtteile)</a:t>
            </a: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Wärme-isoliert/Niedrigenergie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Solar-</a:t>
            </a:r>
            <a:r>
              <a:rPr lang="de-DE" sz="1000" dirty="0" err="1">
                <a:solidFill>
                  <a:schemeClr val="bg1"/>
                </a:solidFill>
              </a:rPr>
              <a:t>Thermie</a:t>
            </a:r>
            <a:endParaRPr lang="de-DE" sz="1000" dirty="0">
              <a:solidFill>
                <a:schemeClr val="bg1"/>
              </a:solidFill>
            </a:endParaRPr>
          </a:p>
          <a:p>
            <a:pPr marL="742950" lvl="1" indent="-285750">
              <a:buFont typeface="Arial" panose="020B0604020202020204" pitchFamily="34" charset="0"/>
              <a:buChar char="•"/>
            </a:pPr>
            <a:r>
              <a:rPr lang="de-DE" sz="1000" dirty="0">
                <a:solidFill>
                  <a:schemeClr val="bg1"/>
                </a:solidFill>
              </a:rPr>
              <a:t>Solar-Strom</a:t>
            </a:r>
          </a:p>
          <a:p>
            <a:pPr marL="742950" lvl="1" indent="-285750">
              <a:buFont typeface="Arial" panose="020B0604020202020204" pitchFamily="34" charset="0"/>
              <a:buChar char="•"/>
            </a:pPr>
            <a:r>
              <a:rPr lang="de-DE" sz="1000" dirty="0">
                <a:solidFill>
                  <a:schemeClr val="bg1"/>
                </a:solidFill>
              </a:rPr>
              <a:t>Wärmepumpe</a:t>
            </a:r>
          </a:p>
          <a:p>
            <a:pPr marL="742950" lvl="1" indent="-285750">
              <a:buFont typeface="Arial" panose="020B0604020202020204" pitchFamily="34" charset="0"/>
              <a:buChar char="•"/>
            </a:pPr>
            <a:r>
              <a:rPr lang="de-DE" sz="1000" dirty="0">
                <a:solidFill>
                  <a:schemeClr val="bg1"/>
                </a:solidFill>
              </a:rPr>
              <a:t>E-Mobil</a:t>
            </a: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Schwarm-Solar-Strom</a:t>
            </a:r>
          </a:p>
          <a:p>
            <a:pPr marL="742950" lvl="1" indent="-285750">
              <a:buFont typeface="Arial" panose="020B0604020202020204" pitchFamily="34" charset="0"/>
              <a:buChar char="•"/>
            </a:pPr>
            <a:r>
              <a:rPr lang="de-DE" sz="1000" dirty="0" err="1">
                <a:solidFill>
                  <a:schemeClr val="bg1"/>
                </a:solidFill>
              </a:rPr>
              <a:t>Prosumer</a:t>
            </a:r>
            <a:endParaRPr lang="de-DE" sz="1000" dirty="0">
              <a:solidFill>
                <a:schemeClr val="bg1"/>
              </a:solidFill>
            </a:endParaRPr>
          </a:p>
          <a:p>
            <a:pPr marL="742950" lvl="1" indent="-285750">
              <a:buFont typeface="Arial" panose="020B0604020202020204" pitchFamily="34" charset="0"/>
              <a:buChar char="•"/>
            </a:pPr>
            <a:r>
              <a:rPr lang="de-DE" sz="1000" dirty="0">
                <a:solidFill>
                  <a:schemeClr val="bg1"/>
                </a:solidFill>
              </a:rPr>
              <a:t>Gemeinsame EEG-Anlagen, etc.</a:t>
            </a:r>
          </a:p>
          <a:p>
            <a:pPr marL="742950" lvl="1" indent="-285750">
              <a:buFont typeface="Arial" panose="020B0604020202020204" pitchFamily="34" charset="0"/>
              <a:buChar char="•"/>
            </a:pPr>
            <a:r>
              <a:rPr lang="de-DE" sz="1000" dirty="0">
                <a:solidFill>
                  <a:schemeClr val="bg1"/>
                </a:solidFill>
              </a:rPr>
              <a:t>Direktvermarktung Regionalstrom</a:t>
            </a:r>
          </a:p>
          <a:p>
            <a:pPr marL="742950" lvl="1" indent="-285750">
              <a:buFont typeface="Arial" panose="020B0604020202020204" pitchFamily="34" charset="0"/>
              <a:buChar char="•"/>
            </a:pPr>
            <a:r>
              <a:rPr lang="de-DE" sz="1000" dirty="0">
                <a:solidFill>
                  <a:schemeClr val="bg1"/>
                </a:solidFill>
              </a:rPr>
              <a:t>Virtuelles Kraftwerk</a:t>
            </a:r>
          </a:p>
        </p:txBody>
      </p:sp>
      <p:sp>
        <p:nvSpPr>
          <p:cNvPr id="27" name="Textfeld 26">
            <a:extLst>
              <a:ext uri="{FF2B5EF4-FFF2-40B4-BE49-F238E27FC236}">
                <a16:creationId xmlns:a16="http://schemas.microsoft.com/office/drawing/2014/main" id="{FF88594C-D715-6496-0964-5C866A073FD0}"/>
              </a:ext>
            </a:extLst>
          </p:cNvPr>
          <p:cNvSpPr txBox="1"/>
          <p:nvPr/>
        </p:nvSpPr>
        <p:spPr>
          <a:xfrm>
            <a:off x="2215537" y="2207938"/>
            <a:ext cx="2589070" cy="3631763"/>
          </a:xfrm>
          <a:prstGeom prst="rect">
            <a:avLst/>
          </a:prstGeom>
          <a:noFill/>
        </p:spPr>
        <p:txBody>
          <a:bodyPr wrap="square" rtlCol="0">
            <a:spAutoFit/>
          </a:bodyPr>
          <a:lstStyle/>
          <a:p>
            <a:r>
              <a:rPr lang="de-DE" sz="1000" dirty="0">
                <a:solidFill>
                  <a:schemeClr val="bg1"/>
                </a:solidFill>
              </a:rPr>
              <a:t>Neubau und junger Bestand:</a:t>
            </a:r>
          </a:p>
          <a:p>
            <a:pPr marL="171450" indent="-171450">
              <a:buFontTx/>
              <a:buChar char="-"/>
            </a:pPr>
            <a:r>
              <a:rPr lang="de-DE" sz="1000" dirty="0">
                <a:solidFill>
                  <a:schemeClr val="bg1"/>
                </a:solidFill>
              </a:rPr>
              <a:t>Wohnblocks</a:t>
            </a:r>
          </a:p>
          <a:p>
            <a:pPr marL="171450" indent="-171450">
              <a:buFontTx/>
              <a:buChar char="-"/>
            </a:pPr>
            <a:r>
              <a:rPr lang="de-DE" sz="1000" dirty="0">
                <a:solidFill>
                  <a:schemeClr val="bg1"/>
                </a:solidFill>
              </a:rPr>
              <a:t>Siedlungskonzepte  Zukunft </a:t>
            </a:r>
          </a:p>
          <a:p>
            <a:r>
              <a:rPr lang="de-DE" sz="1000" dirty="0">
                <a:solidFill>
                  <a:schemeClr val="bg1"/>
                </a:solidFill>
              </a:rPr>
              <a:t>     ( =&gt; Energie-autarke Stadtteile)</a:t>
            </a: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Wärme-isoliert/Niedrigenergie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Solar-</a:t>
            </a:r>
            <a:r>
              <a:rPr lang="de-DE" sz="1000" dirty="0" err="1">
                <a:solidFill>
                  <a:schemeClr val="bg1"/>
                </a:solidFill>
              </a:rPr>
              <a:t>Thermie</a:t>
            </a:r>
            <a:r>
              <a:rPr lang="de-DE" sz="1000" dirty="0">
                <a:solidFill>
                  <a:schemeClr val="bg1"/>
                </a:solidFill>
              </a:rPr>
              <a:t> und Solar-Strom auf Flachdächern</a:t>
            </a:r>
          </a:p>
          <a:p>
            <a:pPr marL="742950" lvl="1" indent="-285750">
              <a:buFont typeface="Arial" panose="020B0604020202020204" pitchFamily="34" charset="0"/>
              <a:buChar char="•"/>
            </a:pPr>
            <a:r>
              <a:rPr lang="de-DE" sz="1000" dirty="0">
                <a:solidFill>
                  <a:schemeClr val="bg1"/>
                </a:solidFill>
              </a:rPr>
              <a:t>Nutzung Gebäude-Abwärme</a:t>
            </a:r>
          </a:p>
          <a:p>
            <a:pPr marL="742950" lvl="1" indent="-285750">
              <a:buFont typeface="Arial" panose="020B0604020202020204" pitchFamily="34" charset="0"/>
              <a:buChar char="•"/>
            </a:pPr>
            <a:r>
              <a:rPr lang="de-DE" sz="1000" dirty="0">
                <a:solidFill>
                  <a:schemeClr val="bg1"/>
                </a:solidFill>
              </a:rPr>
              <a:t>E-Mobil-Stellplätze in Garagen / Stellflächen</a:t>
            </a: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Miteigentum Energie</a:t>
            </a:r>
          </a:p>
          <a:p>
            <a:pPr marL="742950" lvl="1" indent="-285750">
              <a:buFont typeface="Arial" panose="020B0604020202020204" pitchFamily="34" charset="0"/>
              <a:buChar char="•"/>
            </a:pPr>
            <a:r>
              <a:rPr lang="de-DE" sz="1000" dirty="0">
                <a:solidFill>
                  <a:schemeClr val="bg1"/>
                </a:solidFill>
              </a:rPr>
              <a:t>Car-Sharing</a:t>
            </a:r>
          </a:p>
          <a:p>
            <a:pPr marL="742950" lvl="1" indent="-285750">
              <a:buFont typeface="Arial" panose="020B0604020202020204" pitchFamily="34" charset="0"/>
              <a:buChar char="•"/>
            </a:pPr>
            <a:r>
              <a:rPr lang="de-DE" sz="1000" dirty="0">
                <a:solidFill>
                  <a:schemeClr val="bg1"/>
                </a:solidFill>
              </a:rPr>
              <a:t>Energieautarkes Haus</a:t>
            </a:r>
          </a:p>
          <a:p>
            <a:pPr marL="742950" lvl="1" indent="-285750">
              <a:buFont typeface="Arial" panose="020B0604020202020204" pitchFamily="34" charset="0"/>
              <a:buChar char="•"/>
            </a:pPr>
            <a:r>
              <a:rPr lang="de-DE" sz="1000" dirty="0">
                <a:solidFill>
                  <a:schemeClr val="bg1"/>
                </a:solidFill>
              </a:rPr>
              <a:t>Wohnen im Alter</a:t>
            </a:r>
          </a:p>
          <a:p>
            <a:pPr marL="742950" lvl="1" indent="-285750">
              <a:buFont typeface="Arial" panose="020B0604020202020204" pitchFamily="34" charset="0"/>
              <a:buChar char="•"/>
            </a:pPr>
            <a:r>
              <a:rPr lang="de-DE" sz="1000" dirty="0">
                <a:solidFill>
                  <a:schemeClr val="bg1"/>
                </a:solidFill>
              </a:rPr>
              <a:t>Direktvermarktung Regionalstrom</a:t>
            </a:r>
          </a:p>
        </p:txBody>
      </p:sp>
      <p:cxnSp>
        <p:nvCxnSpPr>
          <p:cNvPr id="29" name="Gerader Verbinder 28">
            <a:extLst>
              <a:ext uri="{FF2B5EF4-FFF2-40B4-BE49-F238E27FC236}">
                <a16:creationId xmlns:a16="http://schemas.microsoft.com/office/drawing/2014/main" id="{3C4E1F86-A285-B25E-EDB1-97CC4D472ABB}"/>
              </a:ext>
            </a:extLst>
          </p:cNvPr>
          <p:cNvCxnSpPr/>
          <p:nvPr/>
        </p:nvCxnSpPr>
        <p:spPr>
          <a:xfrm>
            <a:off x="2181726" y="784006"/>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ADDA6B7D-FD79-A8E3-4EE5-EAAA17AE509F}"/>
              </a:ext>
            </a:extLst>
          </p:cNvPr>
          <p:cNvCxnSpPr/>
          <p:nvPr/>
        </p:nvCxnSpPr>
        <p:spPr>
          <a:xfrm>
            <a:off x="4804607" y="792028"/>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DFA54F9C-EEBA-8920-ACBB-538CE24D66CB}"/>
              </a:ext>
            </a:extLst>
          </p:cNvPr>
          <p:cNvSpPr txBox="1"/>
          <p:nvPr/>
        </p:nvSpPr>
        <p:spPr>
          <a:xfrm>
            <a:off x="4858598" y="2207251"/>
            <a:ext cx="2420445" cy="2862322"/>
          </a:xfrm>
          <a:prstGeom prst="rect">
            <a:avLst/>
          </a:prstGeom>
          <a:noFill/>
        </p:spPr>
        <p:txBody>
          <a:bodyPr wrap="square" rtlCol="0">
            <a:spAutoFit/>
          </a:bodyPr>
          <a:lstStyle/>
          <a:p>
            <a:r>
              <a:rPr lang="de-DE" sz="1000" dirty="0">
                <a:solidFill>
                  <a:schemeClr val="bg1"/>
                </a:solidFill>
              </a:rPr>
              <a:t>Altbau und -Sanierung:</a:t>
            </a:r>
          </a:p>
          <a:p>
            <a:pPr marL="171450" indent="-171450">
              <a:buFontTx/>
              <a:buChar char="-"/>
            </a:pPr>
            <a:r>
              <a:rPr lang="de-DE" sz="1000" dirty="0">
                <a:solidFill>
                  <a:schemeClr val="bg1"/>
                </a:solidFill>
              </a:rPr>
              <a:t>Großzügige EFH oder Etagen-Wohn.</a:t>
            </a:r>
          </a:p>
          <a:p>
            <a:pPr marL="171450" indent="-171450">
              <a:buFontTx/>
              <a:buChar char="-"/>
            </a:pPr>
            <a:r>
              <a:rPr lang="de-DE" sz="1000" dirty="0">
                <a:solidFill>
                  <a:schemeClr val="bg1"/>
                </a:solidFill>
              </a:rPr>
              <a:t>Sanierungskonzepte</a:t>
            </a:r>
          </a:p>
          <a:p>
            <a:pPr marL="628650" lvl="1" indent="-171450">
              <a:buFontTx/>
              <a:buChar char="-"/>
            </a:pPr>
            <a:r>
              <a:rPr lang="de-DE" sz="1000" dirty="0">
                <a:solidFill>
                  <a:schemeClr val="bg1"/>
                </a:solidFill>
              </a:rPr>
              <a:t>Fenster</a:t>
            </a:r>
          </a:p>
          <a:p>
            <a:pPr marL="628650" lvl="1" indent="-171450">
              <a:buFontTx/>
              <a:buChar char="-"/>
            </a:pPr>
            <a:r>
              <a:rPr lang="de-DE" sz="1000" dirty="0">
                <a:solidFill>
                  <a:schemeClr val="bg1"/>
                </a:solidFill>
              </a:rPr>
              <a:t>Energiesparen</a:t>
            </a:r>
          </a:p>
          <a:p>
            <a:pPr marL="628650" lvl="1" indent="-171450">
              <a:buFontTx/>
              <a:buChar char="-"/>
            </a:pPr>
            <a:r>
              <a:rPr lang="de-DE" sz="1000" dirty="0">
                <a:solidFill>
                  <a:schemeClr val="bg1"/>
                </a:solidFill>
              </a:rPr>
              <a:t>Heizung</a:t>
            </a:r>
          </a:p>
          <a:p>
            <a:pPr marL="628650" lvl="1" indent="-171450">
              <a:buFontTx/>
              <a:buChar char="-"/>
            </a:pPr>
            <a:r>
              <a:rPr lang="de-DE" sz="1000" dirty="0">
                <a:solidFill>
                  <a:schemeClr val="bg1"/>
                </a:solidFill>
              </a:rPr>
              <a:t>Barrierefreies Wohnen</a:t>
            </a: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Reduzierung der Wärmeverluste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a:t>
            </a: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Mehrgenerationenhaus</a:t>
            </a:r>
          </a:p>
        </p:txBody>
      </p:sp>
      <p:cxnSp>
        <p:nvCxnSpPr>
          <p:cNvPr id="32" name="Gerader Verbinder 31">
            <a:extLst>
              <a:ext uri="{FF2B5EF4-FFF2-40B4-BE49-F238E27FC236}">
                <a16:creationId xmlns:a16="http://schemas.microsoft.com/office/drawing/2014/main" id="{1D506015-82B7-8D5A-6AAB-251424BBC78F}"/>
              </a:ext>
            </a:extLst>
          </p:cNvPr>
          <p:cNvCxnSpPr/>
          <p:nvPr/>
        </p:nvCxnSpPr>
        <p:spPr>
          <a:xfrm>
            <a:off x="7154776" y="784008"/>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436F6984-17B2-2C0E-686A-C8C28317C043}"/>
              </a:ext>
            </a:extLst>
          </p:cNvPr>
          <p:cNvSpPr txBox="1"/>
          <p:nvPr/>
        </p:nvSpPr>
        <p:spPr>
          <a:xfrm>
            <a:off x="7288977" y="2199231"/>
            <a:ext cx="2420445" cy="3170099"/>
          </a:xfrm>
          <a:prstGeom prst="rect">
            <a:avLst/>
          </a:prstGeom>
          <a:noFill/>
        </p:spPr>
        <p:txBody>
          <a:bodyPr wrap="square" rtlCol="0">
            <a:spAutoFit/>
          </a:bodyPr>
          <a:lstStyle/>
          <a:p>
            <a:r>
              <a:rPr lang="de-DE" sz="1000" dirty="0">
                <a:solidFill>
                  <a:schemeClr val="bg1"/>
                </a:solidFill>
              </a:rPr>
              <a:t>Altbau und -Sanierung:</a:t>
            </a:r>
          </a:p>
          <a:p>
            <a:pPr marL="171450" indent="-171450">
              <a:buFontTx/>
              <a:buChar char="-"/>
            </a:pPr>
            <a:r>
              <a:rPr lang="de-DE" sz="1000" dirty="0">
                <a:solidFill>
                  <a:schemeClr val="bg1"/>
                </a:solidFill>
              </a:rPr>
              <a:t>Großzügige Etagen-Wohn.</a:t>
            </a:r>
          </a:p>
          <a:p>
            <a:pPr marL="171450" indent="-171450">
              <a:buFontTx/>
              <a:buChar char="-"/>
            </a:pPr>
            <a:r>
              <a:rPr lang="de-DE" sz="1000" dirty="0">
                <a:solidFill>
                  <a:schemeClr val="bg1"/>
                </a:solidFill>
              </a:rPr>
              <a:t>Sanierungskonzepte</a:t>
            </a:r>
          </a:p>
          <a:p>
            <a:pPr marL="628650" lvl="1" indent="-171450">
              <a:buFontTx/>
              <a:buChar char="-"/>
            </a:pPr>
            <a:r>
              <a:rPr lang="de-DE" sz="1000" dirty="0">
                <a:solidFill>
                  <a:schemeClr val="bg1"/>
                </a:solidFill>
              </a:rPr>
              <a:t>Fenster</a:t>
            </a:r>
          </a:p>
          <a:p>
            <a:pPr marL="628650" lvl="1" indent="-171450">
              <a:buFontTx/>
              <a:buChar char="-"/>
            </a:pPr>
            <a:r>
              <a:rPr lang="de-DE" sz="1000" dirty="0">
                <a:solidFill>
                  <a:schemeClr val="bg1"/>
                </a:solidFill>
              </a:rPr>
              <a:t>Energiesparen</a:t>
            </a:r>
          </a:p>
          <a:p>
            <a:pPr marL="628650" lvl="1" indent="-171450">
              <a:buFontTx/>
              <a:buChar char="-"/>
            </a:pPr>
            <a:r>
              <a:rPr lang="de-DE" sz="1000" dirty="0">
                <a:solidFill>
                  <a:schemeClr val="bg1"/>
                </a:solidFill>
              </a:rPr>
              <a:t>Heizung</a:t>
            </a:r>
          </a:p>
          <a:p>
            <a:pPr marL="628650" lvl="1" indent="-171450">
              <a:buFontTx/>
              <a:buChar char="-"/>
            </a:pPr>
            <a:r>
              <a:rPr lang="de-DE" sz="1000" dirty="0">
                <a:solidFill>
                  <a:schemeClr val="bg1"/>
                </a:solidFill>
              </a:rPr>
              <a:t>Barrierefreies Wohnen</a:t>
            </a: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Reduzierung der Wärmeverluste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a:t>
            </a: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Senioren-Residenz</a:t>
            </a:r>
          </a:p>
          <a:p>
            <a:pPr marL="742950" lvl="1" indent="-285750">
              <a:buFont typeface="Arial" panose="020B0604020202020204" pitchFamily="34" charset="0"/>
              <a:buChar char="•"/>
            </a:pPr>
            <a:r>
              <a:rPr lang="de-DE" sz="1000" dirty="0">
                <a:solidFill>
                  <a:schemeClr val="bg1"/>
                </a:solidFill>
              </a:rPr>
              <a:t>Betreuung</a:t>
            </a:r>
          </a:p>
          <a:p>
            <a:pPr marL="742950" lvl="1" indent="-285750">
              <a:buFont typeface="Arial" panose="020B0604020202020204" pitchFamily="34" charset="0"/>
              <a:buChar char="•"/>
            </a:pPr>
            <a:r>
              <a:rPr lang="de-DE" sz="1000" dirty="0">
                <a:solidFill>
                  <a:schemeClr val="bg1"/>
                </a:solidFill>
              </a:rPr>
              <a:t>Einkaufsservice</a:t>
            </a:r>
          </a:p>
        </p:txBody>
      </p:sp>
      <p:cxnSp>
        <p:nvCxnSpPr>
          <p:cNvPr id="34" name="Gerader Verbinder 33">
            <a:extLst>
              <a:ext uri="{FF2B5EF4-FFF2-40B4-BE49-F238E27FC236}">
                <a16:creationId xmlns:a16="http://schemas.microsoft.com/office/drawing/2014/main" id="{2254E4A2-A30A-2F12-FB75-1C47714D2A27}"/>
              </a:ext>
            </a:extLst>
          </p:cNvPr>
          <p:cNvCxnSpPr/>
          <p:nvPr/>
        </p:nvCxnSpPr>
        <p:spPr>
          <a:xfrm>
            <a:off x="9562698" y="779648"/>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4A217654-5E3C-8EEB-0BC6-C2DB20E4C14F}"/>
              </a:ext>
            </a:extLst>
          </p:cNvPr>
          <p:cNvSpPr txBox="1"/>
          <p:nvPr/>
        </p:nvSpPr>
        <p:spPr>
          <a:xfrm>
            <a:off x="9696899" y="2194871"/>
            <a:ext cx="2420445" cy="3631763"/>
          </a:xfrm>
          <a:prstGeom prst="rect">
            <a:avLst/>
          </a:prstGeom>
          <a:noFill/>
        </p:spPr>
        <p:txBody>
          <a:bodyPr wrap="square" rtlCol="0">
            <a:spAutoFit/>
          </a:bodyPr>
          <a:lstStyle/>
          <a:p>
            <a:r>
              <a:rPr lang="de-DE" sz="1000" dirty="0">
                <a:solidFill>
                  <a:schemeClr val="bg1"/>
                </a:solidFill>
              </a:rPr>
              <a:t>Nachkriegsbauten und alte Verwaltungen:</a:t>
            </a:r>
          </a:p>
          <a:p>
            <a:pPr marL="171450" indent="-171450">
              <a:buFontTx/>
              <a:buChar char="-"/>
            </a:pPr>
            <a:r>
              <a:rPr lang="de-DE" sz="1000" dirty="0">
                <a:solidFill>
                  <a:schemeClr val="bg1"/>
                </a:solidFill>
              </a:rPr>
              <a:t>Viel Wohneinheiten</a:t>
            </a:r>
          </a:p>
          <a:p>
            <a:pPr marL="171450" indent="-171450">
              <a:buFontTx/>
              <a:buChar char="-"/>
            </a:pPr>
            <a:r>
              <a:rPr lang="de-DE" sz="1000" dirty="0">
                <a:solidFill>
                  <a:schemeClr val="bg1"/>
                </a:solidFill>
              </a:rPr>
              <a:t>Sanierungskonzepte</a:t>
            </a:r>
          </a:p>
          <a:p>
            <a:pPr marL="628650" lvl="1" indent="-171450">
              <a:buFontTx/>
              <a:buChar char="-"/>
            </a:pPr>
            <a:r>
              <a:rPr lang="de-DE" sz="1000" dirty="0">
                <a:solidFill>
                  <a:schemeClr val="bg1"/>
                </a:solidFill>
              </a:rPr>
              <a:t>Fenster</a:t>
            </a:r>
          </a:p>
          <a:p>
            <a:pPr marL="628650" lvl="1" indent="-171450">
              <a:buFontTx/>
              <a:buChar char="-"/>
            </a:pPr>
            <a:r>
              <a:rPr lang="de-DE" sz="1000" dirty="0">
                <a:solidFill>
                  <a:schemeClr val="bg1"/>
                </a:solidFill>
              </a:rPr>
              <a:t>Energiesparen</a:t>
            </a:r>
          </a:p>
          <a:p>
            <a:pPr marL="628650" lvl="1" indent="-171450">
              <a:buFontTx/>
              <a:buChar char="-"/>
            </a:pPr>
            <a:r>
              <a:rPr lang="de-DE" sz="1000" dirty="0">
                <a:solidFill>
                  <a:schemeClr val="bg1"/>
                </a:solidFill>
              </a:rPr>
              <a:t>Heizung</a:t>
            </a:r>
          </a:p>
          <a:p>
            <a:pPr marL="628650" lvl="1" indent="-171450">
              <a:buFontTx/>
              <a:buChar char="-"/>
            </a:pPr>
            <a:r>
              <a:rPr lang="de-DE" sz="1000" dirty="0">
                <a:solidFill>
                  <a:schemeClr val="bg1"/>
                </a:solidFill>
              </a:rPr>
              <a:t>Sanieren, Sanieren, Sanieren</a:t>
            </a: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Sicherung der Ertragslage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Solar-</a:t>
            </a:r>
            <a:r>
              <a:rPr lang="de-DE" sz="1000" dirty="0" err="1">
                <a:solidFill>
                  <a:schemeClr val="bg1"/>
                </a:solidFill>
              </a:rPr>
              <a:t>Thermie</a:t>
            </a:r>
            <a:r>
              <a:rPr lang="de-DE" sz="1000" dirty="0">
                <a:solidFill>
                  <a:schemeClr val="bg1"/>
                </a:solidFill>
              </a:rPr>
              <a:t> und Solar-Strom auf Flachdächern</a:t>
            </a:r>
          </a:p>
          <a:p>
            <a:pPr marL="742950" lvl="1" indent="-285750">
              <a:buFont typeface="Arial" panose="020B0604020202020204" pitchFamily="34" charset="0"/>
              <a:buChar char="•"/>
            </a:pPr>
            <a:r>
              <a:rPr lang="de-DE" sz="1000" dirty="0">
                <a:solidFill>
                  <a:schemeClr val="bg1"/>
                </a:solidFill>
              </a:rPr>
              <a:t>Nutzung Gebäude-Abwärme</a:t>
            </a:r>
          </a:p>
          <a:p>
            <a:pPr marL="742950" lvl="1" indent="-285750">
              <a:buFont typeface="Arial" panose="020B0604020202020204" pitchFamily="34" charset="0"/>
              <a:buChar char="•"/>
            </a:pPr>
            <a:r>
              <a:rPr lang="de-DE" sz="1000" dirty="0">
                <a:solidFill>
                  <a:schemeClr val="bg1"/>
                </a:solidFill>
              </a:rPr>
              <a:t>E-Mobil-Stellplatze in Garagen / Stellflächen</a:t>
            </a: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Betreuung</a:t>
            </a:r>
          </a:p>
          <a:p>
            <a:pPr marL="742950" lvl="1" indent="-285750">
              <a:buFont typeface="Arial" panose="020B0604020202020204" pitchFamily="34" charset="0"/>
              <a:buChar char="•"/>
            </a:pPr>
            <a:r>
              <a:rPr lang="de-DE" sz="1000" dirty="0">
                <a:solidFill>
                  <a:schemeClr val="bg1"/>
                </a:solidFill>
              </a:rPr>
              <a:t>Einkaufsservice</a:t>
            </a:r>
          </a:p>
          <a:p>
            <a:pPr marL="742950" lvl="1" indent="-285750">
              <a:buFont typeface="Arial" panose="020B0604020202020204" pitchFamily="34" charset="0"/>
              <a:buChar char="•"/>
            </a:pPr>
            <a:r>
              <a:rPr lang="de-DE" sz="1000" dirty="0">
                <a:solidFill>
                  <a:schemeClr val="bg1"/>
                </a:solidFill>
              </a:rPr>
              <a:t>Bürger-/Mieterstrom</a:t>
            </a:r>
          </a:p>
          <a:p>
            <a:pPr marL="742950" lvl="1" indent="-285750">
              <a:buFont typeface="Arial" panose="020B0604020202020204" pitchFamily="34" charset="0"/>
              <a:buChar char="•"/>
            </a:pPr>
            <a:r>
              <a:rPr lang="de-DE" sz="1000" dirty="0">
                <a:solidFill>
                  <a:schemeClr val="bg1"/>
                </a:solidFill>
              </a:rPr>
              <a:t>Direktvermarktung Regionalstrom</a:t>
            </a:r>
          </a:p>
          <a:p>
            <a:pPr marL="742950" lvl="1" indent="-285750">
              <a:buFont typeface="Arial" panose="020B0604020202020204" pitchFamily="34" charset="0"/>
              <a:buChar char="•"/>
            </a:pPr>
            <a:r>
              <a:rPr lang="de-DE" sz="1000" dirty="0">
                <a:solidFill>
                  <a:schemeClr val="bg1"/>
                </a:solidFill>
              </a:rPr>
              <a:t>Virtuelles Kraftwerk</a:t>
            </a:r>
          </a:p>
        </p:txBody>
      </p:sp>
      <p:sp>
        <p:nvSpPr>
          <p:cNvPr id="36" name="Textfeld 35">
            <a:extLst>
              <a:ext uri="{FF2B5EF4-FFF2-40B4-BE49-F238E27FC236}">
                <a16:creationId xmlns:a16="http://schemas.microsoft.com/office/drawing/2014/main" id="{F58A63E0-2358-AEB0-C0E7-54472B2AD899}"/>
              </a:ext>
            </a:extLst>
          </p:cNvPr>
          <p:cNvSpPr txBox="1"/>
          <p:nvPr/>
        </p:nvSpPr>
        <p:spPr>
          <a:xfrm>
            <a:off x="308814" y="5953025"/>
            <a:ext cx="1585057" cy="461665"/>
          </a:xfrm>
          <a:prstGeom prst="rect">
            <a:avLst/>
          </a:prstGeom>
          <a:noFill/>
        </p:spPr>
        <p:txBody>
          <a:bodyPr wrap="square" rtlCol="0">
            <a:spAutoFit/>
          </a:bodyPr>
          <a:lstStyle/>
          <a:p>
            <a:pPr algn="ctr"/>
            <a:r>
              <a:rPr lang="de-DE" sz="1200" b="1" dirty="0">
                <a:solidFill>
                  <a:schemeClr val="bg1"/>
                </a:solidFill>
              </a:rPr>
              <a:t>Energetische Selbstversorger</a:t>
            </a:r>
          </a:p>
        </p:txBody>
      </p:sp>
      <p:sp>
        <p:nvSpPr>
          <p:cNvPr id="37" name="Textfeld 36">
            <a:extLst>
              <a:ext uri="{FF2B5EF4-FFF2-40B4-BE49-F238E27FC236}">
                <a16:creationId xmlns:a16="http://schemas.microsoft.com/office/drawing/2014/main" id="{D17F48A3-4D63-7BDF-2282-992DC4E6D2FB}"/>
              </a:ext>
            </a:extLst>
          </p:cNvPr>
          <p:cNvSpPr txBox="1"/>
          <p:nvPr/>
        </p:nvSpPr>
        <p:spPr>
          <a:xfrm>
            <a:off x="2726746" y="5968945"/>
            <a:ext cx="1585057" cy="461665"/>
          </a:xfrm>
          <a:prstGeom prst="rect">
            <a:avLst/>
          </a:prstGeom>
          <a:noFill/>
        </p:spPr>
        <p:txBody>
          <a:bodyPr wrap="square" rtlCol="0">
            <a:spAutoFit/>
          </a:bodyPr>
          <a:lstStyle/>
          <a:p>
            <a:pPr algn="ctr"/>
            <a:r>
              <a:rPr lang="de-DE" sz="1200" b="1" dirty="0">
                <a:solidFill>
                  <a:schemeClr val="bg1"/>
                </a:solidFill>
              </a:rPr>
              <a:t>Energetische Selbstversorger</a:t>
            </a:r>
          </a:p>
        </p:txBody>
      </p:sp>
      <p:sp>
        <p:nvSpPr>
          <p:cNvPr id="38" name="Textfeld 37">
            <a:extLst>
              <a:ext uri="{FF2B5EF4-FFF2-40B4-BE49-F238E27FC236}">
                <a16:creationId xmlns:a16="http://schemas.microsoft.com/office/drawing/2014/main" id="{063585B0-D86F-8949-5E5D-DA0EA06DA180}"/>
              </a:ext>
            </a:extLst>
          </p:cNvPr>
          <p:cNvSpPr txBox="1"/>
          <p:nvPr/>
        </p:nvSpPr>
        <p:spPr>
          <a:xfrm>
            <a:off x="10139775" y="5971217"/>
            <a:ext cx="1585057" cy="461665"/>
          </a:xfrm>
          <a:prstGeom prst="rect">
            <a:avLst/>
          </a:prstGeom>
          <a:noFill/>
        </p:spPr>
        <p:txBody>
          <a:bodyPr wrap="square" rtlCol="0">
            <a:spAutoFit/>
          </a:bodyPr>
          <a:lstStyle/>
          <a:p>
            <a:pPr algn="ctr"/>
            <a:r>
              <a:rPr lang="de-DE" sz="1200" b="1" dirty="0">
                <a:solidFill>
                  <a:schemeClr val="bg1"/>
                </a:solidFill>
              </a:rPr>
              <a:t>Energetische Selbstversorger</a:t>
            </a:r>
          </a:p>
        </p:txBody>
      </p:sp>
      <p:sp>
        <p:nvSpPr>
          <p:cNvPr id="39" name="Textfeld 38">
            <a:extLst>
              <a:ext uri="{FF2B5EF4-FFF2-40B4-BE49-F238E27FC236}">
                <a16:creationId xmlns:a16="http://schemas.microsoft.com/office/drawing/2014/main" id="{58526B85-230D-6DA7-7352-BC5521F1641B}"/>
              </a:ext>
            </a:extLst>
          </p:cNvPr>
          <p:cNvSpPr txBox="1"/>
          <p:nvPr/>
        </p:nvSpPr>
        <p:spPr>
          <a:xfrm>
            <a:off x="5108549" y="5964584"/>
            <a:ext cx="1585057" cy="461665"/>
          </a:xfrm>
          <a:prstGeom prst="rect">
            <a:avLst/>
          </a:prstGeom>
          <a:noFill/>
        </p:spPr>
        <p:txBody>
          <a:bodyPr wrap="square" rtlCol="0">
            <a:spAutoFit/>
          </a:bodyPr>
          <a:lstStyle/>
          <a:p>
            <a:pPr algn="ctr"/>
            <a:r>
              <a:rPr lang="de-DE" sz="1200" b="1" dirty="0">
                <a:solidFill>
                  <a:srgbClr val="FF0000"/>
                </a:solidFill>
              </a:rPr>
              <a:t>Energie-Sparen als Herausforderung</a:t>
            </a:r>
          </a:p>
        </p:txBody>
      </p:sp>
      <p:sp>
        <p:nvSpPr>
          <p:cNvPr id="40" name="Textfeld 39">
            <a:extLst>
              <a:ext uri="{FF2B5EF4-FFF2-40B4-BE49-F238E27FC236}">
                <a16:creationId xmlns:a16="http://schemas.microsoft.com/office/drawing/2014/main" id="{56FADBCB-26BB-AA23-5B86-92F266F12B91}"/>
              </a:ext>
            </a:extLst>
          </p:cNvPr>
          <p:cNvSpPr txBox="1"/>
          <p:nvPr/>
        </p:nvSpPr>
        <p:spPr>
          <a:xfrm>
            <a:off x="7542602" y="5968932"/>
            <a:ext cx="1585057" cy="461665"/>
          </a:xfrm>
          <a:prstGeom prst="rect">
            <a:avLst/>
          </a:prstGeom>
          <a:noFill/>
        </p:spPr>
        <p:txBody>
          <a:bodyPr wrap="square" rtlCol="0">
            <a:spAutoFit/>
          </a:bodyPr>
          <a:lstStyle/>
          <a:p>
            <a:pPr algn="ctr"/>
            <a:r>
              <a:rPr lang="de-DE" sz="1200" b="1" dirty="0">
                <a:solidFill>
                  <a:srgbClr val="FF0000"/>
                </a:solidFill>
              </a:rPr>
              <a:t>Energie-Sparen als Herausforderung</a:t>
            </a:r>
          </a:p>
        </p:txBody>
      </p:sp>
    </p:spTree>
    <p:extLst>
      <p:ext uri="{BB962C8B-B14F-4D97-AF65-F5344CB8AC3E}">
        <p14:creationId xmlns:p14="http://schemas.microsoft.com/office/powerpoint/2010/main" val="13208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A25CF58-EB0B-4960-96E2-33404070205B}"/>
              </a:ext>
            </a:extLst>
          </p:cNvPr>
          <p:cNvSpPr/>
          <p:nvPr/>
        </p:nvSpPr>
        <p:spPr>
          <a:xfrm>
            <a:off x="-16042"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5" name="Rechteck 4">
            <a:extLst>
              <a:ext uri="{FF2B5EF4-FFF2-40B4-BE49-F238E27FC236}">
                <a16:creationId xmlns:a16="http://schemas.microsoft.com/office/drawing/2014/main" id="{265A18DE-BAE5-4C4D-80A9-2026099C40D3}"/>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 name="Gruppieren 6">
            <a:extLst>
              <a:ext uri="{FF2B5EF4-FFF2-40B4-BE49-F238E27FC236}">
                <a16:creationId xmlns:a16="http://schemas.microsoft.com/office/drawing/2014/main" id="{E83BFDD7-9664-42FA-AA32-50B888004617}"/>
              </a:ext>
            </a:extLst>
          </p:cNvPr>
          <p:cNvGrpSpPr/>
          <p:nvPr/>
        </p:nvGrpSpPr>
        <p:grpSpPr>
          <a:xfrm>
            <a:off x="0" y="6638054"/>
            <a:ext cx="12192000" cy="230832"/>
            <a:chOff x="0" y="6638054"/>
            <a:chExt cx="12192000" cy="230832"/>
          </a:xfrm>
        </p:grpSpPr>
        <p:sp>
          <p:nvSpPr>
            <p:cNvPr id="8" name="Textfeld 7">
              <a:extLst>
                <a:ext uri="{FF2B5EF4-FFF2-40B4-BE49-F238E27FC236}">
                  <a16:creationId xmlns:a16="http://schemas.microsoft.com/office/drawing/2014/main" id="{13FA7576-C29D-451E-B71E-7F106DDE0459}"/>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9" name="Gerader Verbinder 8">
              <a:extLst>
                <a:ext uri="{FF2B5EF4-FFF2-40B4-BE49-F238E27FC236}">
                  <a16:creationId xmlns:a16="http://schemas.microsoft.com/office/drawing/2014/main" id="{BC0D8D2F-D680-4C05-AD2C-94329B4642F6}"/>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F39FF5B3-4FB3-4265-9925-3A14A06A398B}"/>
              </a:ext>
            </a:extLst>
          </p:cNvPr>
          <p:cNvSpPr txBox="1">
            <a:spLocks/>
          </p:cNvSpPr>
          <p:nvPr/>
        </p:nvSpPr>
        <p:spPr>
          <a:xfrm>
            <a:off x="195948" y="-296506"/>
            <a:ext cx="12061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a:solidFill>
                  <a:schemeClr val="bg1"/>
                </a:solidFill>
              </a:rPr>
              <a:t>Gebäude-Klassifikation unter zukünftigen Energie-Aspekten</a:t>
            </a:r>
          </a:p>
        </p:txBody>
      </p:sp>
      <p:sp>
        <p:nvSpPr>
          <p:cNvPr id="16" name="Rechteck 15">
            <a:extLst>
              <a:ext uri="{FF2B5EF4-FFF2-40B4-BE49-F238E27FC236}">
                <a16:creationId xmlns:a16="http://schemas.microsoft.com/office/drawing/2014/main" id="{0A1940A4-5D46-97E5-C527-9FF461B7E806}"/>
              </a:ext>
            </a:extLst>
          </p:cNvPr>
          <p:cNvSpPr/>
          <p:nvPr/>
        </p:nvSpPr>
        <p:spPr>
          <a:xfrm>
            <a:off x="5823031" y="2749047"/>
            <a:ext cx="994611" cy="14364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1" name="Rechteck 10">
            <a:extLst>
              <a:ext uri="{FF2B5EF4-FFF2-40B4-BE49-F238E27FC236}">
                <a16:creationId xmlns:a16="http://schemas.microsoft.com/office/drawing/2014/main" id="{6C3B5001-401F-B9FE-32C1-F2C11E441C65}"/>
              </a:ext>
            </a:extLst>
          </p:cNvPr>
          <p:cNvSpPr/>
          <p:nvPr/>
        </p:nvSpPr>
        <p:spPr>
          <a:xfrm>
            <a:off x="121175" y="714719"/>
            <a:ext cx="1970096" cy="57627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5F1B4E22-6294-FCC3-5DAA-A9B3111824FB}"/>
              </a:ext>
            </a:extLst>
          </p:cNvPr>
          <p:cNvPicPr>
            <a:picLocks noChangeAspect="1"/>
          </p:cNvPicPr>
          <p:nvPr/>
        </p:nvPicPr>
        <p:blipFill>
          <a:blip r:embed="rId3"/>
          <a:stretch>
            <a:fillRect/>
          </a:stretch>
        </p:blipFill>
        <p:spPr>
          <a:xfrm>
            <a:off x="201964" y="805614"/>
            <a:ext cx="1800000" cy="1070958"/>
          </a:xfrm>
          <a:prstGeom prst="rect">
            <a:avLst/>
          </a:prstGeom>
        </p:spPr>
      </p:pic>
      <p:sp>
        <p:nvSpPr>
          <p:cNvPr id="10" name="Rechteck 9">
            <a:extLst>
              <a:ext uri="{FF2B5EF4-FFF2-40B4-BE49-F238E27FC236}">
                <a16:creationId xmlns:a16="http://schemas.microsoft.com/office/drawing/2014/main" id="{F183D409-1F31-D583-C4EE-EC9C632930D0}"/>
              </a:ext>
            </a:extLst>
          </p:cNvPr>
          <p:cNvSpPr/>
          <p:nvPr/>
        </p:nvSpPr>
        <p:spPr>
          <a:xfrm>
            <a:off x="2242906" y="726752"/>
            <a:ext cx="2461500" cy="57627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9CF8A6C7-2FBA-8E44-13E9-9D7AEC49262F}"/>
              </a:ext>
            </a:extLst>
          </p:cNvPr>
          <p:cNvPicPr>
            <a:picLocks noChangeAspect="1"/>
          </p:cNvPicPr>
          <p:nvPr/>
        </p:nvPicPr>
        <p:blipFill>
          <a:blip r:embed="rId4"/>
          <a:stretch>
            <a:fillRect/>
          </a:stretch>
        </p:blipFill>
        <p:spPr>
          <a:xfrm>
            <a:off x="5120619" y="805621"/>
            <a:ext cx="1656000" cy="1115617"/>
          </a:xfrm>
          <a:prstGeom prst="rect">
            <a:avLst/>
          </a:prstGeom>
        </p:spPr>
      </p:pic>
      <p:pic>
        <p:nvPicPr>
          <p:cNvPr id="15" name="Grafik 14">
            <a:extLst>
              <a:ext uri="{FF2B5EF4-FFF2-40B4-BE49-F238E27FC236}">
                <a16:creationId xmlns:a16="http://schemas.microsoft.com/office/drawing/2014/main" id="{3624D777-9644-2353-7556-37E3B0C0E47E}"/>
              </a:ext>
            </a:extLst>
          </p:cNvPr>
          <p:cNvPicPr>
            <a:picLocks noChangeAspect="1"/>
          </p:cNvPicPr>
          <p:nvPr/>
        </p:nvPicPr>
        <p:blipFill>
          <a:blip r:embed="rId5"/>
          <a:stretch>
            <a:fillRect/>
          </a:stretch>
        </p:blipFill>
        <p:spPr>
          <a:xfrm>
            <a:off x="7527099" y="805617"/>
            <a:ext cx="1728000" cy="1111272"/>
          </a:xfrm>
          <a:prstGeom prst="rect">
            <a:avLst/>
          </a:prstGeom>
        </p:spPr>
      </p:pic>
      <p:pic>
        <p:nvPicPr>
          <p:cNvPr id="18" name="Grafik 17">
            <a:extLst>
              <a:ext uri="{FF2B5EF4-FFF2-40B4-BE49-F238E27FC236}">
                <a16:creationId xmlns:a16="http://schemas.microsoft.com/office/drawing/2014/main" id="{F94FACF4-98B2-2D5B-13D2-C698DF3A9E98}"/>
              </a:ext>
            </a:extLst>
          </p:cNvPr>
          <p:cNvPicPr>
            <a:picLocks noChangeAspect="1"/>
          </p:cNvPicPr>
          <p:nvPr/>
        </p:nvPicPr>
        <p:blipFill>
          <a:blip r:embed="rId6"/>
          <a:stretch>
            <a:fillRect/>
          </a:stretch>
        </p:blipFill>
        <p:spPr>
          <a:xfrm>
            <a:off x="2721900" y="805620"/>
            <a:ext cx="1368000" cy="1121405"/>
          </a:xfrm>
          <a:prstGeom prst="rect">
            <a:avLst/>
          </a:prstGeom>
        </p:spPr>
      </p:pic>
      <p:sp>
        <p:nvSpPr>
          <p:cNvPr id="3" name="Rechteck 2">
            <a:extLst>
              <a:ext uri="{FF2B5EF4-FFF2-40B4-BE49-F238E27FC236}">
                <a16:creationId xmlns:a16="http://schemas.microsoft.com/office/drawing/2014/main" id="{54DBB9DF-210B-FD23-EB75-C207F79C4F1B}"/>
              </a:ext>
            </a:extLst>
          </p:cNvPr>
          <p:cNvSpPr/>
          <p:nvPr/>
        </p:nvSpPr>
        <p:spPr>
          <a:xfrm>
            <a:off x="9745025" y="657726"/>
            <a:ext cx="2293137" cy="58197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F398FBEE-56F3-2B67-09FF-8FE064535E34}"/>
              </a:ext>
            </a:extLst>
          </p:cNvPr>
          <p:cNvPicPr>
            <a:picLocks noChangeAspect="1"/>
          </p:cNvPicPr>
          <p:nvPr/>
        </p:nvPicPr>
        <p:blipFill>
          <a:blip r:embed="rId7"/>
          <a:stretch>
            <a:fillRect/>
          </a:stretch>
        </p:blipFill>
        <p:spPr>
          <a:xfrm>
            <a:off x="9864809" y="805614"/>
            <a:ext cx="2088000" cy="1167208"/>
          </a:xfrm>
          <a:prstGeom prst="rect">
            <a:avLst/>
          </a:prstGeom>
        </p:spPr>
      </p:pic>
      <p:sp>
        <p:nvSpPr>
          <p:cNvPr id="21" name="Rechteck 20">
            <a:extLst>
              <a:ext uri="{FF2B5EF4-FFF2-40B4-BE49-F238E27FC236}">
                <a16:creationId xmlns:a16="http://schemas.microsoft.com/office/drawing/2014/main" id="{B79DC530-4E32-5ECC-41CC-22C771880CBB}"/>
              </a:ext>
            </a:extLst>
          </p:cNvPr>
          <p:cNvSpPr/>
          <p:nvPr/>
        </p:nvSpPr>
        <p:spPr>
          <a:xfrm>
            <a:off x="201964" y="805614"/>
            <a:ext cx="1800000" cy="1025903"/>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D42B194-CE10-5CA9-AECC-D6D0C1291904}"/>
              </a:ext>
            </a:extLst>
          </p:cNvPr>
          <p:cNvSpPr/>
          <p:nvPr/>
        </p:nvSpPr>
        <p:spPr>
          <a:xfrm>
            <a:off x="2718617" y="784006"/>
            <a:ext cx="1371284" cy="11888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2C805949-CBD0-6A89-4F30-A7711B2D22A6}"/>
              </a:ext>
            </a:extLst>
          </p:cNvPr>
          <p:cNvSpPr/>
          <p:nvPr/>
        </p:nvSpPr>
        <p:spPr>
          <a:xfrm>
            <a:off x="5123727" y="805614"/>
            <a:ext cx="1659274" cy="107095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extLst>
              <a:ext uri="{FF2B5EF4-FFF2-40B4-BE49-F238E27FC236}">
                <a16:creationId xmlns:a16="http://schemas.microsoft.com/office/drawing/2014/main" id="{D4939D42-5D24-EC8E-3DA1-6F7946692714}"/>
              </a:ext>
            </a:extLst>
          </p:cNvPr>
          <p:cNvSpPr/>
          <p:nvPr/>
        </p:nvSpPr>
        <p:spPr>
          <a:xfrm>
            <a:off x="7523022" y="797594"/>
            <a:ext cx="1732077" cy="11236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BBCDE66A-721D-086F-471D-F58619462FE4}"/>
              </a:ext>
            </a:extLst>
          </p:cNvPr>
          <p:cNvSpPr/>
          <p:nvPr/>
        </p:nvSpPr>
        <p:spPr>
          <a:xfrm>
            <a:off x="9858428" y="784006"/>
            <a:ext cx="2094381" cy="11888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8FF76CEC-C604-AEFA-A278-C71C1DA2563E}"/>
              </a:ext>
            </a:extLst>
          </p:cNvPr>
          <p:cNvSpPr txBox="1"/>
          <p:nvPr/>
        </p:nvSpPr>
        <p:spPr>
          <a:xfrm>
            <a:off x="65316" y="2202782"/>
            <a:ext cx="2096231" cy="3785652"/>
          </a:xfrm>
          <a:prstGeom prst="rect">
            <a:avLst/>
          </a:prstGeom>
          <a:noFill/>
        </p:spPr>
        <p:txBody>
          <a:bodyPr wrap="square" rtlCol="0">
            <a:spAutoFit/>
          </a:bodyPr>
          <a:lstStyle/>
          <a:p>
            <a:r>
              <a:rPr lang="de-DE" sz="1000" dirty="0">
                <a:solidFill>
                  <a:schemeClr val="bg1"/>
                </a:solidFill>
              </a:rPr>
              <a:t>Neubau und junger Bestand:</a:t>
            </a:r>
          </a:p>
          <a:p>
            <a:pPr marL="171450" indent="-171450">
              <a:buFontTx/>
              <a:buChar char="-"/>
            </a:pPr>
            <a:r>
              <a:rPr lang="de-DE" sz="1000" dirty="0">
                <a:solidFill>
                  <a:schemeClr val="bg1"/>
                </a:solidFill>
              </a:rPr>
              <a:t>Einfamilienhaus</a:t>
            </a:r>
          </a:p>
          <a:p>
            <a:pPr marL="171450" indent="-171450">
              <a:buFontTx/>
              <a:buChar char="-"/>
            </a:pPr>
            <a:r>
              <a:rPr lang="de-DE" sz="1000" dirty="0">
                <a:solidFill>
                  <a:schemeClr val="bg1"/>
                </a:solidFill>
              </a:rPr>
              <a:t>Doppelhaus-Hälften</a:t>
            </a:r>
          </a:p>
          <a:p>
            <a:pPr marL="171450" indent="-171450">
              <a:buFontTx/>
              <a:buChar char="-"/>
            </a:pPr>
            <a:r>
              <a:rPr lang="de-DE" sz="1000" dirty="0">
                <a:solidFill>
                  <a:schemeClr val="bg1"/>
                </a:solidFill>
              </a:rPr>
              <a:t>Siedlungskonzepte Zukunft </a:t>
            </a:r>
          </a:p>
          <a:p>
            <a:r>
              <a:rPr lang="de-DE" sz="1000" dirty="0">
                <a:solidFill>
                  <a:schemeClr val="bg1"/>
                </a:solidFill>
              </a:rPr>
              <a:t>     ( =&gt; Energie-autarke Stadtteile)</a:t>
            </a: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Wärme-isoliert/Niedrigenergie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Solar-</a:t>
            </a:r>
            <a:r>
              <a:rPr lang="de-DE" sz="1000" dirty="0" err="1">
                <a:solidFill>
                  <a:schemeClr val="bg1"/>
                </a:solidFill>
              </a:rPr>
              <a:t>Thermie</a:t>
            </a:r>
            <a:endParaRPr lang="de-DE" sz="1000" dirty="0">
              <a:solidFill>
                <a:schemeClr val="bg1"/>
              </a:solidFill>
            </a:endParaRPr>
          </a:p>
          <a:p>
            <a:pPr marL="742950" lvl="1" indent="-285750">
              <a:buFont typeface="Arial" panose="020B0604020202020204" pitchFamily="34" charset="0"/>
              <a:buChar char="•"/>
            </a:pPr>
            <a:r>
              <a:rPr lang="de-DE" sz="1000" dirty="0">
                <a:solidFill>
                  <a:schemeClr val="bg1"/>
                </a:solidFill>
              </a:rPr>
              <a:t>Solar-Strom</a:t>
            </a:r>
          </a:p>
          <a:p>
            <a:pPr marL="742950" lvl="1" indent="-285750">
              <a:buFont typeface="Arial" panose="020B0604020202020204" pitchFamily="34" charset="0"/>
              <a:buChar char="•"/>
            </a:pPr>
            <a:r>
              <a:rPr lang="de-DE" sz="1000" dirty="0">
                <a:solidFill>
                  <a:schemeClr val="bg1"/>
                </a:solidFill>
              </a:rPr>
              <a:t>Wärmepumpe</a:t>
            </a:r>
          </a:p>
          <a:p>
            <a:pPr marL="742950" lvl="1" indent="-285750">
              <a:buFont typeface="Arial" panose="020B0604020202020204" pitchFamily="34" charset="0"/>
              <a:buChar char="•"/>
            </a:pPr>
            <a:r>
              <a:rPr lang="de-DE" sz="1000" dirty="0">
                <a:solidFill>
                  <a:schemeClr val="bg1"/>
                </a:solidFill>
              </a:rPr>
              <a:t>E-Mobil</a:t>
            </a: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Schwarm-Solar-Strom</a:t>
            </a:r>
          </a:p>
          <a:p>
            <a:pPr marL="742950" lvl="1" indent="-285750">
              <a:buFont typeface="Arial" panose="020B0604020202020204" pitchFamily="34" charset="0"/>
              <a:buChar char="•"/>
            </a:pPr>
            <a:r>
              <a:rPr lang="de-DE" sz="1000" dirty="0" err="1">
                <a:solidFill>
                  <a:schemeClr val="bg1"/>
                </a:solidFill>
              </a:rPr>
              <a:t>Prosumer</a:t>
            </a:r>
            <a:endParaRPr lang="de-DE" sz="1000" dirty="0">
              <a:solidFill>
                <a:schemeClr val="bg1"/>
              </a:solidFill>
            </a:endParaRPr>
          </a:p>
          <a:p>
            <a:pPr marL="742950" lvl="1" indent="-285750">
              <a:buFont typeface="Arial" panose="020B0604020202020204" pitchFamily="34" charset="0"/>
              <a:buChar char="•"/>
            </a:pPr>
            <a:r>
              <a:rPr lang="de-DE" sz="1000" dirty="0">
                <a:solidFill>
                  <a:schemeClr val="bg1"/>
                </a:solidFill>
              </a:rPr>
              <a:t>Gemeinsame EEG-Anlagen, etc.</a:t>
            </a:r>
          </a:p>
          <a:p>
            <a:pPr marL="742950" lvl="1" indent="-285750">
              <a:buFont typeface="Arial" panose="020B0604020202020204" pitchFamily="34" charset="0"/>
              <a:buChar char="•"/>
            </a:pPr>
            <a:r>
              <a:rPr lang="de-DE" sz="1000" dirty="0">
                <a:solidFill>
                  <a:schemeClr val="bg1"/>
                </a:solidFill>
              </a:rPr>
              <a:t>Direktvermarktung Regionalstrom</a:t>
            </a:r>
          </a:p>
          <a:p>
            <a:pPr marL="742950" lvl="1" indent="-285750">
              <a:buFont typeface="Arial" panose="020B0604020202020204" pitchFamily="34" charset="0"/>
              <a:buChar char="•"/>
            </a:pPr>
            <a:r>
              <a:rPr lang="de-DE" sz="1000" dirty="0">
                <a:solidFill>
                  <a:schemeClr val="bg1"/>
                </a:solidFill>
              </a:rPr>
              <a:t>Virtuelles Kraftwerk</a:t>
            </a:r>
          </a:p>
        </p:txBody>
      </p:sp>
      <p:sp>
        <p:nvSpPr>
          <p:cNvPr id="27" name="Textfeld 26">
            <a:extLst>
              <a:ext uri="{FF2B5EF4-FFF2-40B4-BE49-F238E27FC236}">
                <a16:creationId xmlns:a16="http://schemas.microsoft.com/office/drawing/2014/main" id="{FF88594C-D715-6496-0964-5C866A073FD0}"/>
              </a:ext>
            </a:extLst>
          </p:cNvPr>
          <p:cNvSpPr txBox="1"/>
          <p:nvPr/>
        </p:nvSpPr>
        <p:spPr>
          <a:xfrm>
            <a:off x="2215537" y="2207938"/>
            <a:ext cx="2589070" cy="3631763"/>
          </a:xfrm>
          <a:prstGeom prst="rect">
            <a:avLst/>
          </a:prstGeom>
          <a:noFill/>
        </p:spPr>
        <p:txBody>
          <a:bodyPr wrap="square" rtlCol="0">
            <a:spAutoFit/>
          </a:bodyPr>
          <a:lstStyle/>
          <a:p>
            <a:r>
              <a:rPr lang="de-DE" sz="1000" dirty="0">
                <a:solidFill>
                  <a:schemeClr val="bg1"/>
                </a:solidFill>
              </a:rPr>
              <a:t>Neubau und junger Bestand:</a:t>
            </a:r>
          </a:p>
          <a:p>
            <a:pPr marL="171450" indent="-171450">
              <a:buFontTx/>
              <a:buChar char="-"/>
            </a:pPr>
            <a:r>
              <a:rPr lang="de-DE" sz="1000" dirty="0">
                <a:solidFill>
                  <a:schemeClr val="bg1"/>
                </a:solidFill>
              </a:rPr>
              <a:t>Wohnblocks</a:t>
            </a:r>
          </a:p>
          <a:p>
            <a:pPr marL="171450" indent="-171450">
              <a:buFontTx/>
              <a:buChar char="-"/>
            </a:pPr>
            <a:r>
              <a:rPr lang="de-DE" sz="1000" dirty="0">
                <a:solidFill>
                  <a:schemeClr val="bg1"/>
                </a:solidFill>
              </a:rPr>
              <a:t>Siedlungskonzepte  Zukunft </a:t>
            </a:r>
          </a:p>
          <a:p>
            <a:r>
              <a:rPr lang="de-DE" sz="1000" dirty="0">
                <a:solidFill>
                  <a:schemeClr val="bg1"/>
                </a:solidFill>
              </a:rPr>
              <a:t>     ( =&gt; Energie-autarke Stadtteile)</a:t>
            </a: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Wärme-isoliert/Niedrigenergie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Solar-</a:t>
            </a:r>
            <a:r>
              <a:rPr lang="de-DE" sz="1000" dirty="0" err="1">
                <a:solidFill>
                  <a:schemeClr val="bg1"/>
                </a:solidFill>
              </a:rPr>
              <a:t>Thermie</a:t>
            </a:r>
            <a:r>
              <a:rPr lang="de-DE" sz="1000" dirty="0">
                <a:solidFill>
                  <a:schemeClr val="bg1"/>
                </a:solidFill>
              </a:rPr>
              <a:t> und Solar-Strom auf Flachdächern</a:t>
            </a:r>
          </a:p>
          <a:p>
            <a:pPr marL="742950" lvl="1" indent="-285750">
              <a:buFont typeface="Arial" panose="020B0604020202020204" pitchFamily="34" charset="0"/>
              <a:buChar char="•"/>
            </a:pPr>
            <a:r>
              <a:rPr lang="de-DE" sz="1000" dirty="0">
                <a:solidFill>
                  <a:schemeClr val="bg1"/>
                </a:solidFill>
              </a:rPr>
              <a:t>Nutzung Gebäude-Abwärme</a:t>
            </a:r>
          </a:p>
          <a:p>
            <a:pPr marL="742950" lvl="1" indent="-285750">
              <a:buFont typeface="Arial" panose="020B0604020202020204" pitchFamily="34" charset="0"/>
              <a:buChar char="•"/>
            </a:pPr>
            <a:r>
              <a:rPr lang="de-DE" sz="1000" dirty="0">
                <a:solidFill>
                  <a:schemeClr val="bg1"/>
                </a:solidFill>
              </a:rPr>
              <a:t>E-Mobil-Stellplätze in Garagen / Stellflächen</a:t>
            </a: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Miteigentum Energie</a:t>
            </a:r>
          </a:p>
          <a:p>
            <a:pPr marL="742950" lvl="1" indent="-285750">
              <a:buFont typeface="Arial" panose="020B0604020202020204" pitchFamily="34" charset="0"/>
              <a:buChar char="•"/>
            </a:pPr>
            <a:r>
              <a:rPr lang="de-DE" sz="1000" dirty="0">
                <a:solidFill>
                  <a:schemeClr val="bg1"/>
                </a:solidFill>
              </a:rPr>
              <a:t>Car-Sharing</a:t>
            </a:r>
          </a:p>
          <a:p>
            <a:pPr marL="742950" lvl="1" indent="-285750">
              <a:buFont typeface="Arial" panose="020B0604020202020204" pitchFamily="34" charset="0"/>
              <a:buChar char="•"/>
            </a:pPr>
            <a:r>
              <a:rPr lang="de-DE" sz="1000" dirty="0">
                <a:solidFill>
                  <a:schemeClr val="bg1"/>
                </a:solidFill>
              </a:rPr>
              <a:t>Energieautarkes Haus</a:t>
            </a:r>
          </a:p>
          <a:p>
            <a:pPr marL="742950" lvl="1" indent="-285750">
              <a:buFont typeface="Arial" panose="020B0604020202020204" pitchFamily="34" charset="0"/>
              <a:buChar char="•"/>
            </a:pPr>
            <a:r>
              <a:rPr lang="de-DE" sz="1000" dirty="0">
                <a:solidFill>
                  <a:schemeClr val="bg1"/>
                </a:solidFill>
              </a:rPr>
              <a:t>Wohnen im Alter</a:t>
            </a:r>
          </a:p>
          <a:p>
            <a:pPr marL="742950" lvl="1" indent="-285750">
              <a:buFont typeface="Arial" panose="020B0604020202020204" pitchFamily="34" charset="0"/>
              <a:buChar char="•"/>
            </a:pPr>
            <a:r>
              <a:rPr lang="de-DE" sz="1000" dirty="0">
                <a:solidFill>
                  <a:schemeClr val="bg1"/>
                </a:solidFill>
              </a:rPr>
              <a:t>Direktvermarktung Regionalstrom</a:t>
            </a:r>
          </a:p>
        </p:txBody>
      </p:sp>
      <p:cxnSp>
        <p:nvCxnSpPr>
          <p:cNvPr id="29" name="Gerader Verbinder 28">
            <a:extLst>
              <a:ext uri="{FF2B5EF4-FFF2-40B4-BE49-F238E27FC236}">
                <a16:creationId xmlns:a16="http://schemas.microsoft.com/office/drawing/2014/main" id="{3C4E1F86-A285-B25E-EDB1-97CC4D472ABB}"/>
              </a:ext>
            </a:extLst>
          </p:cNvPr>
          <p:cNvCxnSpPr/>
          <p:nvPr/>
        </p:nvCxnSpPr>
        <p:spPr>
          <a:xfrm>
            <a:off x="2181726" y="784006"/>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ADDA6B7D-FD79-A8E3-4EE5-EAAA17AE509F}"/>
              </a:ext>
            </a:extLst>
          </p:cNvPr>
          <p:cNvCxnSpPr/>
          <p:nvPr/>
        </p:nvCxnSpPr>
        <p:spPr>
          <a:xfrm>
            <a:off x="4804607" y="792028"/>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DFA54F9C-EEBA-8920-ACBB-538CE24D66CB}"/>
              </a:ext>
            </a:extLst>
          </p:cNvPr>
          <p:cNvSpPr txBox="1"/>
          <p:nvPr/>
        </p:nvSpPr>
        <p:spPr>
          <a:xfrm>
            <a:off x="4858598" y="2207251"/>
            <a:ext cx="2420445" cy="2862322"/>
          </a:xfrm>
          <a:prstGeom prst="rect">
            <a:avLst/>
          </a:prstGeom>
          <a:noFill/>
        </p:spPr>
        <p:txBody>
          <a:bodyPr wrap="square" rtlCol="0">
            <a:spAutoFit/>
          </a:bodyPr>
          <a:lstStyle/>
          <a:p>
            <a:r>
              <a:rPr lang="de-DE" sz="1000" dirty="0">
                <a:solidFill>
                  <a:schemeClr val="bg1"/>
                </a:solidFill>
              </a:rPr>
              <a:t>Altbau und -Sanierung:</a:t>
            </a:r>
          </a:p>
          <a:p>
            <a:pPr marL="171450" indent="-171450">
              <a:buFontTx/>
              <a:buChar char="-"/>
            </a:pPr>
            <a:r>
              <a:rPr lang="de-DE" sz="1000" dirty="0">
                <a:solidFill>
                  <a:schemeClr val="bg1"/>
                </a:solidFill>
              </a:rPr>
              <a:t>Großzügige EFH oder Etagen-Wohn.</a:t>
            </a:r>
          </a:p>
          <a:p>
            <a:pPr marL="171450" indent="-171450">
              <a:buFontTx/>
              <a:buChar char="-"/>
            </a:pPr>
            <a:r>
              <a:rPr lang="de-DE" sz="1000" dirty="0">
                <a:solidFill>
                  <a:schemeClr val="bg1"/>
                </a:solidFill>
              </a:rPr>
              <a:t>Sanierungskonzepte</a:t>
            </a:r>
          </a:p>
          <a:p>
            <a:pPr marL="628650" lvl="1" indent="-171450">
              <a:buFontTx/>
              <a:buChar char="-"/>
            </a:pPr>
            <a:r>
              <a:rPr lang="de-DE" sz="1000" dirty="0">
                <a:solidFill>
                  <a:schemeClr val="bg1"/>
                </a:solidFill>
              </a:rPr>
              <a:t>Fenster</a:t>
            </a:r>
          </a:p>
          <a:p>
            <a:pPr marL="628650" lvl="1" indent="-171450">
              <a:buFontTx/>
              <a:buChar char="-"/>
            </a:pPr>
            <a:r>
              <a:rPr lang="de-DE" sz="1000" dirty="0">
                <a:solidFill>
                  <a:schemeClr val="bg1"/>
                </a:solidFill>
              </a:rPr>
              <a:t>Energiesparen</a:t>
            </a:r>
          </a:p>
          <a:p>
            <a:pPr marL="628650" lvl="1" indent="-171450">
              <a:buFontTx/>
              <a:buChar char="-"/>
            </a:pPr>
            <a:r>
              <a:rPr lang="de-DE" sz="1000" dirty="0">
                <a:solidFill>
                  <a:schemeClr val="bg1"/>
                </a:solidFill>
              </a:rPr>
              <a:t>Heizung</a:t>
            </a:r>
          </a:p>
          <a:p>
            <a:pPr marL="628650" lvl="1" indent="-171450">
              <a:buFontTx/>
              <a:buChar char="-"/>
            </a:pPr>
            <a:r>
              <a:rPr lang="de-DE" sz="1000" dirty="0">
                <a:solidFill>
                  <a:schemeClr val="bg1"/>
                </a:solidFill>
              </a:rPr>
              <a:t>Barrierefreies Wohnen</a:t>
            </a: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Reduzierung der Wärmeverluste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a:t>
            </a: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Mehrgenerationenhaus</a:t>
            </a:r>
          </a:p>
        </p:txBody>
      </p:sp>
      <p:cxnSp>
        <p:nvCxnSpPr>
          <p:cNvPr id="32" name="Gerader Verbinder 31">
            <a:extLst>
              <a:ext uri="{FF2B5EF4-FFF2-40B4-BE49-F238E27FC236}">
                <a16:creationId xmlns:a16="http://schemas.microsoft.com/office/drawing/2014/main" id="{1D506015-82B7-8D5A-6AAB-251424BBC78F}"/>
              </a:ext>
            </a:extLst>
          </p:cNvPr>
          <p:cNvCxnSpPr/>
          <p:nvPr/>
        </p:nvCxnSpPr>
        <p:spPr>
          <a:xfrm>
            <a:off x="7154776" y="784008"/>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436F6984-17B2-2C0E-686A-C8C28317C043}"/>
              </a:ext>
            </a:extLst>
          </p:cNvPr>
          <p:cNvSpPr txBox="1"/>
          <p:nvPr/>
        </p:nvSpPr>
        <p:spPr>
          <a:xfrm>
            <a:off x="7288977" y="2199231"/>
            <a:ext cx="2420445" cy="3170099"/>
          </a:xfrm>
          <a:prstGeom prst="rect">
            <a:avLst/>
          </a:prstGeom>
          <a:noFill/>
        </p:spPr>
        <p:txBody>
          <a:bodyPr wrap="square" rtlCol="0">
            <a:spAutoFit/>
          </a:bodyPr>
          <a:lstStyle/>
          <a:p>
            <a:r>
              <a:rPr lang="de-DE" sz="1000" dirty="0">
                <a:solidFill>
                  <a:schemeClr val="bg1"/>
                </a:solidFill>
              </a:rPr>
              <a:t>Altbau und -Sanierung:</a:t>
            </a:r>
          </a:p>
          <a:p>
            <a:pPr marL="171450" indent="-171450">
              <a:buFontTx/>
              <a:buChar char="-"/>
            </a:pPr>
            <a:r>
              <a:rPr lang="de-DE" sz="1000" dirty="0">
                <a:solidFill>
                  <a:schemeClr val="bg1"/>
                </a:solidFill>
              </a:rPr>
              <a:t>Großzügige Etagen-Wohn.</a:t>
            </a:r>
          </a:p>
          <a:p>
            <a:pPr marL="171450" indent="-171450">
              <a:buFontTx/>
              <a:buChar char="-"/>
            </a:pPr>
            <a:r>
              <a:rPr lang="de-DE" sz="1000" dirty="0">
                <a:solidFill>
                  <a:schemeClr val="bg1"/>
                </a:solidFill>
              </a:rPr>
              <a:t>Sanierungskonzepte</a:t>
            </a:r>
          </a:p>
          <a:p>
            <a:pPr marL="628650" lvl="1" indent="-171450">
              <a:buFontTx/>
              <a:buChar char="-"/>
            </a:pPr>
            <a:r>
              <a:rPr lang="de-DE" sz="1000" dirty="0">
                <a:solidFill>
                  <a:schemeClr val="bg1"/>
                </a:solidFill>
              </a:rPr>
              <a:t>Fenster</a:t>
            </a:r>
          </a:p>
          <a:p>
            <a:pPr marL="628650" lvl="1" indent="-171450">
              <a:buFontTx/>
              <a:buChar char="-"/>
            </a:pPr>
            <a:r>
              <a:rPr lang="de-DE" sz="1000" dirty="0">
                <a:solidFill>
                  <a:schemeClr val="bg1"/>
                </a:solidFill>
              </a:rPr>
              <a:t>Energiesparen</a:t>
            </a:r>
          </a:p>
          <a:p>
            <a:pPr marL="628650" lvl="1" indent="-171450">
              <a:buFontTx/>
              <a:buChar char="-"/>
            </a:pPr>
            <a:r>
              <a:rPr lang="de-DE" sz="1000" dirty="0">
                <a:solidFill>
                  <a:schemeClr val="bg1"/>
                </a:solidFill>
              </a:rPr>
              <a:t>Heizung</a:t>
            </a:r>
          </a:p>
          <a:p>
            <a:pPr marL="628650" lvl="1" indent="-171450">
              <a:buFontTx/>
              <a:buChar char="-"/>
            </a:pPr>
            <a:r>
              <a:rPr lang="de-DE" sz="1000" dirty="0">
                <a:solidFill>
                  <a:schemeClr val="bg1"/>
                </a:solidFill>
              </a:rPr>
              <a:t>Barrierefreies Wohnen</a:t>
            </a: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Reduzierung der Wärmeverluste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a:t>
            </a: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pPr marL="285750" indent="-285750">
              <a:buFont typeface="Arial" panose="020B0604020202020204" pitchFamily="34" charset="0"/>
              <a:buChar char="•"/>
            </a:pPr>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Senioren-Residenz</a:t>
            </a:r>
          </a:p>
          <a:p>
            <a:pPr marL="742950" lvl="1" indent="-285750">
              <a:buFont typeface="Arial" panose="020B0604020202020204" pitchFamily="34" charset="0"/>
              <a:buChar char="•"/>
            </a:pPr>
            <a:r>
              <a:rPr lang="de-DE" sz="1000" dirty="0">
                <a:solidFill>
                  <a:schemeClr val="bg1"/>
                </a:solidFill>
              </a:rPr>
              <a:t>Betreuung</a:t>
            </a:r>
          </a:p>
          <a:p>
            <a:pPr marL="742950" lvl="1" indent="-285750">
              <a:buFont typeface="Arial" panose="020B0604020202020204" pitchFamily="34" charset="0"/>
              <a:buChar char="•"/>
            </a:pPr>
            <a:r>
              <a:rPr lang="de-DE" sz="1000" dirty="0">
                <a:solidFill>
                  <a:schemeClr val="bg1"/>
                </a:solidFill>
              </a:rPr>
              <a:t>Einkaufsservice</a:t>
            </a:r>
          </a:p>
        </p:txBody>
      </p:sp>
      <p:cxnSp>
        <p:nvCxnSpPr>
          <p:cNvPr id="34" name="Gerader Verbinder 33">
            <a:extLst>
              <a:ext uri="{FF2B5EF4-FFF2-40B4-BE49-F238E27FC236}">
                <a16:creationId xmlns:a16="http://schemas.microsoft.com/office/drawing/2014/main" id="{2254E4A2-A30A-2F12-FB75-1C47714D2A27}"/>
              </a:ext>
            </a:extLst>
          </p:cNvPr>
          <p:cNvCxnSpPr/>
          <p:nvPr/>
        </p:nvCxnSpPr>
        <p:spPr>
          <a:xfrm>
            <a:off x="9562698" y="779648"/>
            <a:ext cx="0" cy="55686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4A217654-5E3C-8EEB-0BC6-C2DB20E4C14F}"/>
              </a:ext>
            </a:extLst>
          </p:cNvPr>
          <p:cNvSpPr txBox="1"/>
          <p:nvPr/>
        </p:nvSpPr>
        <p:spPr>
          <a:xfrm>
            <a:off x="9696899" y="2194871"/>
            <a:ext cx="2420445" cy="3631763"/>
          </a:xfrm>
          <a:prstGeom prst="rect">
            <a:avLst/>
          </a:prstGeom>
          <a:noFill/>
        </p:spPr>
        <p:txBody>
          <a:bodyPr wrap="square" rtlCol="0">
            <a:spAutoFit/>
          </a:bodyPr>
          <a:lstStyle/>
          <a:p>
            <a:r>
              <a:rPr lang="de-DE" sz="1000" dirty="0">
                <a:solidFill>
                  <a:schemeClr val="bg1"/>
                </a:solidFill>
              </a:rPr>
              <a:t>Nachkriegsbauten und alte Verwaltungen:</a:t>
            </a:r>
          </a:p>
          <a:p>
            <a:pPr marL="171450" indent="-171450">
              <a:buFontTx/>
              <a:buChar char="-"/>
            </a:pPr>
            <a:r>
              <a:rPr lang="de-DE" sz="1000" dirty="0">
                <a:solidFill>
                  <a:schemeClr val="bg1"/>
                </a:solidFill>
              </a:rPr>
              <a:t>Viel Wohneinheiten</a:t>
            </a:r>
          </a:p>
          <a:p>
            <a:pPr marL="171450" indent="-171450">
              <a:buFontTx/>
              <a:buChar char="-"/>
            </a:pPr>
            <a:r>
              <a:rPr lang="de-DE" sz="1000" dirty="0">
                <a:solidFill>
                  <a:schemeClr val="bg1"/>
                </a:solidFill>
              </a:rPr>
              <a:t>Sanierungskonzepte</a:t>
            </a:r>
          </a:p>
          <a:p>
            <a:pPr marL="628650" lvl="1" indent="-171450">
              <a:buFontTx/>
              <a:buChar char="-"/>
            </a:pPr>
            <a:r>
              <a:rPr lang="de-DE" sz="1000" dirty="0">
                <a:solidFill>
                  <a:schemeClr val="bg1"/>
                </a:solidFill>
              </a:rPr>
              <a:t>Fenster</a:t>
            </a:r>
          </a:p>
          <a:p>
            <a:pPr marL="628650" lvl="1" indent="-171450">
              <a:buFontTx/>
              <a:buChar char="-"/>
            </a:pPr>
            <a:r>
              <a:rPr lang="de-DE" sz="1000" dirty="0">
                <a:solidFill>
                  <a:schemeClr val="bg1"/>
                </a:solidFill>
              </a:rPr>
              <a:t>Energiesparen</a:t>
            </a:r>
          </a:p>
          <a:p>
            <a:pPr marL="628650" lvl="1" indent="-171450">
              <a:buFontTx/>
              <a:buChar char="-"/>
            </a:pPr>
            <a:r>
              <a:rPr lang="de-DE" sz="1000" dirty="0">
                <a:solidFill>
                  <a:schemeClr val="bg1"/>
                </a:solidFill>
              </a:rPr>
              <a:t>Heizung</a:t>
            </a:r>
          </a:p>
          <a:p>
            <a:pPr marL="628650" lvl="1" indent="-171450">
              <a:buFontTx/>
              <a:buChar char="-"/>
            </a:pPr>
            <a:r>
              <a:rPr lang="de-DE" sz="1000" dirty="0">
                <a:solidFill>
                  <a:schemeClr val="bg1"/>
                </a:solidFill>
              </a:rPr>
              <a:t>Sanieren, Sanieren, Sanieren</a:t>
            </a:r>
          </a:p>
          <a:p>
            <a:endParaRPr lang="de-DE" sz="1000" dirty="0">
              <a:solidFill>
                <a:schemeClr val="bg1"/>
              </a:solidFill>
            </a:endParaRPr>
          </a:p>
          <a:p>
            <a:endParaRPr lang="de-DE" sz="1000" dirty="0">
              <a:solidFill>
                <a:schemeClr val="bg1"/>
              </a:solidFill>
            </a:endParaRPr>
          </a:p>
          <a:p>
            <a:pPr marL="285750" indent="-285750">
              <a:buFont typeface="Arial" panose="020B0604020202020204" pitchFamily="34" charset="0"/>
              <a:buChar char="•"/>
            </a:pPr>
            <a:r>
              <a:rPr lang="de-DE" sz="1000" dirty="0">
                <a:solidFill>
                  <a:schemeClr val="bg1"/>
                </a:solidFill>
              </a:rPr>
              <a:t>Sicherung der Ertragslage</a:t>
            </a:r>
          </a:p>
          <a:p>
            <a:pPr marL="285750" indent="-285750">
              <a:buFont typeface="Arial" panose="020B0604020202020204" pitchFamily="34" charset="0"/>
              <a:buChar char="•"/>
            </a:pPr>
            <a:r>
              <a:rPr lang="de-DE" sz="1000" dirty="0">
                <a:solidFill>
                  <a:schemeClr val="bg1"/>
                </a:solidFill>
              </a:rPr>
              <a:t>Nutzung:</a:t>
            </a:r>
          </a:p>
          <a:p>
            <a:pPr marL="742950" lvl="1" indent="-285750">
              <a:buFont typeface="Arial" panose="020B0604020202020204" pitchFamily="34" charset="0"/>
              <a:buChar char="•"/>
            </a:pPr>
            <a:r>
              <a:rPr lang="de-DE" sz="1000" dirty="0">
                <a:solidFill>
                  <a:schemeClr val="bg1"/>
                </a:solidFill>
              </a:rPr>
              <a:t>Solar-</a:t>
            </a:r>
            <a:r>
              <a:rPr lang="de-DE" sz="1000" dirty="0" err="1">
                <a:solidFill>
                  <a:schemeClr val="bg1"/>
                </a:solidFill>
              </a:rPr>
              <a:t>Thermie</a:t>
            </a:r>
            <a:r>
              <a:rPr lang="de-DE" sz="1000" dirty="0">
                <a:solidFill>
                  <a:schemeClr val="bg1"/>
                </a:solidFill>
              </a:rPr>
              <a:t> und Solar-Strom auf Flachdächern</a:t>
            </a:r>
          </a:p>
          <a:p>
            <a:pPr marL="742950" lvl="1" indent="-285750">
              <a:buFont typeface="Arial" panose="020B0604020202020204" pitchFamily="34" charset="0"/>
              <a:buChar char="•"/>
            </a:pPr>
            <a:r>
              <a:rPr lang="de-DE" sz="1000" dirty="0">
                <a:solidFill>
                  <a:schemeClr val="bg1"/>
                </a:solidFill>
              </a:rPr>
              <a:t>Nutzung Gebäude-Abwärme</a:t>
            </a:r>
          </a:p>
          <a:p>
            <a:pPr marL="742950" lvl="1" indent="-285750">
              <a:buFont typeface="Arial" panose="020B0604020202020204" pitchFamily="34" charset="0"/>
              <a:buChar char="•"/>
            </a:pPr>
            <a:r>
              <a:rPr lang="de-DE" sz="1000" dirty="0">
                <a:solidFill>
                  <a:schemeClr val="bg1"/>
                </a:solidFill>
              </a:rPr>
              <a:t>E-Mobil-Stellplatze in Garagen / Stellflächen</a:t>
            </a:r>
          </a:p>
          <a:p>
            <a:pPr marL="285750" indent="-285750">
              <a:buFont typeface="Arial" panose="020B0604020202020204" pitchFamily="34" charset="0"/>
              <a:buChar char="•"/>
            </a:pPr>
            <a:r>
              <a:rPr lang="de-DE" sz="1000" dirty="0">
                <a:solidFill>
                  <a:schemeClr val="bg1"/>
                </a:solidFill>
              </a:rPr>
              <a:t>Services</a:t>
            </a:r>
          </a:p>
          <a:p>
            <a:pPr marL="742950" lvl="1" indent="-285750">
              <a:buFont typeface="Arial" panose="020B0604020202020204" pitchFamily="34" charset="0"/>
              <a:buChar char="•"/>
            </a:pPr>
            <a:r>
              <a:rPr lang="de-DE" sz="1000" dirty="0">
                <a:solidFill>
                  <a:schemeClr val="bg1"/>
                </a:solidFill>
              </a:rPr>
              <a:t>Betreuung</a:t>
            </a:r>
          </a:p>
          <a:p>
            <a:pPr marL="742950" lvl="1" indent="-285750">
              <a:buFont typeface="Arial" panose="020B0604020202020204" pitchFamily="34" charset="0"/>
              <a:buChar char="•"/>
            </a:pPr>
            <a:r>
              <a:rPr lang="de-DE" sz="1000" dirty="0">
                <a:solidFill>
                  <a:schemeClr val="bg1"/>
                </a:solidFill>
              </a:rPr>
              <a:t>Einkaufsservice</a:t>
            </a:r>
          </a:p>
          <a:p>
            <a:pPr marL="742950" lvl="1" indent="-285750">
              <a:buFont typeface="Arial" panose="020B0604020202020204" pitchFamily="34" charset="0"/>
              <a:buChar char="•"/>
            </a:pPr>
            <a:r>
              <a:rPr lang="de-DE" sz="1000" dirty="0">
                <a:solidFill>
                  <a:schemeClr val="bg1"/>
                </a:solidFill>
              </a:rPr>
              <a:t>Bürger-/Mieterstrom</a:t>
            </a:r>
          </a:p>
          <a:p>
            <a:pPr marL="742950" lvl="1" indent="-285750">
              <a:buFont typeface="Arial" panose="020B0604020202020204" pitchFamily="34" charset="0"/>
              <a:buChar char="•"/>
            </a:pPr>
            <a:r>
              <a:rPr lang="de-DE" sz="1000" dirty="0">
                <a:solidFill>
                  <a:schemeClr val="bg1"/>
                </a:solidFill>
              </a:rPr>
              <a:t>Direktvermarktung Regionalstrom</a:t>
            </a:r>
          </a:p>
          <a:p>
            <a:pPr marL="742950" lvl="1" indent="-285750">
              <a:buFont typeface="Arial" panose="020B0604020202020204" pitchFamily="34" charset="0"/>
              <a:buChar char="•"/>
            </a:pPr>
            <a:r>
              <a:rPr lang="de-DE" sz="1000" dirty="0">
                <a:solidFill>
                  <a:schemeClr val="bg1"/>
                </a:solidFill>
              </a:rPr>
              <a:t>Virtuelles Kraftwerk</a:t>
            </a:r>
          </a:p>
        </p:txBody>
      </p:sp>
      <p:sp>
        <p:nvSpPr>
          <p:cNvPr id="36" name="Textfeld 35">
            <a:extLst>
              <a:ext uri="{FF2B5EF4-FFF2-40B4-BE49-F238E27FC236}">
                <a16:creationId xmlns:a16="http://schemas.microsoft.com/office/drawing/2014/main" id="{F58A63E0-2358-AEB0-C0E7-54472B2AD899}"/>
              </a:ext>
            </a:extLst>
          </p:cNvPr>
          <p:cNvSpPr txBox="1"/>
          <p:nvPr/>
        </p:nvSpPr>
        <p:spPr>
          <a:xfrm>
            <a:off x="308814" y="5953025"/>
            <a:ext cx="1585057" cy="461665"/>
          </a:xfrm>
          <a:prstGeom prst="rect">
            <a:avLst/>
          </a:prstGeom>
          <a:noFill/>
        </p:spPr>
        <p:txBody>
          <a:bodyPr wrap="square" rtlCol="0">
            <a:spAutoFit/>
          </a:bodyPr>
          <a:lstStyle/>
          <a:p>
            <a:pPr algn="ctr"/>
            <a:r>
              <a:rPr lang="de-DE" sz="1200" b="1" dirty="0">
                <a:solidFill>
                  <a:schemeClr val="bg1"/>
                </a:solidFill>
              </a:rPr>
              <a:t>Energetische Selbstversorger</a:t>
            </a:r>
          </a:p>
        </p:txBody>
      </p:sp>
      <p:sp>
        <p:nvSpPr>
          <p:cNvPr id="37" name="Textfeld 36">
            <a:extLst>
              <a:ext uri="{FF2B5EF4-FFF2-40B4-BE49-F238E27FC236}">
                <a16:creationId xmlns:a16="http://schemas.microsoft.com/office/drawing/2014/main" id="{D17F48A3-4D63-7BDF-2282-992DC4E6D2FB}"/>
              </a:ext>
            </a:extLst>
          </p:cNvPr>
          <p:cNvSpPr txBox="1"/>
          <p:nvPr/>
        </p:nvSpPr>
        <p:spPr>
          <a:xfrm>
            <a:off x="2726746" y="5968945"/>
            <a:ext cx="1585057" cy="461665"/>
          </a:xfrm>
          <a:prstGeom prst="rect">
            <a:avLst/>
          </a:prstGeom>
          <a:noFill/>
        </p:spPr>
        <p:txBody>
          <a:bodyPr wrap="square" rtlCol="0">
            <a:spAutoFit/>
          </a:bodyPr>
          <a:lstStyle/>
          <a:p>
            <a:pPr algn="ctr"/>
            <a:r>
              <a:rPr lang="de-DE" sz="1200" b="1" dirty="0">
                <a:solidFill>
                  <a:schemeClr val="bg1"/>
                </a:solidFill>
              </a:rPr>
              <a:t>Energetische Selbstversorger</a:t>
            </a:r>
          </a:p>
        </p:txBody>
      </p:sp>
      <p:sp>
        <p:nvSpPr>
          <p:cNvPr id="38" name="Textfeld 37">
            <a:extLst>
              <a:ext uri="{FF2B5EF4-FFF2-40B4-BE49-F238E27FC236}">
                <a16:creationId xmlns:a16="http://schemas.microsoft.com/office/drawing/2014/main" id="{063585B0-D86F-8949-5E5D-DA0EA06DA180}"/>
              </a:ext>
            </a:extLst>
          </p:cNvPr>
          <p:cNvSpPr txBox="1"/>
          <p:nvPr/>
        </p:nvSpPr>
        <p:spPr>
          <a:xfrm>
            <a:off x="10139775" y="5971217"/>
            <a:ext cx="1585057" cy="461665"/>
          </a:xfrm>
          <a:prstGeom prst="rect">
            <a:avLst/>
          </a:prstGeom>
          <a:noFill/>
        </p:spPr>
        <p:txBody>
          <a:bodyPr wrap="square" rtlCol="0">
            <a:spAutoFit/>
          </a:bodyPr>
          <a:lstStyle/>
          <a:p>
            <a:pPr algn="ctr"/>
            <a:r>
              <a:rPr lang="de-DE" sz="1200" b="1" dirty="0">
                <a:solidFill>
                  <a:schemeClr val="bg1"/>
                </a:solidFill>
              </a:rPr>
              <a:t>Energetische Selbstversorger</a:t>
            </a:r>
          </a:p>
        </p:txBody>
      </p:sp>
      <p:sp>
        <p:nvSpPr>
          <p:cNvPr id="39" name="Textfeld 38">
            <a:extLst>
              <a:ext uri="{FF2B5EF4-FFF2-40B4-BE49-F238E27FC236}">
                <a16:creationId xmlns:a16="http://schemas.microsoft.com/office/drawing/2014/main" id="{58526B85-230D-6DA7-7352-BC5521F1641B}"/>
              </a:ext>
            </a:extLst>
          </p:cNvPr>
          <p:cNvSpPr txBox="1"/>
          <p:nvPr/>
        </p:nvSpPr>
        <p:spPr>
          <a:xfrm>
            <a:off x="5108549" y="5964584"/>
            <a:ext cx="1585057" cy="461665"/>
          </a:xfrm>
          <a:prstGeom prst="rect">
            <a:avLst/>
          </a:prstGeom>
          <a:noFill/>
        </p:spPr>
        <p:txBody>
          <a:bodyPr wrap="square" rtlCol="0">
            <a:spAutoFit/>
          </a:bodyPr>
          <a:lstStyle/>
          <a:p>
            <a:pPr algn="ctr"/>
            <a:r>
              <a:rPr lang="de-DE" sz="1200" b="1" dirty="0">
                <a:solidFill>
                  <a:srgbClr val="FF0000"/>
                </a:solidFill>
              </a:rPr>
              <a:t>Energie-Sparen als Herausforderung</a:t>
            </a:r>
          </a:p>
        </p:txBody>
      </p:sp>
      <p:sp>
        <p:nvSpPr>
          <p:cNvPr id="40" name="Textfeld 39">
            <a:extLst>
              <a:ext uri="{FF2B5EF4-FFF2-40B4-BE49-F238E27FC236}">
                <a16:creationId xmlns:a16="http://schemas.microsoft.com/office/drawing/2014/main" id="{56FADBCB-26BB-AA23-5B86-92F266F12B91}"/>
              </a:ext>
            </a:extLst>
          </p:cNvPr>
          <p:cNvSpPr txBox="1"/>
          <p:nvPr/>
        </p:nvSpPr>
        <p:spPr>
          <a:xfrm>
            <a:off x="7542602" y="5968932"/>
            <a:ext cx="1585057" cy="461665"/>
          </a:xfrm>
          <a:prstGeom prst="rect">
            <a:avLst/>
          </a:prstGeom>
          <a:noFill/>
        </p:spPr>
        <p:txBody>
          <a:bodyPr wrap="square" rtlCol="0">
            <a:spAutoFit/>
          </a:bodyPr>
          <a:lstStyle/>
          <a:p>
            <a:pPr algn="ctr"/>
            <a:r>
              <a:rPr lang="de-DE" sz="1200" b="1" dirty="0">
                <a:solidFill>
                  <a:srgbClr val="FF0000"/>
                </a:solidFill>
              </a:rPr>
              <a:t>Energie-Sparen als Herausforderung</a:t>
            </a:r>
          </a:p>
        </p:txBody>
      </p:sp>
      <p:grpSp>
        <p:nvGrpSpPr>
          <p:cNvPr id="13" name="Gruppieren 12">
            <a:extLst>
              <a:ext uri="{FF2B5EF4-FFF2-40B4-BE49-F238E27FC236}">
                <a16:creationId xmlns:a16="http://schemas.microsoft.com/office/drawing/2014/main" id="{1C2D52E1-64EE-BFB8-7563-E984DE880B1F}"/>
              </a:ext>
            </a:extLst>
          </p:cNvPr>
          <p:cNvGrpSpPr/>
          <p:nvPr/>
        </p:nvGrpSpPr>
        <p:grpSpPr>
          <a:xfrm>
            <a:off x="546874" y="339770"/>
            <a:ext cx="11177958" cy="5906937"/>
            <a:chOff x="652803" y="559613"/>
            <a:chExt cx="11177958" cy="5906937"/>
          </a:xfrm>
        </p:grpSpPr>
        <p:sp>
          <p:nvSpPr>
            <p:cNvPr id="14" name="Rechteck 13">
              <a:extLst>
                <a:ext uri="{FF2B5EF4-FFF2-40B4-BE49-F238E27FC236}">
                  <a16:creationId xmlns:a16="http://schemas.microsoft.com/office/drawing/2014/main" id="{B7A21144-BD5E-CD7D-61D2-8B96C4D7B01D}"/>
                </a:ext>
              </a:extLst>
            </p:cNvPr>
            <p:cNvSpPr/>
            <p:nvPr/>
          </p:nvSpPr>
          <p:spPr>
            <a:xfrm>
              <a:off x="652803" y="559613"/>
              <a:ext cx="11177958" cy="5906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2C56C927-8917-EC9C-2E55-638F5BE89E80}"/>
                </a:ext>
              </a:extLst>
            </p:cNvPr>
            <p:cNvSpPr txBox="1"/>
            <p:nvPr/>
          </p:nvSpPr>
          <p:spPr>
            <a:xfrm>
              <a:off x="2838376" y="3108035"/>
              <a:ext cx="8709873" cy="707886"/>
            </a:xfrm>
            <a:prstGeom prst="rect">
              <a:avLst/>
            </a:prstGeom>
            <a:noFill/>
          </p:spPr>
          <p:txBody>
            <a:bodyPr wrap="square" rtlCol="0">
              <a:spAutoFit/>
            </a:bodyPr>
            <a:lstStyle/>
            <a:p>
              <a:r>
                <a:rPr lang="de-DE" sz="4000" dirty="0">
                  <a:solidFill>
                    <a:schemeClr val="bg1"/>
                  </a:solidFill>
                </a:rPr>
                <a:t>Was passiert hier in Deutschland ?</a:t>
              </a:r>
            </a:p>
          </p:txBody>
        </p:sp>
      </p:grpSp>
    </p:spTree>
    <p:extLst>
      <p:ext uri="{BB962C8B-B14F-4D97-AF65-F5344CB8AC3E}">
        <p14:creationId xmlns:p14="http://schemas.microsoft.com/office/powerpoint/2010/main" val="3362302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3B7807AF-24C4-E153-436F-E8D8A79AB52B}"/>
              </a:ext>
            </a:extLst>
          </p:cNvPr>
          <p:cNvGrpSpPr/>
          <p:nvPr/>
        </p:nvGrpSpPr>
        <p:grpSpPr>
          <a:xfrm>
            <a:off x="0" y="6638054"/>
            <a:ext cx="12192000" cy="230832"/>
            <a:chOff x="0" y="6638054"/>
            <a:chExt cx="12192000" cy="230832"/>
          </a:xfrm>
        </p:grpSpPr>
        <p:sp>
          <p:nvSpPr>
            <p:cNvPr id="14" name="Textfeld 13">
              <a:extLst>
                <a:ext uri="{FF2B5EF4-FFF2-40B4-BE49-F238E27FC236}">
                  <a16:creationId xmlns:a16="http://schemas.microsoft.com/office/drawing/2014/main" id="{736693B4-0B42-8720-9BBC-56E0F8854907}"/>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5" name="Gerader Verbinder 14">
              <a:extLst>
                <a:ext uri="{FF2B5EF4-FFF2-40B4-BE49-F238E27FC236}">
                  <a16:creationId xmlns:a16="http://schemas.microsoft.com/office/drawing/2014/main" id="{93EACA77-A756-84D5-8FFA-86260588AAB0}"/>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2" descr="Datei:Stromversorgung.png">
            <a:extLst>
              <a:ext uri="{FF2B5EF4-FFF2-40B4-BE49-F238E27FC236}">
                <a16:creationId xmlns:a16="http://schemas.microsoft.com/office/drawing/2014/main" id="{78CAD69F-F9DF-3764-7B0A-4AE31EA624D1}"/>
              </a:ext>
            </a:extLst>
          </p:cNvPr>
          <p:cNvPicPr>
            <a:picLocks noChangeAspect="1" noChangeArrowheads="1"/>
          </p:cNvPicPr>
          <p:nvPr/>
        </p:nvPicPr>
        <p:blipFill>
          <a:blip r:embed="rId3" cstate="print"/>
          <a:srcRect/>
          <a:stretch>
            <a:fillRect/>
          </a:stretch>
        </p:blipFill>
        <p:spPr bwMode="auto">
          <a:xfrm>
            <a:off x="2351317" y="704291"/>
            <a:ext cx="5657850" cy="5715000"/>
          </a:xfrm>
          <a:prstGeom prst="rect">
            <a:avLst/>
          </a:prstGeom>
          <a:noFill/>
        </p:spPr>
      </p:pic>
      <p:sp>
        <p:nvSpPr>
          <p:cNvPr id="12" name="Pfeil nach unten 11">
            <a:extLst>
              <a:ext uri="{FF2B5EF4-FFF2-40B4-BE49-F238E27FC236}">
                <a16:creationId xmlns:a16="http://schemas.microsoft.com/office/drawing/2014/main" id="{79E7F1C4-F403-E6F4-A49C-A8BA7DA04DC2}"/>
              </a:ext>
            </a:extLst>
          </p:cNvPr>
          <p:cNvSpPr/>
          <p:nvPr/>
        </p:nvSpPr>
        <p:spPr bwMode="auto">
          <a:xfrm>
            <a:off x="8484357" y="850150"/>
            <a:ext cx="628649" cy="4933279"/>
          </a:xfrm>
          <a:prstGeom prst="downArrow">
            <a:avLst/>
          </a:prstGeom>
          <a:solidFill>
            <a:schemeClr val="bg1">
              <a:lumMod val="65000"/>
            </a:schemeClr>
          </a:solidFill>
          <a:ln w="9525" cap="flat" cmpd="sng" algn="ctr">
            <a:solidFill>
              <a:schemeClr val="accent3"/>
            </a:solidFill>
            <a:prstDash val="solid"/>
            <a:round/>
            <a:headEnd type="none" w="med" len="med"/>
            <a:tailEnd type="none" w="med" len="med"/>
          </a:ln>
          <a:effectLst/>
        </p:spPr>
        <p:txBody>
          <a:bodyPr vert="vert270" wrap="square" lIns="90000" tIns="46800" rIns="90000" bIns="46800" numCol="1" rtlCol="0" anchor="ctr" anchorCtr="0" compatLnSpc="1">
            <a:prstTxWarp prst="textNoShape">
              <a:avLst/>
            </a:prstTxWarp>
          </a:bodyPr>
          <a:lstStyle/>
          <a:p>
            <a:pPr algn="ctr" fontAlgn="base">
              <a:lnSpc>
                <a:spcPct val="90000"/>
              </a:lnSpc>
              <a:spcBef>
                <a:spcPct val="0"/>
              </a:spcBef>
              <a:spcAft>
                <a:spcPct val="0"/>
              </a:spcAft>
            </a:pPr>
            <a:r>
              <a:rPr lang="de-DE" sz="1200" dirty="0"/>
              <a:t>Dimensionierung  der Leitungen grundsätzlich  Top-Down</a:t>
            </a:r>
            <a:endParaRPr lang="de-DE" sz="1200" dirty="0">
              <a:latin typeface="Arial" charset="0"/>
            </a:endParaRPr>
          </a:p>
        </p:txBody>
      </p:sp>
      <p:sp>
        <p:nvSpPr>
          <p:cNvPr id="16" name="Titel 1">
            <a:extLst>
              <a:ext uri="{FF2B5EF4-FFF2-40B4-BE49-F238E27FC236}">
                <a16:creationId xmlns:a16="http://schemas.microsoft.com/office/drawing/2014/main" id="{8A88D21A-E929-DDDA-41D6-61AF912BFC01}"/>
              </a:ext>
            </a:extLst>
          </p:cNvPr>
          <p:cNvSpPr>
            <a:spLocks noGrp="1"/>
          </p:cNvSpPr>
          <p:nvPr>
            <p:ph type="title"/>
          </p:nvPr>
        </p:nvSpPr>
        <p:spPr>
          <a:xfrm>
            <a:off x="65316" y="-224073"/>
            <a:ext cx="10515600" cy="1325563"/>
          </a:xfrm>
        </p:spPr>
        <p:txBody>
          <a:bodyPr>
            <a:normAutofit/>
          </a:bodyPr>
          <a:lstStyle/>
          <a:p>
            <a:r>
              <a:rPr lang="de-DE" sz="2000" b="1" u="sng" dirty="0">
                <a:solidFill>
                  <a:schemeClr val="bg1"/>
                </a:solidFill>
              </a:rPr>
              <a:t>Prinzip des Baus von Versorgungsstrukturen / Netzen: </a:t>
            </a:r>
          </a:p>
        </p:txBody>
      </p:sp>
      <p:sp>
        <p:nvSpPr>
          <p:cNvPr id="17" name="Textfeld 16">
            <a:extLst>
              <a:ext uri="{FF2B5EF4-FFF2-40B4-BE49-F238E27FC236}">
                <a16:creationId xmlns:a16="http://schemas.microsoft.com/office/drawing/2014/main" id="{64484C66-3732-A107-9D1A-DA3DE59E9E5E}"/>
              </a:ext>
            </a:extLst>
          </p:cNvPr>
          <p:cNvSpPr txBox="1"/>
          <p:nvPr/>
        </p:nvSpPr>
        <p:spPr>
          <a:xfrm>
            <a:off x="9430603" y="1290895"/>
            <a:ext cx="2265529" cy="646331"/>
          </a:xfrm>
          <a:prstGeom prst="rect">
            <a:avLst/>
          </a:prstGeom>
          <a:noFill/>
          <a:ln>
            <a:solidFill>
              <a:schemeClr val="bg1"/>
            </a:solidFill>
          </a:ln>
        </p:spPr>
        <p:txBody>
          <a:bodyPr wrap="square" rtlCol="0">
            <a:spAutoFit/>
          </a:bodyPr>
          <a:lstStyle/>
          <a:p>
            <a:pPr algn="ctr"/>
            <a:r>
              <a:rPr lang="de-DE" dirty="0">
                <a:solidFill>
                  <a:schemeClr val="bg1"/>
                </a:solidFill>
              </a:rPr>
              <a:t>Erzeugung / Gewinnung / Quelle</a:t>
            </a:r>
          </a:p>
        </p:txBody>
      </p:sp>
      <p:sp>
        <p:nvSpPr>
          <p:cNvPr id="18" name="Textfeld 17">
            <a:extLst>
              <a:ext uri="{FF2B5EF4-FFF2-40B4-BE49-F238E27FC236}">
                <a16:creationId xmlns:a16="http://schemas.microsoft.com/office/drawing/2014/main" id="{D2080482-6EDC-47BC-DD98-A7192C4FCD0F}"/>
              </a:ext>
            </a:extLst>
          </p:cNvPr>
          <p:cNvSpPr txBox="1"/>
          <p:nvPr/>
        </p:nvSpPr>
        <p:spPr>
          <a:xfrm>
            <a:off x="9432876" y="2862663"/>
            <a:ext cx="2265529" cy="369332"/>
          </a:xfrm>
          <a:prstGeom prst="rect">
            <a:avLst/>
          </a:prstGeom>
          <a:noFill/>
          <a:ln>
            <a:solidFill>
              <a:schemeClr val="bg1"/>
            </a:solidFill>
          </a:ln>
        </p:spPr>
        <p:txBody>
          <a:bodyPr wrap="square" rtlCol="0">
            <a:spAutoFit/>
          </a:bodyPr>
          <a:lstStyle/>
          <a:p>
            <a:pPr algn="ctr"/>
            <a:r>
              <a:rPr lang="de-DE" dirty="0">
                <a:solidFill>
                  <a:schemeClr val="bg1"/>
                </a:solidFill>
              </a:rPr>
              <a:t>Transport-Ebene</a:t>
            </a:r>
          </a:p>
        </p:txBody>
      </p:sp>
      <p:sp>
        <p:nvSpPr>
          <p:cNvPr id="19" name="Textfeld 18">
            <a:extLst>
              <a:ext uri="{FF2B5EF4-FFF2-40B4-BE49-F238E27FC236}">
                <a16:creationId xmlns:a16="http://schemas.microsoft.com/office/drawing/2014/main" id="{E40041B9-5D88-4029-C99F-60568F457756}"/>
              </a:ext>
            </a:extLst>
          </p:cNvPr>
          <p:cNvSpPr txBox="1"/>
          <p:nvPr/>
        </p:nvSpPr>
        <p:spPr>
          <a:xfrm>
            <a:off x="9448796" y="4175132"/>
            <a:ext cx="2265529" cy="369332"/>
          </a:xfrm>
          <a:prstGeom prst="rect">
            <a:avLst/>
          </a:prstGeom>
          <a:noFill/>
          <a:ln>
            <a:solidFill>
              <a:schemeClr val="bg1"/>
            </a:solidFill>
          </a:ln>
        </p:spPr>
        <p:txBody>
          <a:bodyPr wrap="square" rtlCol="0">
            <a:spAutoFit/>
          </a:bodyPr>
          <a:lstStyle/>
          <a:p>
            <a:pPr algn="ctr"/>
            <a:r>
              <a:rPr lang="de-DE" dirty="0">
                <a:solidFill>
                  <a:schemeClr val="bg1"/>
                </a:solidFill>
              </a:rPr>
              <a:t>Verteilung</a:t>
            </a:r>
          </a:p>
        </p:txBody>
      </p:sp>
      <p:sp>
        <p:nvSpPr>
          <p:cNvPr id="20" name="Textfeld 19">
            <a:extLst>
              <a:ext uri="{FF2B5EF4-FFF2-40B4-BE49-F238E27FC236}">
                <a16:creationId xmlns:a16="http://schemas.microsoft.com/office/drawing/2014/main" id="{C05D98C4-9FD7-CCE9-8824-EBA0D98D29C2}"/>
              </a:ext>
            </a:extLst>
          </p:cNvPr>
          <p:cNvSpPr txBox="1"/>
          <p:nvPr/>
        </p:nvSpPr>
        <p:spPr>
          <a:xfrm>
            <a:off x="9451068" y="5487601"/>
            <a:ext cx="2265529" cy="369332"/>
          </a:xfrm>
          <a:prstGeom prst="rect">
            <a:avLst/>
          </a:prstGeom>
          <a:noFill/>
          <a:ln>
            <a:solidFill>
              <a:schemeClr val="bg1"/>
            </a:solidFill>
          </a:ln>
        </p:spPr>
        <p:txBody>
          <a:bodyPr wrap="square" rtlCol="0">
            <a:spAutoFit/>
          </a:bodyPr>
          <a:lstStyle/>
          <a:p>
            <a:pPr algn="ctr"/>
            <a:r>
              <a:rPr lang="de-DE" dirty="0">
                <a:solidFill>
                  <a:schemeClr val="bg1"/>
                </a:solidFill>
              </a:rPr>
              <a:t>Abnehmer / Kunde</a:t>
            </a:r>
          </a:p>
        </p:txBody>
      </p:sp>
      <p:sp>
        <p:nvSpPr>
          <p:cNvPr id="21" name="Flussdiagramm: Verbinder zu einer anderen Seite 20">
            <a:extLst>
              <a:ext uri="{FF2B5EF4-FFF2-40B4-BE49-F238E27FC236}">
                <a16:creationId xmlns:a16="http://schemas.microsoft.com/office/drawing/2014/main" id="{7A67CE6A-590F-AE78-09C9-9F9A8BE85936}"/>
              </a:ext>
            </a:extLst>
          </p:cNvPr>
          <p:cNvSpPr/>
          <p:nvPr/>
        </p:nvSpPr>
        <p:spPr>
          <a:xfrm>
            <a:off x="10240576" y="1950874"/>
            <a:ext cx="628649" cy="911789"/>
          </a:xfrm>
          <a:prstGeom prst="flowChartOffpageConnec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über</a:t>
            </a:r>
          </a:p>
        </p:txBody>
      </p:sp>
      <p:sp>
        <p:nvSpPr>
          <p:cNvPr id="22" name="Flussdiagramm: Verbinder zu einer anderen Seite 21">
            <a:extLst>
              <a:ext uri="{FF2B5EF4-FFF2-40B4-BE49-F238E27FC236}">
                <a16:creationId xmlns:a16="http://schemas.microsoft.com/office/drawing/2014/main" id="{911A1843-499A-6FD4-211F-BA48AE125620}"/>
              </a:ext>
            </a:extLst>
          </p:cNvPr>
          <p:cNvSpPr/>
          <p:nvPr/>
        </p:nvSpPr>
        <p:spPr>
          <a:xfrm>
            <a:off x="10242848" y="3249684"/>
            <a:ext cx="628649" cy="911789"/>
          </a:xfrm>
          <a:prstGeom prst="flowChartOffpageConnec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über</a:t>
            </a:r>
          </a:p>
        </p:txBody>
      </p:sp>
      <p:sp>
        <p:nvSpPr>
          <p:cNvPr id="23" name="Flussdiagramm: Verbinder zu einer anderen Seite 22">
            <a:extLst>
              <a:ext uri="{FF2B5EF4-FFF2-40B4-BE49-F238E27FC236}">
                <a16:creationId xmlns:a16="http://schemas.microsoft.com/office/drawing/2014/main" id="{A69921D2-CED7-ABE8-9105-7D1322A4FCE5}"/>
              </a:ext>
            </a:extLst>
          </p:cNvPr>
          <p:cNvSpPr/>
          <p:nvPr/>
        </p:nvSpPr>
        <p:spPr>
          <a:xfrm>
            <a:off x="10245120" y="4548494"/>
            <a:ext cx="628649" cy="911789"/>
          </a:xfrm>
          <a:prstGeom prst="flowChartOffpageConnec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zum</a:t>
            </a:r>
          </a:p>
        </p:txBody>
      </p:sp>
      <p:sp>
        <p:nvSpPr>
          <p:cNvPr id="24" name="Rechteck 23">
            <a:extLst>
              <a:ext uri="{FF2B5EF4-FFF2-40B4-BE49-F238E27FC236}">
                <a16:creationId xmlns:a16="http://schemas.microsoft.com/office/drawing/2014/main" id="{D43E865E-7761-E5D1-8D2B-36B0F18B5271}"/>
              </a:ext>
            </a:extLst>
          </p:cNvPr>
          <p:cNvSpPr/>
          <p:nvPr/>
        </p:nvSpPr>
        <p:spPr>
          <a:xfrm>
            <a:off x="10240576" y="931316"/>
            <a:ext cx="628649" cy="3395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aus</a:t>
            </a:r>
          </a:p>
        </p:txBody>
      </p:sp>
    </p:spTree>
    <p:extLst>
      <p:ext uri="{BB962C8B-B14F-4D97-AF65-F5344CB8AC3E}">
        <p14:creationId xmlns:p14="http://schemas.microsoft.com/office/powerpoint/2010/main" val="1454101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4" name="Grafik 3">
            <a:extLst>
              <a:ext uri="{FF2B5EF4-FFF2-40B4-BE49-F238E27FC236}">
                <a16:creationId xmlns:a16="http://schemas.microsoft.com/office/drawing/2014/main" id="{E6A795AA-1A47-B39B-AFBF-4712CFE89683}"/>
              </a:ext>
            </a:extLst>
          </p:cNvPr>
          <p:cNvPicPr>
            <a:picLocks noChangeAspect="1"/>
          </p:cNvPicPr>
          <p:nvPr/>
        </p:nvPicPr>
        <p:blipFill>
          <a:blip r:embed="rId3"/>
          <a:stretch>
            <a:fillRect/>
          </a:stretch>
        </p:blipFill>
        <p:spPr>
          <a:xfrm>
            <a:off x="465078" y="971271"/>
            <a:ext cx="3465478" cy="3209128"/>
          </a:xfrm>
          <a:prstGeom prst="rect">
            <a:avLst/>
          </a:prstGeom>
        </p:spPr>
      </p:pic>
      <p:grpSp>
        <p:nvGrpSpPr>
          <p:cNvPr id="20" name="Gruppieren 19">
            <a:extLst>
              <a:ext uri="{FF2B5EF4-FFF2-40B4-BE49-F238E27FC236}">
                <a16:creationId xmlns:a16="http://schemas.microsoft.com/office/drawing/2014/main" id="{0A73BEFD-ACA7-6F87-F1B5-46C37F49E196}"/>
              </a:ext>
            </a:extLst>
          </p:cNvPr>
          <p:cNvGrpSpPr/>
          <p:nvPr/>
        </p:nvGrpSpPr>
        <p:grpSpPr>
          <a:xfrm>
            <a:off x="2197817" y="2575835"/>
            <a:ext cx="5428947" cy="2553940"/>
            <a:chOff x="2197817" y="2575835"/>
            <a:chExt cx="5428947" cy="2553940"/>
          </a:xfrm>
        </p:grpSpPr>
        <p:pic>
          <p:nvPicPr>
            <p:cNvPr id="5" name="Grafik 4">
              <a:extLst>
                <a:ext uri="{FF2B5EF4-FFF2-40B4-BE49-F238E27FC236}">
                  <a16:creationId xmlns:a16="http://schemas.microsoft.com/office/drawing/2014/main" id="{EC503948-D312-CAE8-FBA4-D215BCA5427C}"/>
                </a:ext>
              </a:extLst>
            </p:cNvPr>
            <p:cNvPicPr>
              <a:picLocks noChangeAspect="1"/>
            </p:cNvPicPr>
            <p:nvPr/>
          </p:nvPicPr>
          <p:blipFill>
            <a:blip r:embed="rId4"/>
            <a:stretch>
              <a:fillRect/>
            </a:stretch>
          </p:blipFill>
          <p:spPr>
            <a:xfrm>
              <a:off x="4323250" y="2575835"/>
              <a:ext cx="3303514" cy="2553940"/>
            </a:xfrm>
            <a:prstGeom prst="rect">
              <a:avLst/>
            </a:prstGeom>
          </p:spPr>
        </p:pic>
        <p:cxnSp>
          <p:nvCxnSpPr>
            <p:cNvPr id="9" name="Gerader Verbinder 8">
              <a:extLst>
                <a:ext uri="{FF2B5EF4-FFF2-40B4-BE49-F238E27FC236}">
                  <a16:creationId xmlns:a16="http://schemas.microsoft.com/office/drawing/2014/main" id="{28B88289-0B5E-4498-929C-AD6B0976A54F}"/>
                </a:ext>
              </a:extLst>
            </p:cNvPr>
            <p:cNvCxnSpPr>
              <a:cxnSpLocks/>
            </p:cNvCxnSpPr>
            <p:nvPr/>
          </p:nvCxnSpPr>
          <p:spPr>
            <a:xfrm>
              <a:off x="2197817" y="2799130"/>
              <a:ext cx="3600655" cy="976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itel 1">
            <a:extLst>
              <a:ext uri="{FF2B5EF4-FFF2-40B4-BE49-F238E27FC236}">
                <a16:creationId xmlns:a16="http://schemas.microsoft.com/office/drawing/2014/main" id="{BD49DBF4-E78D-E962-F7F0-9F6F3E2FC323}"/>
              </a:ext>
            </a:extLst>
          </p:cNvPr>
          <p:cNvSpPr>
            <a:spLocks noGrp="1"/>
          </p:cNvSpPr>
          <p:nvPr>
            <p:ph type="title"/>
          </p:nvPr>
        </p:nvSpPr>
        <p:spPr>
          <a:xfrm>
            <a:off x="273972" y="-17081"/>
            <a:ext cx="11049000" cy="1325563"/>
          </a:xfrm>
        </p:spPr>
        <p:txBody>
          <a:bodyPr>
            <a:normAutofit/>
          </a:bodyPr>
          <a:lstStyle/>
          <a:p>
            <a:r>
              <a:rPr lang="de-DE" sz="2800" b="1" u="sng" dirty="0">
                <a:solidFill>
                  <a:schemeClr val="bg1"/>
                </a:solidFill>
              </a:rPr>
              <a:t>Beispiel: EEG-Anlage-Daten aus </a:t>
            </a:r>
            <a:r>
              <a:rPr lang="de-DE" sz="2800" b="1" u="sng" dirty="0">
                <a:solidFill>
                  <a:schemeClr val="bg1"/>
                </a:solidFill>
                <a:hlinkClick r:id="rId5"/>
              </a:rPr>
              <a:t>www.netztransparenz.de</a:t>
            </a:r>
            <a:r>
              <a:rPr lang="de-DE" sz="2800" b="1" u="sng" dirty="0">
                <a:solidFill>
                  <a:schemeClr val="bg1"/>
                </a:solidFill>
              </a:rPr>
              <a:t> </a:t>
            </a:r>
            <a:br>
              <a:rPr lang="de-DE" sz="2800" b="1" u="sng" dirty="0">
                <a:solidFill>
                  <a:schemeClr val="bg1"/>
                </a:solidFill>
              </a:rPr>
            </a:br>
            <a:r>
              <a:rPr lang="de-DE" sz="2800" b="1" u="sng" dirty="0">
                <a:solidFill>
                  <a:schemeClr val="bg1"/>
                </a:solidFill>
              </a:rPr>
              <a:t>Visualisierung über Google Earth Pro</a:t>
            </a:r>
            <a:br>
              <a:rPr lang="de-DE" sz="2000" dirty="0">
                <a:solidFill>
                  <a:schemeClr val="bg1"/>
                </a:solidFill>
              </a:rPr>
            </a:br>
            <a:endParaRPr lang="de-DE" sz="2000" b="1" dirty="0">
              <a:solidFill>
                <a:schemeClr val="bg1"/>
              </a:solidFill>
            </a:endParaRPr>
          </a:p>
        </p:txBody>
      </p:sp>
      <p:grpSp>
        <p:nvGrpSpPr>
          <p:cNvPr id="21" name="Gruppieren 20">
            <a:extLst>
              <a:ext uri="{FF2B5EF4-FFF2-40B4-BE49-F238E27FC236}">
                <a16:creationId xmlns:a16="http://schemas.microsoft.com/office/drawing/2014/main" id="{EF672B18-CA01-824D-DA23-D08AC8E64504}"/>
              </a:ext>
            </a:extLst>
          </p:cNvPr>
          <p:cNvGrpSpPr/>
          <p:nvPr/>
        </p:nvGrpSpPr>
        <p:grpSpPr>
          <a:xfrm>
            <a:off x="8063678" y="1577484"/>
            <a:ext cx="3965268" cy="4958659"/>
            <a:chOff x="8063678" y="1577484"/>
            <a:chExt cx="3965268" cy="4958659"/>
          </a:xfrm>
        </p:grpSpPr>
        <p:pic>
          <p:nvPicPr>
            <p:cNvPr id="10" name="Grafik 9">
              <a:extLst>
                <a:ext uri="{FF2B5EF4-FFF2-40B4-BE49-F238E27FC236}">
                  <a16:creationId xmlns:a16="http://schemas.microsoft.com/office/drawing/2014/main" id="{7D7DCC2B-501F-DF6A-B5EA-360D513F3C9E}"/>
                </a:ext>
              </a:extLst>
            </p:cNvPr>
            <p:cNvPicPr>
              <a:picLocks noChangeAspect="1"/>
            </p:cNvPicPr>
            <p:nvPr/>
          </p:nvPicPr>
          <p:blipFill>
            <a:blip r:embed="rId6"/>
            <a:stretch>
              <a:fillRect/>
            </a:stretch>
          </p:blipFill>
          <p:spPr>
            <a:xfrm>
              <a:off x="8063678" y="2424192"/>
              <a:ext cx="2140057" cy="2009615"/>
            </a:xfrm>
            <a:prstGeom prst="rect">
              <a:avLst/>
            </a:prstGeom>
          </p:spPr>
        </p:pic>
        <p:pic>
          <p:nvPicPr>
            <p:cNvPr id="13" name="Grafik 12">
              <a:extLst>
                <a:ext uri="{FF2B5EF4-FFF2-40B4-BE49-F238E27FC236}">
                  <a16:creationId xmlns:a16="http://schemas.microsoft.com/office/drawing/2014/main" id="{10E889A7-3366-2024-B1A9-139B13848545}"/>
                </a:ext>
              </a:extLst>
            </p:cNvPr>
            <p:cNvPicPr>
              <a:picLocks noChangeAspect="1"/>
            </p:cNvPicPr>
            <p:nvPr/>
          </p:nvPicPr>
          <p:blipFill>
            <a:blip r:embed="rId7"/>
            <a:stretch>
              <a:fillRect/>
            </a:stretch>
          </p:blipFill>
          <p:spPr>
            <a:xfrm>
              <a:off x="8089547" y="4623285"/>
              <a:ext cx="2140057" cy="1912858"/>
            </a:xfrm>
            <a:prstGeom prst="rect">
              <a:avLst/>
            </a:prstGeom>
          </p:spPr>
        </p:pic>
        <p:pic>
          <p:nvPicPr>
            <p:cNvPr id="15" name="Grafik 14">
              <a:extLst>
                <a:ext uri="{FF2B5EF4-FFF2-40B4-BE49-F238E27FC236}">
                  <a16:creationId xmlns:a16="http://schemas.microsoft.com/office/drawing/2014/main" id="{FAF4D593-ABA1-7167-FFD8-3EBE77936E06}"/>
                </a:ext>
              </a:extLst>
            </p:cNvPr>
            <p:cNvPicPr>
              <a:picLocks noChangeAspect="1"/>
            </p:cNvPicPr>
            <p:nvPr/>
          </p:nvPicPr>
          <p:blipFill>
            <a:blip r:embed="rId8"/>
            <a:stretch>
              <a:fillRect/>
            </a:stretch>
          </p:blipFill>
          <p:spPr>
            <a:xfrm>
              <a:off x="10384612" y="5280516"/>
              <a:ext cx="1644334" cy="1255626"/>
            </a:xfrm>
            <a:prstGeom prst="rect">
              <a:avLst/>
            </a:prstGeom>
          </p:spPr>
        </p:pic>
        <p:pic>
          <p:nvPicPr>
            <p:cNvPr id="17" name="Grafik 16">
              <a:extLst>
                <a:ext uri="{FF2B5EF4-FFF2-40B4-BE49-F238E27FC236}">
                  <a16:creationId xmlns:a16="http://schemas.microsoft.com/office/drawing/2014/main" id="{9F0F165D-75BE-0BED-5E48-48C54756F0A7}"/>
                </a:ext>
              </a:extLst>
            </p:cNvPr>
            <p:cNvPicPr>
              <a:picLocks noChangeAspect="1"/>
            </p:cNvPicPr>
            <p:nvPr/>
          </p:nvPicPr>
          <p:blipFill>
            <a:blip r:embed="rId9"/>
            <a:stretch>
              <a:fillRect/>
            </a:stretch>
          </p:blipFill>
          <p:spPr>
            <a:xfrm>
              <a:off x="10499650" y="2387645"/>
              <a:ext cx="1190120" cy="2082711"/>
            </a:xfrm>
            <a:prstGeom prst="rect">
              <a:avLst/>
            </a:prstGeom>
          </p:spPr>
        </p:pic>
        <p:sp>
          <p:nvSpPr>
            <p:cNvPr id="18" name="Pfeil: nach rechts 17">
              <a:extLst>
                <a:ext uri="{FF2B5EF4-FFF2-40B4-BE49-F238E27FC236}">
                  <a16:creationId xmlns:a16="http://schemas.microsoft.com/office/drawing/2014/main" id="{D2F73B30-84EC-16D8-3498-D79C5DC92C57}"/>
                </a:ext>
              </a:extLst>
            </p:cNvPr>
            <p:cNvSpPr/>
            <p:nvPr/>
          </p:nvSpPr>
          <p:spPr>
            <a:xfrm>
              <a:off x="10273851" y="3333011"/>
              <a:ext cx="225799" cy="2515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17E6696E-FE90-4913-EFEC-930CDAE8CD38}"/>
                </a:ext>
              </a:extLst>
            </p:cNvPr>
            <p:cNvSpPr txBox="1"/>
            <p:nvPr/>
          </p:nvSpPr>
          <p:spPr>
            <a:xfrm>
              <a:off x="8706974" y="1577484"/>
              <a:ext cx="3321972" cy="646331"/>
            </a:xfrm>
            <a:prstGeom prst="rect">
              <a:avLst/>
            </a:prstGeom>
            <a:noFill/>
          </p:spPr>
          <p:txBody>
            <a:bodyPr wrap="square" rtlCol="0">
              <a:spAutoFit/>
            </a:bodyPr>
            <a:lstStyle/>
            <a:p>
              <a:r>
                <a:rPr lang="de-DE" dirty="0">
                  <a:solidFill>
                    <a:schemeClr val="bg1"/>
                  </a:solidFill>
                </a:rPr>
                <a:t>Weitere Nutzung z.B. für Solar-Anlagenplanung/Akquise</a:t>
              </a:r>
            </a:p>
          </p:txBody>
        </p:sp>
      </p:grpSp>
    </p:spTree>
    <p:extLst>
      <p:ext uri="{BB962C8B-B14F-4D97-AF65-F5344CB8AC3E}">
        <p14:creationId xmlns:p14="http://schemas.microsoft.com/office/powerpoint/2010/main" val="313772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20" name="Grafik 19">
            <a:extLst>
              <a:ext uri="{FF2B5EF4-FFF2-40B4-BE49-F238E27FC236}">
                <a16:creationId xmlns:a16="http://schemas.microsoft.com/office/drawing/2014/main" id="{7D4A1203-C51D-267E-DD38-4B5284A2ABAB}"/>
              </a:ext>
            </a:extLst>
          </p:cNvPr>
          <p:cNvPicPr>
            <a:picLocks noChangeAspect="1"/>
          </p:cNvPicPr>
          <p:nvPr/>
        </p:nvPicPr>
        <p:blipFill>
          <a:blip r:embed="rId3"/>
          <a:stretch>
            <a:fillRect/>
          </a:stretch>
        </p:blipFill>
        <p:spPr>
          <a:xfrm>
            <a:off x="3440214" y="933284"/>
            <a:ext cx="7140702" cy="5505681"/>
          </a:xfrm>
          <a:prstGeom prst="rect">
            <a:avLst/>
          </a:prstGeom>
        </p:spPr>
      </p:pic>
      <p:sp>
        <p:nvSpPr>
          <p:cNvPr id="23" name="Titel 1">
            <a:extLst>
              <a:ext uri="{FF2B5EF4-FFF2-40B4-BE49-F238E27FC236}">
                <a16:creationId xmlns:a16="http://schemas.microsoft.com/office/drawing/2014/main" id="{3D54909C-7481-42C4-52D0-BBC862D2BDED}"/>
              </a:ext>
            </a:extLst>
          </p:cNvPr>
          <p:cNvSpPr>
            <a:spLocks noGrp="1"/>
          </p:cNvSpPr>
          <p:nvPr>
            <p:ph type="title"/>
          </p:nvPr>
        </p:nvSpPr>
        <p:spPr>
          <a:xfrm>
            <a:off x="65316" y="-132328"/>
            <a:ext cx="10515600" cy="1325563"/>
          </a:xfrm>
        </p:spPr>
        <p:txBody>
          <a:bodyPr>
            <a:normAutofit/>
          </a:bodyPr>
          <a:lstStyle/>
          <a:p>
            <a:r>
              <a:rPr lang="de-DE" sz="2000" b="1" u="sng" dirty="0">
                <a:solidFill>
                  <a:schemeClr val="bg1"/>
                </a:solidFill>
              </a:rPr>
              <a:t>Beispiel Quartierstrom Berlin: Transformation der innerstädtischen Energieversorgung:</a:t>
            </a:r>
            <a:br>
              <a:rPr lang="de-DE" sz="2000" b="1" u="sng" dirty="0">
                <a:solidFill>
                  <a:schemeClr val="bg1"/>
                </a:solidFill>
              </a:rPr>
            </a:br>
            <a:r>
              <a:rPr lang="de-DE" sz="2000" b="1" u="sng" dirty="0">
                <a:solidFill>
                  <a:schemeClr val="bg1"/>
                </a:solidFill>
              </a:rPr>
              <a:t>durch </a:t>
            </a:r>
            <a:r>
              <a:rPr lang="de-DE" sz="2000" b="1" u="sng" dirty="0" err="1">
                <a:solidFill>
                  <a:schemeClr val="bg1"/>
                </a:solidFill>
              </a:rPr>
              <a:t>Strassen</a:t>
            </a:r>
            <a:r>
              <a:rPr lang="de-DE" sz="2000" b="1" u="sng" dirty="0">
                <a:solidFill>
                  <a:schemeClr val="bg1"/>
                </a:solidFill>
              </a:rPr>
              <a:t> </a:t>
            </a:r>
            <a:r>
              <a:rPr lang="de-DE" sz="2000" b="1" u="sng" dirty="0" err="1">
                <a:solidFill>
                  <a:schemeClr val="bg1"/>
                </a:solidFill>
              </a:rPr>
              <a:t>aufgeteile</a:t>
            </a:r>
            <a:r>
              <a:rPr lang="de-DE" sz="2000" b="1" u="sng" dirty="0">
                <a:solidFill>
                  <a:schemeClr val="bg1"/>
                </a:solidFill>
              </a:rPr>
              <a:t> </a:t>
            </a:r>
            <a:r>
              <a:rPr lang="de-DE" sz="2000" b="1" u="sng" dirty="0" err="1">
                <a:solidFill>
                  <a:schemeClr val="bg1"/>
                </a:solidFill>
              </a:rPr>
              <a:t>Parcellierung</a:t>
            </a:r>
            <a:r>
              <a:rPr lang="de-DE" sz="2000" b="1" u="sng" dirty="0">
                <a:solidFill>
                  <a:schemeClr val="bg1"/>
                </a:solidFill>
              </a:rPr>
              <a:t> in Quartiere</a:t>
            </a:r>
          </a:p>
        </p:txBody>
      </p:sp>
      <p:sp>
        <p:nvSpPr>
          <p:cNvPr id="24" name="Textfeld 23">
            <a:extLst>
              <a:ext uri="{FF2B5EF4-FFF2-40B4-BE49-F238E27FC236}">
                <a16:creationId xmlns:a16="http://schemas.microsoft.com/office/drawing/2014/main" id="{CB6C06D7-D774-FDD7-237F-D6869A0C73C3}"/>
              </a:ext>
            </a:extLst>
          </p:cNvPr>
          <p:cNvSpPr txBox="1"/>
          <p:nvPr/>
        </p:nvSpPr>
        <p:spPr>
          <a:xfrm>
            <a:off x="364836" y="2175496"/>
            <a:ext cx="2775858" cy="1908215"/>
          </a:xfrm>
          <a:prstGeom prst="rect">
            <a:avLst/>
          </a:prstGeom>
          <a:noFill/>
        </p:spPr>
        <p:txBody>
          <a:bodyPr wrap="square" rtlCol="0">
            <a:spAutoFit/>
          </a:bodyPr>
          <a:lstStyle/>
          <a:p>
            <a:r>
              <a:rPr lang="de-DE" sz="2800" b="1" u="sng" dirty="0">
                <a:solidFill>
                  <a:srgbClr val="FF0000"/>
                </a:solidFill>
              </a:rPr>
              <a:t>Das Jagdrevier: </a:t>
            </a:r>
            <a:r>
              <a:rPr lang="de-DE" b="1" dirty="0">
                <a:solidFill>
                  <a:srgbClr val="FF0000"/>
                </a:solidFill>
              </a:rPr>
              <a:t>Dachflächenvermarktung, Regionalstromanbieter / </a:t>
            </a:r>
          </a:p>
          <a:p>
            <a:r>
              <a:rPr lang="de-DE" b="1" dirty="0">
                <a:solidFill>
                  <a:srgbClr val="FF0000"/>
                </a:solidFill>
              </a:rPr>
              <a:t>-</a:t>
            </a:r>
            <a:r>
              <a:rPr lang="de-DE" b="1" dirty="0" err="1">
                <a:solidFill>
                  <a:srgbClr val="FF0000"/>
                </a:solidFill>
              </a:rPr>
              <a:t>plattformen</a:t>
            </a:r>
            <a:r>
              <a:rPr lang="de-DE" b="1" dirty="0">
                <a:solidFill>
                  <a:srgbClr val="FF0000"/>
                </a:solidFill>
              </a:rPr>
              <a:t>, (Energie-)</a:t>
            </a:r>
          </a:p>
          <a:p>
            <a:r>
              <a:rPr lang="de-DE" b="1" dirty="0">
                <a:solidFill>
                  <a:srgbClr val="FF0000"/>
                </a:solidFill>
              </a:rPr>
              <a:t>Konzerne als  Partner </a:t>
            </a:r>
            <a:r>
              <a:rPr lang="de-DE" b="1" dirty="0" err="1">
                <a:solidFill>
                  <a:srgbClr val="FF0000"/>
                </a:solidFill>
              </a:rPr>
              <a:t>WoWi</a:t>
            </a:r>
            <a:endParaRPr lang="de-DE" b="1" dirty="0">
              <a:solidFill>
                <a:srgbClr val="FF0000"/>
              </a:solidFill>
            </a:endParaRPr>
          </a:p>
        </p:txBody>
      </p:sp>
    </p:spTree>
    <p:extLst>
      <p:ext uri="{BB962C8B-B14F-4D97-AF65-F5344CB8AC3E}">
        <p14:creationId xmlns:p14="http://schemas.microsoft.com/office/powerpoint/2010/main" val="869136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10" name="Titel 1">
            <a:extLst>
              <a:ext uri="{FF2B5EF4-FFF2-40B4-BE49-F238E27FC236}">
                <a16:creationId xmlns:a16="http://schemas.microsoft.com/office/drawing/2014/main" id="{148B85FF-A71F-3B3E-67E6-128B326E3EF4}"/>
              </a:ext>
            </a:extLst>
          </p:cNvPr>
          <p:cNvSpPr>
            <a:spLocks noGrp="1"/>
          </p:cNvSpPr>
          <p:nvPr>
            <p:ph type="title"/>
          </p:nvPr>
        </p:nvSpPr>
        <p:spPr>
          <a:xfrm>
            <a:off x="65314" y="127481"/>
            <a:ext cx="11856609" cy="1325563"/>
          </a:xfrm>
        </p:spPr>
        <p:txBody>
          <a:bodyPr>
            <a:normAutofit/>
          </a:bodyPr>
          <a:lstStyle/>
          <a:p>
            <a:r>
              <a:rPr lang="de-DE" sz="2000" b="1" u="sng" dirty="0">
                <a:solidFill>
                  <a:schemeClr val="bg1"/>
                </a:solidFill>
              </a:rPr>
              <a:t>Transformation der innerstädtischen Energieversorgung:</a:t>
            </a:r>
            <a:br>
              <a:rPr lang="de-DE" sz="2000" b="1" u="sng" dirty="0">
                <a:solidFill>
                  <a:schemeClr val="bg1"/>
                </a:solidFill>
              </a:rPr>
            </a:br>
            <a:r>
              <a:rPr lang="de-DE" sz="2000" b="1" u="sng" dirty="0">
                <a:solidFill>
                  <a:schemeClr val="bg1"/>
                </a:solidFill>
              </a:rPr>
              <a:t>Ertragsseite: Simulation des möglichen Stromertrages eines Quartiers incl. Investitionsvolumen und CO2-Einsparung</a:t>
            </a:r>
          </a:p>
        </p:txBody>
      </p:sp>
      <p:pic>
        <p:nvPicPr>
          <p:cNvPr id="11" name="Grafik 10">
            <a:extLst>
              <a:ext uri="{FF2B5EF4-FFF2-40B4-BE49-F238E27FC236}">
                <a16:creationId xmlns:a16="http://schemas.microsoft.com/office/drawing/2014/main" id="{3A6B4682-D8D5-5F28-3DA4-7681211CD39B}"/>
              </a:ext>
            </a:extLst>
          </p:cNvPr>
          <p:cNvPicPr>
            <a:picLocks noChangeAspect="1"/>
          </p:cNvPicPr>
          <p:nvPr/>
        </p:nvPicPr>
        <p:blipFill>
          <a:blip r:embed="rId3"/>
          <a:stretch>
            <a:fillRect/>
          </a:stretch>
        </p:blipFill>
        <p:spPr>
          <a:xfrm>
            <a:off x="173618" y="1177449"/>
            <a:ext cx="10305327" cy="4503101"/>
          </a:xfrm>
          <a:prstGeom prst="rect">
            <a:avLst/>
          </a:prstGeom>
          <a:ln>
            <a:solidFill>
              <a:schemeClr val="tx1"/>
            </a:solidFill>
          </a:ln>
        </p:spPr>
      </p:pic>
      <p:pic>
        <p:nvPicPr>
          <p:cNvPr id="13" name="Grafik 12">
            <a:extLst>
              <a:ext uri="{FF2B5EF4-FFF2-40B4-BE49-F238E27FC236}">
                <a16:creationId xmlns:a16="http://schemas.microsoft.com/office/drawing/2014/main" id="{F8D82889-748F-E91A-B724-F342EA58CBDC}"/>
              </a:ext>
            </a:extLst>
          </p:cNvPr>
          <p:cNvPicPr>
            <a:picLocks noChangeAspect="1"/>
          </p:cNvPicPr>
          <p:nvPr/>
        </p:nvPicPr>
        <p:blipFill>
          <a:blip r:embed="rId4"/>
          <a:stretch>
            <a:fillRect/>
          </a:stretch>
        </p:blipFill>
        <p:spPr>
          <a:xfrm>
            <a:off x="7175304" y="2647190"/>
            <a:ext cx="4363655" cy="3310359"/>
          </a:xfrm>
          <a:prstGeom prst="rect">
            <a:avLst/>
          </a:prstGeom>
          <a:ln>
            <a:solidFill>
              <a:schemeClr val="tx1"/>
            </a:solidFill>
          </a:ln>
        </p:spPr>
      </p:pic>
      <p:sp>
        <p:nvSpPr>
          <p:cNvPr id="2" name="Textfeld 1">
            <a:extLst>
              <a:ext uri="{FF2B5EF4-FFF2-40B4-BE49-F238E27FC236}">
                <a16:creationId xmlns:a16="http://schemas.microsoft.com/office/drawing/2014/main" id="{52B13A2D-3CAB-1DCF-9DF9-C6068F4D18A4}"/>
              </a:ext>
            </a:extLst>
          </p:cNvPr>
          <p:cNvSpPr txBox="1"/>
          <p:nvPr/>
        </p:nvSpPr>
        <p:spPr>
          <a:xfrm>
            <a:off x="65314" y="5680550"/>
            <a:ext cx="6519743" cy="276999"/>
          </a:xfrm>
          <a:prstGeom prst="rect">
            <a:avLst/>
          </a:prstGeom>
          <a:noFill/>
        </p:spPr>
        <p:txBody>
          <a:bodyPr wrap="square" rtlCol="0">
            <a:spAutoFit/>
          </a:bodyPr>
          <a:lstStyle/>
          <a:p>
            <a:r>
              <a:rPr lang="de-DE" sz="1200" dirty="0">
                <a:solidFill>
                  <a:schemeClr val="bg1"/>
                </a:solidFill>
              </a:rPr>
              <a:t>Bewertung Dachflächen aus z.B. Google Earth / GIS-Luftbildaufnahmen, etc.</a:t>
            </a:r>
          </a:p>
        </p:txBody>
      </p:sp>
      <p:sp>
        <p:nvSpPr>
          <p:cNvPr id="4" name="Textfeld 3">
            <a:extLst>
              <a:ext uri="{FF2B5EF4-FFF2-40B4-BE49-F238E27FC236}">
                <a16:creationId xmlns:a16="http://schemas.microsoft.com/office/drawing/2014/main" id="{047FE2C5-7C78-4179-F3B5-7C4D37AE67B3}"/>
              </a:ext>
            </a:extLst>
          </p:cNvPr>
          <p:cNvSpPr txBox="1"/>
          <p:nvPr/>
        </p:nvSpPr>
        <p:spPr>
          <a:xfrm>
            <a:off x="7175304" y="5976438"/>
            <a:ext cx="3103002" cy="276999"/>
          </a:xfrm>
          <a:prstGeom prst="rect">
            <a:avLst/>
          </a:prstGeom>
          <a:noFill/>
        </p:spPr>
        <p:txBody>
          <a:bodyPr wrap="square" rtlCol="0">
            <a:spAutoFit/>
          </a:bodyPr>
          <a:lstStyle/>
          <a:p>
            <a:r>
              <a:rPr lang="de-DE" sz="1200" dirty="0">
                <a:solidFill>
                  <a:schemeClr val="bg1"/>
                </a:solidFill>
              </a:rPr>
              <a:t>Aussortierung ungeeigneter Dachflächen.</a:t>
            </a:r>
          </a:p>
        </p:txBody>
      </p:sp>
    </p:spTree>
    <p:extLst>
      <p:ext uri="{BB962C8B-B14F-4D97-AF65-F5344CB8AC3E}">
        <p14:creationId xmlns:p14="http://schemas.microsoft.com/office/powerpoint/2010/main" val="3359019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4" name="Grafik 3">
            <a:extLst>
              <a:ext uri="{FF2B5EF4-FFF2-40B4-BE49-F238E27FC236}">
                <a16:creationId xmlns:a16="http://schemas.microsoft.com/office/drawing/2014/main" id="{32476758-56B0-7C93-1540-C80B3D2A4A82}"/>
              </a:ext>
            </a:extLst>
          </p:cNvPr>
          <p:cNvPicPr>
            <a:picLocks noChangeAspect="1"/>
          </p:cNvPicPr>
          <p:nvPr/>
        </p:nvPicPr>
        <p:blipFill>
          <a:blip r:embed="rId3"/>
          <a:stretch>
            <a:fillRect/>
          </a:stretch>
        </p:blipFill>
        <p:spPr>
          <a:xfrm>
            <a:off x="7216734" y="1182873"/>
            <a:ext cx="4807569" cy="4549218"/>
          </a:xfrm>
          <a:prstGeom prst="rect">
            <a:avLst/>
          </a:prstGeom>
        </p:spPr>
      </p:pic>
      <p:sp>
        <p:nvSpPr>
          <p:cNvPr id="5" name="Titel 1">
            <a:extLst>
              <a:ext uri="{FF2B5EF4-FFF2-40B4-BE49-F238E27FC236}">
                <a16:creationId xmlns:a16="http://schemas.microsoft.com/office/drawing/2014/main" id="{E2D656C8-84B3-2F99-9DD4-26440219F9A1}"/>
              </a:ext>
            </a:extLst>
          </p:cNvPr>
          <p:cNvSpPr>
            <a:spLocks noGrp="1"/>
          </p:cNvSpPr>
          <p:nvPr>
            <p:ph type="title"/>
          </p:nvPr>
        </p:nvSpPr>
        <p:spPr>
          <a:xfrm>
            <a:off x="65314" y="-50573"/>
            <a:ext cx="11856609" cy="1325563"/>
          </a:xfrm>
        </p:spPr>
        <p:txBody>
          <a:bodyPr>
            <a:normAutofit/>
          </a:bodyPr>
          <a:lstStyle/>
          <a:p>
            <a:r>
              <a:rPr lang="de-DE" sz="2000" b="1" u="sng" dirty="0">
                <a:solidFill>
                  <a:schemeClr val="bg1"/>
                </a:solidFill>
              </a:rPr>
              <a:t>Transformation der innerstädtischen Energieversorgung:</a:t>
            </a:r>
            <a:br>
              <a:rPr lang="de-DE" sz="2000" b="1" u="sng" dirty="0">
                <a:solidFill>
                  <a:schemeClr val="bg1"/>
                </a:solidFill>
              </a:rPr>
            </a:br>
            <a:r>
              <a:rPr lang="de-DE" sz="2000" b="1" u="sng" dirty="0">
                <a:solidFill>
                  <a:schemeClr val="bg1"/>
                </a:solidFill>
              </a:rPr>
              <a:t>Verbrauchsseite: Simulation des möglichen Strombedarfs im Quartier über Standard-Lastprofile, Friendly User, Erfahrungswerte</a:t>
            </a:r>
          </a:p>
        </p:txBody>
      </p:sp>
      <p:sp>
        <p:nvSpPr>
          <p:cNvPr id="6" name="Textfeld 5">
            <a:extLst>
              <a:ext uri="{FF2B5EF4-FFF2-40B4-BE49-F238E27FC236}">
                <a16:creationId xmlns:a16="http://schemas.microsoft.com/office/drawing/2014/main" id="{3444ADDC-4D03-D0B8-4748-D706E038196F}"/>
              </a:ext>
            </a:extLst>
          </p:cNvPr>
          <p:cNvSpPr txBox="1"/>
          <p:nvPr/>
        </p:nvSpPr>
        <p:spPr>
          <a:xfrm>
            <a:off x="7216734" y="5907881"/>
            <a:ext cx="4845933" cy="276999"/>
          </a:xfrm>
          <a:prstGeom prst="rect">
            <a:avLst/>
          </a:prstGeom>
          <a:noFill/>
        </p:spPr>
        <p:txBody>
          <a:bodyPr wrap="square" rtlCol="0">
            <a:spAutoFit/>
          </a:bodyPr>
          <a:lstStyle/>
          <a:p>
            <a:r>
              <a:rPr lang="de-DE" sz="1200" dirty="0">
                <a:solidFill>
                  <a:schemeClr val="bg1"/>
                </a:solidFill>
              </a:rPr>
              <a:t>Quelle: Google Earth Pro mit Excel basierten Verbräuchen</a:t>
            </a:r>
          </a:p>
        </p:txBody>
      </p:sp>
      <p:pic>
        <p:nvPicPr>
          <p:cNvPr id="10" name="Grafik 9">
            <a:extLst>
              <a:ext uri="{FF2B5EF4-FFF2-40B4-BE49-F238E27FC236}">
                <a16:creationId xmlns:a16="http://schemas.microsoft.com/office/drawing/2014/main" id="{EDAE06BA-8682-4BD0-2FE4-54B2EF2206C0}"/>
              </a:ext>
            </a:extLst>
          </p:cNvPr>
          <p:cNvPicPr>
            <a:picLocks noChangeAspect="1"/>
          </p:cNvPicPr>
          <p:nvPr/>
        </p:nvPicPr>
        <p:blipFill>
          <a:blip r:embed="rId4"/>
          <a:stretch>
            <a:fillRect/>
          </a:stretch>
        </p:blipFill>
        <p:spPr>
          <a:xfrm>
            <a:off x="270077" y="1182873"/>
            <a:ext cx="3143689" cy="3648584"/>
          </a:xfrm>
          <a:prstGeom prst="rect">
            <a:avLst/>
          </a:prstGeom>
        </p:spPr>
      </p:pic>
      <p:sp>
        <p:nvSpPr>
          <p:cNvPr id="11" name="Textfeld 10">
            <a:extLst>
              <a:ext uri="{FF2B5EF4-FFF2-40B4-BE49-F238E27FC236}">
                <a16:creationId xmlns:a16="http://schemas.microsoft.com/office/drawing/2014/main" id="{BAB1BAC4-F663-4B07-E310-9A38949535DE}"/>
              </a:ext>
            </a:extLst>
          </p:cNvPr>
          <p:cNvSpPr txBox="1"/>
          <p:nvPr/>
        </p:nvSpPr>
        <p:spPr>
          <a:xfrm>
            <a:off x="270077" y="4909315"/>
            <a:ext cx="3335272" cy="646331"/>
          </a:xfrm>
          <a:prstGeom prst="rect">
            <a:avLst/>
          </a:prstGeom>
          <a:noFill/>
        </p:spPr>
        <p:txBody>
          <a:bodyPr wrap="square" rtlCol="0">
            <a:spAutoFit/>
          </a:bodyPr>
          <a:lstStyle/>
          <a:p>
            <a:r>
              <a:rPr lang="de-DE" sz="1200" dirty="0">
                <a:solidFill>
                  <a:schemeClr val="bg1"/>
                </a:solidFill>
              </a:rPr>
              <a:t>Verteilung der Stromzähler im Quartier, </a:t>
            </a:r>
          </a:p>
          <a:p>
            <a:r>
              <a:rPr lang="de-DE" sz="1200" dirty="0">
                <a:solidFill>
                  <a:schemeClr val="bg1"/>
                </a:solidFill>
              </a:rPr>
              <a:t>Entweder: anonymisierte Zählpunktadressen oder:         Annahme: je Stromzähler ein Haushalt</a:t>
            </a:r>
          </a:p>
        </p:txBody>
      </p:sp>
      <p:sp>
        <p:nvSpPr>
          <p:cNvPr id="13" name="Pfeil: Fünfeck 12">
            <a:extLst>
              <a:ext uri="{FF2B5EF4-FFF2-40B4-BE49-F238E27FC236}">
                <a16:creationId xmlns:a16="http://schemas.microsoft.com/office/drawing/2014/main" id="{CF847DB8-58B8-F058-D7A9-638F58191439}"/>
              </a:ext>
            </a:extLst>
          </p:cNvPr>
          <p:cNvSpPr/>
          <p:nvPr/>
        </p:nvSpPr>
        <p:spPr>
          <a:xfrm>
            <a:off x="3605349" y="2438400"/>
            <a:ext cx="3509004" cy="247091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bg1"/>
                </a:solidFill>
              </a:rPr>
              <a:t>weitere </a:t>
            </a:r>
            <a:r>
              <a:rPr lang="de-DE" sz="1600" dirty="0" err="1">
                <a:solidFill>
                  <a:schemeClr val="bg1"/>
                </a:solidFill>
              </a:rPr>
              <a:t>Verprobung</a:t>
            </a:r>
            <a:r>
              <a:rPr lang="de-DE" sz="1600" dirty="0">
                <a:solidFill>
                  <a:schemeClr val="bg1"/>
                </a:solidFill>
              </a:rPr>
              <a:t> gegen Einwohnermeldeamtsdaten,</a:t>
            </a:r>
          </a:p>
          <a:p>
            <a:r>
              <a:rPr lang="de-DE" sz="1600" dirty="0" err="1">
                <a:solidFill>
                  <a:schemeClr val="bg1"/>
                </a:solidFill>
              </a:rPr>
              <a:t>WoWi</a:t>
            </a:r>
            <a:r>
              <a:rPr lang="de-DE" sz="1600" dirty="0">
                <a:solidFill>
                  <a:schemeClr val="bg1"/>
                </a:solidFill>
              </a:rPr>
              <a:t>-Daten: Anzahl der gemeldeten Personen, m² je Wohnung, Energieausweise, Verbrauchsrechnungen </a:t>
            </a:r>
            <a:r>
              <a:rPr lang="de-DE" sz="1600" dirty="0" err="1">
                <a:solidFill>
                  <a:schemeClr val="bg1"/>
                </a:solidFill>
              </a:rPr>
              <a:t>friendly</a:t>
            </a:r>
            <a:r>
              <a:rPr lang="de-DE" sz="1600" dirty="0">
                <a:solidFill>
                  <a:schemeClr val="bg1"/>
                </a:solidFill>
              </a:rPr>
              <a:t> User, Standard-Lastprofile,</a:t>
            </a:r>
          </a:p>
          <a:p>
            <a:r>
              <a:rPr lang="de-DE" sz="1600" dirty="0">
                <a:solidFill>
                  <a:schemeClr val="bg1"/>
                </a:solidFill>
              </a:rPr>
              <a:t>…..</a:t>
            </a:r>
          </a:p>
        </p:txBody>
      </p:sp>
    </p:spTree>
    <p:extLst>
      <p:ext uri="{BB962C8B-B14F-4D97-AF65-F5344CB8AC3E}">
        <p14:creationId xmlns:p14="http://schemas.microsoft.com/office/powerpoint/2010/main" val="4060539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4" name="Grafik 3">
            <a:extLst>
              <a:ext uri="{FF2B5EF4-FFF2-40B4-BE49-F238E27FC236}">
                <a16:creationId xmlns:a16="http://schemas.microsoft.com/office/drawing/2014/main" id="{C839E764-CA59-31EA-1122-2EE063DFF1A1}"/>
              </a:ext>
            </a:extLst>
          </p:cNvPr>
          <p:cNvPicPr>
            <a:picLocks noChangeAspect="1"/>
          </p:cNvPicPr>
          <p:nvPr/>
        </p:nvPicPr>
        <p:blipFill>
          <a:blip r:embed="rId3"/>
          <a:stretch>
            <a:fillRect/>
          </a:stretch>
        </p:blipFill>
        <p:spPr>
          <a:xfrm>
            <a:off x="865486" y="1238702"/>
            <a:ext cx="10461027" cy="5170642"/>
          </a:xfrm>
          <a:prstGeom prst="rect">
            <a:avLst/>
          </a:prstGeom>
        </p:spPr>
      </p:pic>
      <p:sp>
        <p:nvSpPr>
          <p:cNvPr id="5" name="Freihandform: Form 4">
            <a:extLst>
              <a:ext uri="{FF2B5EF4-FFF2-40B4-BE49-F238E27FC236}">
                <a16:creationId xmlns:a16="http://schemas.microsoft.com/office/drawing/2014/main" id="{7343E27C-155B-1925-4BE2-9D4EEEAD3374}"/>
              </a:ext>
            </a:extLst>
          </p:cNvPr>
          <p:cNvSpPr/>
          <p:nvPr/>
        </p:nvSpPr>
        <p:spPr>
          <a:xfrm>
            <a:off x="4386805" y="1620464"/>
            <a:ext cx="2210765" cy="1944547"/>
          </a:xfrm>
          <a:custGeom>
            <a:avLst/>
            <a:gdLst>
              <a:gd name="connsiteX0" fmla="*/ 1481560 w 2210765"/>
              <a:gd name="connsiteY0" fmla="*/ 0 h 1944547"/>
              <a:gd name="connsiteX1" fmla="*/ 1481560 w 2210765"/>
              <a:gd name="connsiteY1" fmla="*/ 57874 h 1944547"/>
              <a:gd name="connsiteX2" fmla="*/ 0 w 2210765"/>
              <a:gd name="connsiteY2" fmla="*/ 578734 h 1944547"/>
              <a:gd name="connsiteX3" fmla="*/ 1041722 w 2210765"/>
              <a:gd name="connsiteY3" fmla="*/ 1944547 h 1944547"/>
              <a:gd name="connsiteX4" fmla="*/ 2210765 w 2210765"/>
              <a:gd name="connsiteY4" fmla="*/ 1273215 h 1944547"/>
              <a:gd name="connsiteX5" fmla="*/ 1481560 w 2210765"/>
              <a:gd name="connsiteY5" fmla="*/ 0 h 194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765" h="1944547">
                <a:moveTo>
                  <a:pt x="1481560" y="0"/>
                </a:moveTo>
                <a:lnTo>
                  <a:pt x="1481560" y="57874"/>
                </a:lnTo>
                <a:lnTo>
                  <a:pt x="0" y="578734"/>
                </a:lnTo>
                <a:lnTo>
                  <a:pt x="1041722" y="1944547"/>
                </a:lnTo>
                <a:lnTo>
                  <a:pt x="2210765" y="1273215"/>
                </a:lnTo>
                <a:lnTo>
                  <a:pt x="1481560"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Form 5">
            <a:extLst>
              <a:ext uri="{FF2B5EF4-FFF2-40B4-BE49-F238E27FC236}">
                <a16:creationId xmlns:a16="http://schemas.microsoft.com/office/drawing/2014/main" id="{09B1DB8E-2906-94CE-3DF7-951EAFA415E2}"/>
              </a:ext>
            </a:extLst>
          </p:cNvPr>
          <p:cNvSpPr/>
          <p:nvPr/>
        </p:nvSpPr>
        <p:spPr>
          <a:xfrm>
            <a:off x="5509549" y="2754783"/>
            <a:ext cx="3287210" cy="3391383"/>
          </a:xfrm>
          <a:custGeom>
            <a:avLst/>
            <a:gdLst>
              <a:gd name="connsiteX0" fmla="*/ 1585732 w 3287210"/>
              <a:gd name="connsiteY0" fmla="*/ 0 h 3391383"/>
              <a:gd name="connsiteX1" fmla="*/ 0 w 3287210"/>
              <a:gd name="connsiteY1" fmla="*/ 937550 h 3391383"/>
              <a:gd name="connsiteX2" fmla="*/ 1018573 w 3287210"/>
              <a:gd name="connsiteY2" fmla="*/ 2280213 h 3391383"/>
              <a:gd name="connsiteX3" fmla="*/ 1863524 w 3287210"/>
              <a:gd name="connsiteY3" fmla="*/ 3391383 h 3391383"/>
              <a:gd name="connsiteX4" fmla="*/ 3287210 w 3287210"/>
              <a:gd name="connsiteY4" fmla="*/ 2453833 h 3391383"/>
              <a:gd name="connsiteX5" fmla="*/ 2268638 w 3287210"/>
              <a:gd name="connsiteY5" fmla="*/ 1064871 h 3391383"/>
              <a:gd name="connsiteX6" fmla="*/ 1585732 w 3287210"/>
              <a:gd name="connsiteY6" fmla="*/ 0 h 339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7210" h="3391383">
                <a:moveTo>
                  <a:pt x="1585732" y="0"/>
                </a:moveTo>
                <a:lnTo>
                  <a:pt x="0" y="937550"/>
                </a:lnTo>
                <a:lnTo>
                  <a:pt x="1018573" y="2280213"/>
                </a:lnTo>
                <a:lnTo>
                  <a:pt x="1863524" y="3391383"/>
                </a:lnTo>
                <a:lnTo>
                  <a:pt x="3287210" y="2453833"/>
                </a:lnTo>
                <a:lnTo>
                  <a:pt x="2268638" y="1064871"/>
                </a:lnTo>
                <a:lnTo>
                  <a:pt x="1585732"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Form 8">
            <a:extLst>
              <a:ext uri="{FF2B5EF4-FFF2-40B4-BE49-F238E27FC236}">
                <a16:creationId xmlns:a16="http://schemas.microsoft.com/office/drawing/2014/main" id="{5BD53906-5BD3-86C9-F66D-C6DE33DBBE4B}"/>
              </a:ext>
            </a:extLst>
          </p:cNvPr>
          <p:cNvSpPr/>
          <p:nvPr/>
        </p:nvSpPr>
        <p:spPr>
          <a:xfrm>
            <a:off x="1516284" y="2268647"/>
            <a:ext cx="4641448" cy="4155311"/>
          </a:xfrm>
          <a:custGeom>
            <a:avLst/>
            <a:gdLst>
              <a:gd name="connsiteX0" fmla="*/ 2662177 w 4641448"/>
              <a:gd name="connsiteY0" fmla="*/ 0 h 4155311"/>
              <a:gd name="connsiteX1" fmla="*/ 0 w 4641448"/>
              <a:gd name="connsiteY1" fmla="*/ 1620455 h 4155311"/>
              <a:gd name="connsiteX2" fmla="*/ 1539432 w 4641448"/>
              <a:gd name="connsiteY2" fmla="*/ 4155311 h 4155311"/>
              <a:gd name="connsiteX3" fmla="*/ 2164465 w 4641448"/>
              <a:gd name="connsiteY3" fmla="*/ 4132162 h 4155311"/>
              <a:gd name="connsiteX4" fmla="*/ 4641448 w 4641448"/>
              <a:gd name="connsiteY4" fmla="*/ 2627453 h 4155311"/>
              <a:gd name="connsiteX5" fmla="*/ 2662177 w 4641448"/>
              <a:gd name="connsiteY5" fmla="*/ 0 h 415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1448" h="4155311">
                <a:moveTo>
                  <a:pt x="2662177" y="0"/>
                </a:moveTo>
                <a:lnTo>
                  <a:pt x="0" y="1620455"/>
                </a:lnTo>
                <a:lnTo>
                  <a:pt x="1539432" y="4155311"/>
                </a:lnTo>
                <a:lnTo>
                  <a:pt x="2164465" y="4132162"/>
                </a:lnTo>
                <a:lnTo>
                  <a:pt x="4641448" y="2627453"/>
                </a:lnTo>
                <a:lnTo>
                  <a:pt x="2662177"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1">
            <a:extLst>
              <a:ext uri="{FF2B5EF4-FFF2-40B4-BE49-F238E27FC236}">
                <a16:creationId xmlns:a16="http://schemas.microsoft.com/office/drawing/2014/main" id="{148B85FF-A71F-3B3E-67E6-128B326E3EF4}"/>
              </a:ext>
            </a:extLst>
          </p:cNvPr>
          <p:cNvSpPr>
            <a:spLocks noGrp="1"/>
          </p:cNvSpPr>
          <p:nvPr>
            <p:ph type="title"/>
          </p:nvPr>
        </p:nvSpPr>
        <p:spPr>
          <a:xfrm>
            <a:off x="65315" y="127481"/>
            <a:ext cx="10515600" cy="1325563"/>
          </a:xfrm>
        </p:spPr>
        <p:txBody>
          <a:bodyPr>
            <a:normAutofit/>
          </a:bodyPr>
          <a:lstStyle/>
          <a:p>
            <a:r>
              <a:rPr lang="de-DE" sz="2000" b="1" u="sng" dirty="0">
                <a:solidFill>
                  <a:schemeClr val="bg1"/>
                </a:solidFill>
              </a:rPr>
              <a:t>Transformation der innerstädtischen Energieversorgung:</a:t>
            </a:r>
            <a:br>
              <a:rPr lang="de-DE" sz="2000" b="1" u="sng" dirty="0">
                <a:solidFill>
                  <a:schemeClr val="bg1"/>
                </a:solidFill>
              </a:rPr>
            </a:br>
            <a:r>
              <a:rPr lang="de-DE" sz="2000" b="1" u="sng" dirty="0">
                <a:solidFill>
                  <a:schemeClr val="bg1"/>
                </a:solidFill>
              </a:rPr>
              <a:t>autarke Energieversorgungszellen =&gt; Quartierstrom =&gt; Mieterstrom</a:t>
            </a:r>
            <a:br>
              <a:rPr lang="de-DE" sz="2000" b="1" u="sng" dirty="0">
                <a:solidFill>
                  <a:schemeClr val="bg1"/>
                </a:solidFill>
              </a:rPr>
            </a:br>
            <a:br>
              <a:rPr lang="de-DE" sz="2000" b="1" u="sng" dirty="0">
                <a:solidFill>
                  <a:schemeClr val="bg1"/>
                </a:solidFill>
              </a:rPr>
            </a:br>
            <a:endParaRPr lang="de-DE" sz="2000" b="1" u="sng" dirty="0">
              <a:solidFill>
                <a:schemeClr val="bg1"/>
              </a:solidFill>
            </a:endParaRPr>
          </a:p>
        </p:txBody>
      </p:sp>
    </p:spTree>
    <p:extLst>
      <p:ext uri="{BB962C8B-B14F-4D97-AF65-F5344CB8AC3E}">
        <p14:creationId xmlns:p14="http://schemas.microsoft.com/office/powerpoint/2010/main" val="37201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7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pic>
        <p:nvPicPr>
          <p:cNvPr id="4" name="Grafik 3">
            <a:extLst>
              <a:ext uri="{FF2B5EF4-FFF2-40B4-BE49-F238E27FC236}">
                <a16:creationId xmlns:a16="http://schemas.microsoft.com/office/drawing/2014/main" id="{7E7B0DA8-D5A7-37E1-7192-CA60F446B251}"/>
              </a:ext>
            </a:extLst>
          </p:cNvPr>
          <p:cNvPicPr>
            <a:picLocks noChangeAspect="1"/>
          </p:cNvPicPr>
          <p:nvPr/>
        </p:nvPicPr>
        <p:blipFill>
          <a:blip r:embed="rId3"/>
          <a:stretch>
            <a:fillRect/>
          </a:stretch>
        </p:blipFill>
        <p:spPr>
          <a:xfrm>
            <a:off x="2069432" y="973295"/>
            <a:ext cx="7364906" cy="5271122"/>
          </a:xfrm>
          <a:prstGeom prst="rect">
            <a:avLst/>
          </a:prstGeom>
        </p:spPr>
      </p:pic>
      <p:sp>
        <p:nvSpPr>
          <p:cNvPr id="5" name="Titel 1">
            <a:extLst>
              <a:ext uri="{FF2B5EF4-FFF2-40B4-BE49-F238E27FC236}">
                <a16:creationId xmlns:a16="http://schemas.microsoft.com/office/drawing/2014/main" id="{B58DF12A-B657-B95D-2AC7-1EA9A14F6642}"/>
              </a:ext>
            </a:extLst>
          </p:cNvPr>
          <p:cNvSpPr>
            <a:spLocks noGrp="1"/>
          </p:cNvSpPr>
          <p:nvPr>
            <p:ph type="title"/>
          </p:nvPr>
        </p:nvSpPr>
        <p:spPr>
          <a:xfrm>
            <a:off x="65315" y="127481"/>
            <a:ext cx="10515600" cy="1325563"/>
          </a:xfrm>
        </p:spPr>
        <p:txBody>
          <a:bodyPr>
            <a:normAutofit/>
          </a:bodyPr>
          <a:lstStyle/>
          <a:p>
            <a:r>
              <a:rPr lang="de-DE" sz="2000" b="1" u="sng" dirty="0">
                <a:solidFill>
                  <a:schemeClr val="bg1"/>
                </a:solidFill>
              </a:rPr>
              <a:t>Transformation der innerstädtischen Energieversorgung:</a:t>
            </a:r>
            <a:br>
              <a:rPr lang="de-DE" sz="2000" b="1" u="sng" dirty="0">
                <a:solidFill>
                  <a:schemeClr val="bg1"/>
                </a:solidFill>
              </a:rPr>
            </a:br>
            <a:r>
              <a:rPr lang="de-DE" sz="2000" b="1" u="sng" dirty="0">
                <a:solidFill>
                  <a:schemeClr val="bg1"/>
                </a:solidFill>
              </a:rPr>
              <a:t>autarke Energieversorgungszellen =&gt; Quartierstrom =&gt; Mieterstrom, Angebot der Immobilienwirtschaft</a:t>
            </a:r>
            <a:br>
              <a:rPr lang="de-DE" sz="2000" b="1" u="sng" dirty="0">
                <a:solidFill>
                  <a:schemeClr val="bg1"/>
                </a:solidFill>
              </a:rPr>
            </a:br>
            <a:br>
              <a:rPr lang="de-DE" sz="2000" b="1" u="sng" dirty="0">
                <a:solidFill>
                  <a:schemeClr val="bg1"/>
                </a:solidFill>
              </a:rPr>
            </a:br>
            <a:endParaRPr lang="de-DE" sz="2000" b="1" u="sng" dirty="0">
              <a:solidFill>
                <a:schemeClr val="bg1"/>
              </a:solidFill>
            </a:endParaRPr>
          </a:p>
        </p:txBody>
      </p:sp>
      <p:sp>
        <p:nvSpPr>
          <p:cNvPr id="2" name="Textfeld 1">
            <a:extLst>
              <a:ext uri="{FF2B5EF4-FFF2-40B4-BE49-F238E27FC236}">
                <a16:creationId xmlns:a16="http://schemas.microsoft.com/office/drawing/2014/main" id="{41B80061-8F50-AC5D-528D-71F7F45DDE65}"/>
              </a:ext>
            </a:extLst>
          </p:cNvPr>
          <p:cNvSpPr txBox="1"/>
          <p:nvPr/>
        </p:nvSpPr>
        <p:spPr>
          <a:xfrm>
            <a:off x="1966304" y="6279499"/>
            <a:ext cx="6519743" cy="276999"/>
          </a:xfrm>
          <a:prstGeom prst="rect">
            <a:avLst/>
          </a:prstGeom>
          <a:noFill/>
        </p:spPr>
        <p:txBody>
          <a:bodyPr wrap="square" rtlCol="0">
            <a:spAutoFit/>
          </a:bodyPr>
          <a:lstStyle/>
          <a:p>
            <a:r>
              <a:rPr lang="de-DE" sz="1200" dirty="0">
                <a:solidFill>
                  <a:schemeClr val="bg1"/>
                </a:solidFill>
              </a:rPr>
              <a:t>Quelle: </a:t>
            </a:r>
            <a:r>
              <a:rPr lang="de-DE" sz="1200" dirty="0" err="1">
                <a:solidFill>
                  <a:schemeClr val="bg1"/>
                </a:solidFill>
              </a:rPr>
              <a:t>GeWoBAG</a:t>
            </a:r>
            <a:r>
              <a:rPr lang="de-DE" sz="1200" dirty="0">
                <a:solidFill>
                  <a:schemeClr val="bg1"/>
                </a:solidFill>
              </a:rPr>
              <a:t>, Berlin</a:t>
            </a:r>
          </a:p>
        </p:txBody>
      </p:sp>
    </p:spTree>
    <p:extLst>
      <p:ext uri="{BB962C8B-B14F-4D97-AF65-F5344CB8AC3E}">
        <p14:creationId xmlns:p14="http://schemas.microsoft.com/office/powerpoint/2010/main" val="4211563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4" name="Titel 1">
            <a:extLst>
              <a:ext uri="{FF2B5EF4-FFF2-40B4-BE49-F238E27FC236}">
                <a16:creationId xmlns:a16="http://schemas.microsoft.com/office/drawing/2014/main" id="{8507A302-450A-B3A6-8E42-A922B0FDF7A5}"/>
              </a:ext>
            </a:extLst>
          </p:cNvPr>
          <p:cNvSpPr>
            <a:spLocks noGrp="1"/>
          </p:cNvSpPr>
          <p:nvPr>
            <p:ph type="title"/>
          </p:nvPr>
        </p:nvSpPr>
        <p:spPr>
          <a:xfrm>
            <a:off x="65315" y="127481"/>
            <a:ext cx="10515600" cy="1325563"/>
          </a:xfrm>
        </p:spPr>
        <p:txBody>
          <a:bodyPr>
            <a:normAutofit/>
          </a:bodyPr>
          <a:lstStyle/>
          <a:p>
            <a:r>
              <a:rPr lang="de-DE" sz="2800" b="1" u="sng" dirty="0">
                <a:solidFill>
                  <a:schemeClr val="bg1"/>
                </a:solidFill>
              </a:rPr>
              <a:t>Regionalstrom-Vermarktung</a:t>
            </a:r>
            <a:br>
              <a:rPr lang="de-DE" sz="2000" b="1" u="sng" dirty="0">
                <a:solidFill>
                  <a:schemeClr val="bg1"/>
                </a:solidFill>
              </a:rPr>
            </a:br>
            <a:r>
              <a:rPr lang="de-DE" sz="2000" dirty="0">
                <a:solidFill>
                  <a:schemeClr val="bg1"/>
                </a:solidFill>
              </a:rPr>
              <a:t>Argumentation: Einspeisevergütung für neue EEG-Anlagen liegt aktuell zwischen 6 – 8 Cent/kWh</a:t>
            </a:r>
            <a:br>
              <a:rPr lang="de-DE" sz="2000" dirty="0">
                <a:solidFill>
                  <a:schemeClr val="bg1"/>
                </a:solidFill>
              </a:rPr>
            </a:br>
            <a:r>
              <a:rPr lang="de-DE" sz="2000" dirty="0">
                <a:solidFill>
                  <a:schemeClr val="bg1"/>
                </a:solidFill>
              </a:rPr>
              <a:t>Direkt-Vermarktung der kWh wesentlich höher</a:t>
            </a:r>
            <a:endParaRPr lang="de-DE" sz="2000" b="1" u="sng" dirty="0">
              <a:solidFill>
                <a:schemeClr val="bg1"/>
              </a:solidFill>
            </a:endParaRPr>
          </a:p>
        </p:txBody>
      </p:sp>
      <p:sp>
        <p:nvSpPr>
          <p:cNvPr id="5" name="Textfeld 4">
            <a:extLst>
              <a:ext uri="{FF2B5EF4-FFF2-40B4-BE49-F238E27FC236}">
                <a16:creationId xmlns:a16="http://schemas.microsoft.com/office/drawing/2014/main" id="{4A3371DA-C326-794C-0384-DFEE7007A5EF}"/>
              </a:ext>
            </a:extLst>
          </p:cNvPr>
          <p:cNvSpPr txBox="1"/>
          <p:nvPr/>
        </p:nvSpPr>
        <p:spPr>
          <a:xfrm>
            <a:off x="65315" y="1531593"/>
            <a:ext cx="11757717" cy="369332"/>
          </a:xfrm>
          <a:prstGeom prst="rect">
            <a:avLst/>
          </a:prstGeom>
          <a:noFill/>
        </p:spPr>
        <p:txBody>
          <a:bodyPr wrap="square" rtlCol="0">
            <a:spAutoFit/>
          </a:bodyPr>
          <a:lstStyle/>
          <a:p>
            <a:r>
              <a:rPr lang="nn-NO" dirty="0">
                <a:hlinkClick r:id="rId3"/>
              </a:rPr>
              <a:t>Stadtwerke Bad Sinntal | Regionalstrom (stadtwerke-bad-sinntal.de)</a:t>
            </a:r>
            <a:endParaRPr lang="de-DE" dirty="0"/>
          </a:p>
        </p:txBody>
      </p:sp>
      <p:pic>
        <p:nvPicPr>
          <p:cNvPr id="9" name="Grafik 8">
            <a:hlinkClick r:id="rId3"/>
            <a:extLst>
              <a:ext uri="{FF2B5EF4-FFF2-40B4-BE49-F238E27FC236}">
                <a16:creationId xmlns:a16="http://schemas.microsoft.com/office/drawing/2014/main" id="{53AA5B7F-B3C1-40D6-9112-2E004DB68A95}"/>
              </a:ext>
            </a:extLst>
          </p:cNvPr>
          <p:cNvPicPr>
            <a:picLocks noChangeAspect="1"/>
          </p:cNvPicPr>
          <p:nvPr/>
        </p:nvPicPr>
        <p:blipFill>
          <a:blip r:embed="rId4"/>
          <a:stretch>
            <a:fillRect/>
          </a:stretch>
        </p:blipFill>
        <p:spPr>
          <a:xfrm>
            <a:off x="6983002" y="1453044"/>
            <a:ext cx="4672003" cy="4612105"/>
          </a:xfrm>
          <a:prstGeom prst="rect">
            <a:avLst/>
          </a:prstGeom>
        </p:spPr>
      </p:pic>
      <p:sp>
        <p:nvSpPr>
          <p:cNvPr id="10" name="Textfeld 9">
            <a:extLst>
              <a:ext uri="{FF2B5EF4-FFF2-40B4-BE49-F238E27FC236}">
                <a16:creationId xmlns:a16="http://schemas.microsoft.com/office/drawing/2014/main" id="{606D2C18-E102-C5A3-8079-395BEEF67269}"/>
              </a:ext>
            </a:extLst>
          </p:cNvPr>
          <p:cNvSpPr txBox="1"/>
          <p:nvPr/>
        </p:nvSpPr>
        <p:spPr>
          <a:xfrm>
            <a:off x="208547" y="2342147"/>
            <a:ext cx="5694948" cy="523220"/>
          </a:xfrm>
          <a:prstGeom prst="rect">
            <a:avLst/>
          </a:prstGeom>
          <a:noFill/>
        </p:spPr>
        <p:txBody>
          <a:bodyPr wrap="square" rtlCol="0">
            <a:spAutoFit/>
          </a:bodyPr>
          <a:lstStyle/>
          <a:p>
            <a:r>
              <a:rPr lang="de-DE" sz="2800" dirty="0">
                <a:solidFill>
                  <a:schemeClr val="bg1"/>
                </a:solidFill>
              </a:rPr>
              <a:t>PLZ: 52525</a:t>
            </a:r>
          </a:p>
        </p:txBody>
      </p:sp>
    </p:spTree>
    <p:extLst>
      <p:ext uri="{BB962C8B-B14F-4D97-AF65-F5344CB8AC3E}">
        <p14:creationId xmlns:p14="http://schemas.microsoft.com/office/powerpoint/2010/main" val="1037359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2" name="Textfeld 1">
            <a:extLst>
              <a:ext uri="{FF2B5EF4-FFF2-40B4-BE49-F238E27FC236}">
                <a16:creationId xmlns:a16="http://schemas.microsoft.com/office/drawing/2014/main" id="{AF696E3B-636D-73FE-AAA5-DEE13518A342}"/>
              </a:ext>
            </a:extLst>
          </p:cNvPr>
          <p:cNvSpPr txBox="1"/>
          <p:nvPr/>
        </p:nvSpPr>
        <p:spPr>
          <a:xfrm>
            <a:off x="1436914" y="1902634"/>
            <a:ext cx="9800581" cy="2585323"/>
          </a:xfrm>
          <a:prstGeom prst="rect">
            <a:avLst/>
          </a:prstGeom>
          <a:noFill/>
        </p:spPr>
        <p:txBody>
          <a:bodyPr wrap="square" rtlCol="0">
            <a:spAutoFit/>
          </a:bodyPr>
          <a:lstStyle/>
          <a:p>
            <a:r>
              <a:rPr lang="de-DE" sz="5400" dirty="0">
                <a:solidFill>
                  <a:schemeClr val="bg1"/>
                </a:solidFill>
              </a:rPr>
              <a:t>Vision:</a:t>
            </a:r>
          </a:p>
          <a:p>
            <a:r>
              <a:rPr lang="de-DE" sz="5400" dirty="0">
                <a:solidFill>
                  <a:schemeClr val="bg1"/>
                </a:solidFill>
              </a:rPr>
              <a:t>Wie sieht der Energieversorger der Zukunft aus ?</a:t>
            </a:r>
          </a:p>
        </p:txBody>
      </p:sp>
    </p:spTree>
    <p:extLst>
      <p:ext uri="{BB962C8B-B14F-4D97-AF65-F5344CB8AC3E}">
        <p14:creationId xmlns:p14="http://schemas.microsoft.com/office/powerpoint/2010/main" val="843649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442F1BB1-B858-89EE-F1E1-06464FF3F80E}"/>
              </a:ext>
            </a:extLst>
          </p:cNvPr>
          <p:cNvSpPr txBox="1"/>
          <p:nvPr/>
        </p:nvSpPr>
        <p:spPr>
          <a:xfrm>
            <a:off x="1255827" y="89922"/>
            <a:ext cx="9562268" cy="1200329"/>
          </a:xfrm>
          <a:prstGeom prst="rect">
            <a:avLst/>
          </a:prstGeom>
          <a:noFill/>
        </p:spPr>
        <p:txBody>
          <a:bodyPr wrap="square" rtlCol="0">
            <a:spAutoFit/>
          </a:bodyPr>
          <a:lstStyle/>
          <a:p>
            <a:pPr algn="ctr"/>
            <a:r>
              <a:rPr lang="de-DE" b="1" i="0" dirty="0">
                <a:solidFill>
                  <a:schemeClr val="bg1"/>
                </a:solidFill>
                <a:effectLst/>
                <a:latin typeface="Statis Sans"/>
              </a:rPr>
              <a:t>Der Energieversorger der Zukunft: Vision ? </a:t>
            </a:r>
          </a:p>
          <a:p>
            <a:pPr algn="ctr"/>
            <a:r>
              <a:rPr lang="de-DE" b="1" dirty="0">
                <a:solidFill>
                  <a:schemeClr val="bg1"/>
                </a:solidFill>
                <a:latin typeface="Statis Sans"/>
              </a:rPr>
              <a:t>ein multi-funktionaler, Service-orientierter Konzern (als kommunaler Eigenbetrieb)</a:t>
            </a:r>
          </a:p>
          <a:p>
            <a:pPr algn="ctr"/>
            <a:r>
              <a:rPr lang="de-DE" b="1" dirty="0">
                <a:solidFill>
                  <a:schemeClr val="bg1"/>
                </a:solidFill>
                <a:latin typeface="Statis Sans"/>
              </a:rPr>
              <a:t>e</a:t>
            </a:r>
            <a:r>
              <a:rPr lang="de-DE" b="1" i="0" dirty="0">
                <a:solidFill>
                  <a:schemeClr val="bg1"/>
                </a:solidFill>
                <a:effectLst/>
                <a:latin typeface="Statis Sans"/>
              </a:rPr>
              <a:t>in multi-funktionaler, Service- und Gewinn-orientierter Konzern (als Kapitalgesellschaft)</a:t>
            </a:r>
          </a:p>
          <a:p>
            <a:pPr algn="ctr"/>
            <a:endParaRPr lang="de-DE" dirty="0">
              <a:solidFill>
                <a:schemeClr val="bg1"/>
              </a:solidFill>
            </a:endParaRPr>
          </a:p>
        </p:txBody>
      </p:sp>
      <p:sp>
        <p:nvSpPr>
          <p:cNvPr id="3" name="Rechteck 2">
            <a:extLst>
              <a:ext uri="{FF2B5EF4-FFF2-40B4-BE49-F238E27FC236}">
                <a16:creationId xmlns:a16="http://schemas.microsoft.com/office/drawing/2014/main" id="{6765EC71-2E5C-5814-3063-9B14145D32D9}"/>
              </a:ext>
            </a:extLst>
          </p:cNvPr>
          <p:cNvSpPr/>
          <p:nvPr/>
        </p:nvSpPr>
        <p:spPr>
          <a:xfrm>
            <a:off x="245662" y="1023578"/>
            <a:ext cx="11737074" cy="1105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Holding (u.a. in Funktion des DSO)</a:t>
            </a:r>
          </a:p>
          <a:p>
            <a:pPr algn="ctr"/>
            <a:r>
              <a:rPr lang="de-DE" sz="1600" dirty="0"/>
              <a:t>als kommunaler Eigenbetrieb: Wahrnehmung der Interessen des obersten Dienstherren</a:t>
            </a:r>
          </a:p>
          <a:p>
            <a:pPr algn="ctr"/>
            <a:r>
              <a:rPr lang="de-DE" sz="1600" dirty="0"/>
              <a:t>als wirtschaftlich orientiertes Unternehmen: Wahrnehmung von Geschäften im Bereich Energie /  Wasser, Gewinn-Orientierung für neue Investitionen</a:t>
            </a:r>
          </a:p>
        </p:txBody>
      </p:sp>
      <p:grpSp>
        <p:nvGrpSpPr>
          <p:cNvPr id="20" name="Gruppieren 19">
            <a:extLst>
              <a:ext uri="{FF2B5EF4-FFF2-40B4-BE49-F238E27FC236}">
                <a16:creationId xmlns:a16="http://schemas.microsoft.com/office/drawing/2014/main" id="{CB6C84BB-E55F-D387-8519-48A1365E8EA4}"/>
              </a:ext>
            </a:extLst>
          </p:cNvPr>
          <p:cNvGrpSpPr/>
          <p:nvPr/>
        </p:nvGrpSpPr>
        <p:grpSpPr>
          <a:xfrm>
            <a:off x="6549662" y="2465689"/>
            <a:ext cx="4864165" cy="495875"/>
            <a:chOff x="6549662" y="2465689"/>
            <a:chExt cx="4864165" cy="495875"/>
          </a:xfrm>
        </p:grpSpPr>
        <p:sp>
          <p:nvSpPr>
            <p:cNvPr id="29" name="Rechteck 28">
              <a:extLst>
                <a:ext uri="{FF2B5EF4-FFF2-40B4-BE49-F238E27FC236}">
                  <a16:creationId xmlns:a16="http://schemas.microsoft.com/office/drawing/2014/main" id="{1945BB53-6D72-CF39-589D-64AB0EAEEED1}"/>
                </a:ext>
              </a:extLst>
            </p:cNvPr>
            <p:cNvSpPr/>
            <p:nvPr/>
          </p:nvSpPr>
          <p:spPr>
            <a:xfrm>
              <a:off x="6549662" y="2465689"/>
              <a:ext cx="189273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Org.-Betreuung bei KfW-Anträgen, Firmengründung</a:t>
              </a:r>
            </a:p>
          </p:txBody>
        </p:sp>
        <p:sp>
          <p:nvSpPr>
            <p:cNvPr id="30" name="Rechteck 29">
              <a:extLst>
                <a:ext uri="{FF2B5EF4-FFF2-40B4-BE49-F238E27FC236}">
                  <a16:creationId xmlns:a16="http://schemas.microsoft.com/office/drawing/2014/main" id="{D11295D3-6246-7004-7A60-0DBD504943EC}"/>
                </a:ext>
              </a:extLst>
            </p:cNvPr>
            <p:cNvSpPr/>
            <p:nvPr/>
          </p:nvSpPr>
          <p:spPr>
            <a:xfrm>
              <a:off x="8411325" y="2470245"/>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Partnermanagement lokal und national</a:t>
              </a:r>
            </a:p>
          </p:txBody>
        </p:sp>
        <p:sp>
          <p:nvSpPr>
            <p:cNvPr id="31" name="Rechteck 30">
              <a:extLst>
                <a:ext uri="{FF2B5EF4-FFF2-40B4-BE49-F238E27FC236}">
                  <a16:creationId xmlns:a16="http://schemas.microsoft.com/office/drawing/2014/main" id="{EC6093F5-A57C-BED2-C5CB-CABEC7275F4B}"/>
                </a:ext>
              </a:extLst>
            </p:cNvPr>
            <p:cNvSpPr/>
            <p:nvPr/>
          </p:nvSpPr>
          <p:spPr>
            <a:xfrm>
              <a:off x="9912576" y="247024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Controlling &amp; </a:t>
              </a:r>
              <a:r>
                <a:rPr lang="de-DE" sz="1200" dirty="0" err="1">
                  <a:solidFill>
                    <a:schemeClr val="bg1"/>
                  </a:solidFill>
                </a:rPr>
                <a:t>Contracting</a:t>
              </a:r>
              <a:endParaRPr lang="de-DE" sz="1200" dirty="0">
                <a:solidFill>
                  <a:schemeClr val="bg1"/>
                </a:solidFill>
              </a:endParaRPr>
            </a:p>
          </p:txBody>
        </p:sp>
      </p:grpSp>
      <p:grpSp>
        <p:nvGrpSpPr>
          <p:cNvPr id="63" name="Gruppieren 62">
            <a:extLst>
              <a:ext uri="{FF2B5EF4-FFF2-40B4-BE49-F238E27FC236}">
                <a16:creationId xmlns:a16="http://schemas.microsoft.com/office/drawing/2014/main" id="{05DFFA16-A58D-730A-259C-E4A67E78ABCA}"/>
              </a:ext>
            </a:extLst>
          </p:cNvPr>
          <p:cNvGrpSpPr/>
          <p:nvPr/>
        </p:nvGrpSpPr>
        <p:grpSpPr>
          <a:xfrm>
            <a:off x="177422" y="2367400"/>
            <a:ext cx="6455390" cy="716994"/>
            <a:chOff x="177422" y="2367400"/>
            <a:chExt cx="6455390" cy="716994"/>
          </a:xfrm>
        </p:grpSpPr>
        <p:sp>
          <p:nvSpPr>
            <p:cNvPr id="9" name="Rechteck 8">
              <a:extLst>
                <a:ext uri="{FF2B5EF4-FFF2-40B4-BE49-F238E27FC236}">
                  <a16:creationId xmlns:a16="http://schemas.microsoft.com/office/drawing/2014/main" id="{D47A6AD4-2494-20B5-8DCF-CC3D8DAC4A58}"/>
                </a:ext>
              </a:extLst>
            </p:cNvPr>
            <p:cNvSpPr/>
            <p:nvPr/>
          </p:nvSpPr>
          <p:spPr>
            <a:xfrm>
              <a:off x="245662" y="2456597"/>
              <a:ext cx="1501251" cy="505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Netzbetrieb (TSO)</a:t>
              </a:r>
            </a:p>
            <a:p>
              <a:pPr algn="ctr"/>
              <a:r>
                <a:rPr lang="de-DE" sz="1200" dirty="0">
                  <a:solidFill>
                    <a:schemeClr val="bg1"/>
                  </a:solidFill>
                </a:rPr>
                <a:t>G/W/E/FW</a:t>
              </a:r>
            </a:p>
          </p:txBody>
        </p:sp>
        <p:sp>
          <p:nvSpPr>
            <p:cNvPr id="10" name="Rechteck 9">
              <a:extLst>
                <a:ext uri="{FF2B5EF4-FFF2-40B4-BE49-F238E27FC236}">
                  <a16:creationId xmlns:a16="http://schemas.microsoft.com/office/drawing/2014/main" id="{47C6A8DF-081A-1F85-2C96-7D7240FBBC94}"/>
                </a:ext>
              </a:extLst>
            </p:cNvPr>
            <p:cNvSpPr/>
            <p:nvPr/>
          </p:nvSpPr>
          <p:spPr>
            <a:xfrm>
              <a:off x="1809589" y="247102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Vertrieb</a:t>
              </a:r>
            </a:p>
          </p:txBody>
        </p:sp>
        <p:sp>
          <p:nvSpPr>
            <p:cNvPr id="11" name="Rechteck 10">
              <a:extLst>
                <a:ext uri="{FF2B5EF4-FFF2-40B4-BE49-F238E27FC236}">
                  <a16:creationId xmlns:a16="http://schemas.microsoft.com/office/drawing/2014/main" id="{F231445D-603E-685C-83EC-9B8C5D60C9D6}"/>
                </a:ext>
              </a:extLst>
            </p:cNvPr>
            <p:cNvSpPr/>
            <p:nvPr/>
          </p:nvSpPr>
          <p:spPr>
            <a:xfrm>
              <a:off x="5038550" y="247102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Kundenservices</a:t>
              </a:r>
            </a:p>
          </p:txBody>
        </p:sp>
        <p:sp>
          <p:nvSpPr>
            <p:cNvPr id="17" name="Rechteck 16">
              <a:extLst>
                <a:ext uri="{FF2B5EF4-FFF2-40B4-BE49-F238E27FC236}">
                  <a16:creationId xmlns:a16="http://schemas.microsoft.com/office/drawing/2014/main" id="{3916B940-22FB-C2A1-4C1D-D90B3075AC00}"/>
                </a:ext>
              </a:extLst>
            </p:cNvPr>
            <p:cNvSpPr/>
            <p:nvPr/>
          </p:nvSpPr>
          <p:spPr>
            <a:xfrm>
              <a:off x="3383381" y="2470245"/>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IT und Innovation</a:t>
              </a:r>
            </a:p>
          </p:txBody>
        </p:sp>
        <p:sp>
          <p:nvSpPr>
            <p:cNvPr id="12" name="Rechteck 11">
              <a:extLst>
                <a:ext uri="{FF2B5EF4-FFF2-40B4-BE49-F238E27FC236}">
                  <a16:creationId xmlns:a16="http://schemas.microsoft.com/office/drawing/2014/main" id="{2D0A3492-38F3-4E93-2003-F94D1DA2F7DE}"/>
                </a:ext>
              </a:extLst>
            </p:cNvPr>
            <p:cNvSpPr/>
            <p:nvPr/>
          </p:nvSpPr>
          <p:spPr>
            <a:xfrm>
              <a:off x="177422" y="2367400"/>
              <a:ext cx="6455390" cy="71699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2D5D8EB4-9898-25BF-E0BD-A21DF1E85078}"/>
              </a:ext>
            </a:extLst>
          </p:cNvPr>
          <p:cNvGrpSpPr/>
          <p:nvPr/>
        </p:nvGrpSpPr>
        <p:grpSpPr>
          <a:xfrm>
            <a:off x="136478" y="3177004"/>
            <a:ext cx="11949262" cy="671659"/>
            <a:chOff x="136478" y="3177004"/>
            <a:chExt cx="11949262" cy="671659"/>
          </a:xfrm>
        </p:grpSpPr>
        <p:sp>
          <p:nvSpPr>
            <p:cNvPr id="37" name="Rechteck 36">
              <a:extLst>
                <a:ext uri="{FF2B5EF4-FFF2-40B4-BE49-F238E27FC236}">
                  <a16:creationId xmlns:a16="http://schemas.microsoft.com/office/drawing/2014/main" id="{1778373B-7E56-70FB-9ACF-794D437DFABC}"/>
                </a:ext>
              </a:extLst>
            </p:cNvPr>
            <p:cNvSpPr/>
            <p:nvPr/>
          </p:nvSpPr>
          <p:spPr>
            <a:xfrm>
              <a:off x="136478" y="3177004"/>
              <a:ext cx="11949262" cy="6716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40125285-6F20-76E2-E8E9-38E868815313}"/>
                </a:ext>
              </a:extLst>
            </p:cNvPr>
            <p:cNvSpPr txBox="1"/>
            <p:nvPr/>
          </p:nvSpPr>
          <p:spPr>
            <a:xfrm>
              <a:off x="146979" y="3258890"/>
              <a:ext cx="1108848" cy="492443"/>
            </a:xfrm>
            <a:prstGeom prst="rect">
              <a:avLst/>
            </a:prstGeom>
            <a:noFill/>
          </p:spPr>
          <p:txBody>
            <a:bodyPr wrap="square" rtlCol="0">
              <a:spAutoFit/>
            </a:bodyPr>
            <a:lstStyle/>
            <a:p>
              <a:pPr algn="ctr"/>
              <a:r>
                <a:rPr lang="de-DE" sz="1600" dirty="0" err="1"/>
                <a:t>Clientel</a:t>
              </a:r>
              <a:endParaRPr lang="de-DE" sz="1600" dirty="0"/>
            </a:p>
            <a:p>
              <a:pPr algn="ctr"/>
              <a:r>
                <a:rPr lang="de-DE" sz="1000" dirty="0"/>
                <a:t>(Auszug)</a:t>
              </a:r>
            </a:p>
          </p:txBody>
        </p:sp>
      </p:grpSp>
      <p:grpSp>
        <p:nvGrpSpPr>
          <p:cNvPr id="25" name="Gruppieren 24">
            <a:extLst>
              <a:ext uri="{FF2B5EF4-FFF2-40B4-BE49-F238E27FC236}">
                <a16:creationId xmlns:a16="http://schemas.microsoft.com/office/drawing/2014/main" id="{73CDF3FB-C1A5-16F4-46B6-9D388FBE3B73}"/>
              </a:ext>
            </a:extLst>
          </p:cNvPr>
          <p:cNvGrpSpPr/>
          <p:nvPr/>
        </p:nvGrpSpPr>
        <p:grpSpPr>
          <a:xfrm>
            <a:off x="1446674" y="3272537"/>
            <a:ext cx="10586709" cy="506952"/>
            <a:chOff x="1446674" y="3272537"/>
            <a:chExt cx="10586709" cy="506952"/>
          </a:xfrm>
        </p:grpSpPr>
        <p:sp>
          <p:nvSpPr>
            <p:cNvPr id="23" name="Rechteck 22">
              <a:extLst>
                <a:ext uri="{FF2B5EF4-FFF2-40B4-BE49-F238E27FC236}">
                  <a16:creationId xmlns:a16="http://schemas.microsoft.com/office/drawing/2014/main" id="{8A165AA7-1C49-5160-2CC8-7C9B36EA1D1B}"/>
                </a:ext>
              </a:extLst>
            </p:cNvPr>
            <p:cNvSpPr/>
            <p:nvPr/>
          </p:nvSpPr>
          <p:spPr>
            <a:xfrm>
              <a:off x="1446674" y="3273347"/>
              <a:ext cx="13846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Einzelperson</a:t>
              </a:r>
            </a:p>
          </p:txBody>
        </p:sp>
        <p:sp>
          <p:nvSpPr>
            <p:cNvPr id="24" name="Rechteck 23">
              <a:extLst>
                <a:ext uri="{FF2B5EF4-FFF2-40B4-BE49-F238E27FC236}">
                  <a16:creationId xmlns:a16="http://schemas.microsoft.com/office/drawing/2014/main" id="{55F059B4-3359-2E40-F541-B2041AE34F13}"/>
                </a:ext>
              </a:extLst>
            </p:cNvPr>
            <p:cNvSpPr/>
            <p:nvPr/>
          </p:nvSpPr>
          <p:spPr>
            <a:xfrm>
              <a:off x="4769295" y="3273347"/>
              <a:ext cx="2968992"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Größere Immobilien, </a:t>
              </a:r>
              <a:r>
                <a:rPr lang="de-DE" sz="1200" dirty="0" err="1">
                  <a:solidFill>
                    <a:schemeClr val="bg1"/>
                  </a:solidFill>
                </a:rPr>
                <a:t>WoWi</a:t>
              </a:r>
              <a:r>
                <a:rPr lang="de-DE" sz="1200" dirty="0">
                  <a:solidFill>
                    <a:schemeClr val="bg1"/>
                  </a:solidFill>
                </a:rPr>
                <a:t>, Kommunen, Institutionen, usw.</a:t>
              </a:r>
            </a:p>
          </p:txBody>
        </p:sp>
        <p:sp>
          <p:nvSpPr>
            <p:cNvPr id="32" name="Rechteck 31">
              <a:extLst>
                <a:ext uri="{FF2B5EF4-FFF2-40B4-BE49-F238E27FC236}">
                  <a16:creationId xmlns:a16="http://schemas.microsoft.com/office/drawing/2014/main" id="{944BD889-606A-83B4-FD08-5BA06B3F8D07}"/>
                </a:ext>
              </a:extLst>
            </p:cNvPr>
            <p:cNvSpPr/>
            <p:nvPr/>
          </p:nvSpPr>
          <p:spPr>
            <a:xfrm>
              <a:off x="10958046" y="3272537"/>
              <a:ext cx="10753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Bildungsein</a:t>
              </a:r>
              <a:r>
                <a:rPr lang="de-DE" sz="1200" dirty="0">
                  <a:solidFill>
                    <a:schemeClr val="bg1"/>
                  </a:solidFill>
                </a:rPr>
                <a:t>-richtungen</a:t>
              </a:r>
            </a:p>
          </p:txBody>
        </p:sp>
        <p:sp>
          <p:nvSpPr>
            <p:cNvPr id="33" name="Rechteck 32">
              <a:extLst>
                <a:ext uri="{FF2B5EF4-FFF2-40B4-BE49-F238E27FC236}">
                  <a16:creationId xmlns:a16="http://schemas.microsoft.com/office/drawing/2014/main" id="{27200E25-95AB-AE02-4C1E-A5AF085412F6}"/>
                </a:ext>
              </a:extLst>
            </p:cNvPr>
            <p:cNvSpPr/>
            <p:nvPr/>
          </p:nvSpPr>
          <p:spPr>
            <a:xfrm>
              <a:off x="9675921" y="3273345"/>
              <a:ext cx="1205660"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 Firmenketten</a:t>
              </a:r>
            </a:p>
          </p:txBody>
        </p:sp>
        <p:sp>
          <p:nvSpPr>
            <p:cNvPr id="35" name="Rechteck 34">
              <a:extLst>
                <a:ext uri="{FF2B5EF4-FFF2-40B4-BE49-F238E27FC236}">
                  <a16:creationId xmlns:a16="http://schemas.microsoft.com/office/drawing/2014/main" id="{BA9A220D-A8A3-3B0C-4570-4FB32A944D0C}"/>
                </a:ext>
              </a:extLst>
            </p:cNvPr>
            <p:cNvSpPr/>
            <p:nvPr/>
          </p:nvSpPr>
          <p:spPr>
            <a:xfrm>
              <a:off x="7826386" y="3272537"/>
              <a:ext cx="17842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Industriekunde</a:t>
              </a:r>
            </a:p>
          </p:txBody>
        </p:sp>
        <p:sp>
          <p:nvSpPr>
            <p:cNvPr id="36" name="Rechteck 35">
              <a:extLst>
                <a:ext uri="{FF2B5EF4-FFF2-40B4-BE49-F238E27FC236}">
                  <a16:creationId xmlns:a16="http://schemas.microsoft.com/office/drawing/2014/main" id="{0284DE6A-752E-9381-AAE6-E1F1DA437844}"/>
                </a:ext>
              </a:extLst>
            </p:cNvPr>
            <p:cNvSpPr/>
            <p:nvPr/>
          </p:nvSpPr>
          <p:spPr>
            <a:xfrm>
              <a:off x="2913566" y="3288170"/>
              <a:ext cx="17842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Bündelkunden / Einkaufsgemeinschaften</a:t>
              </a:r>
            </a:p>
          </p:txBody>
        </p:sp>
      </p:grpSp>
      <p:grpSp>
        <p:nvGrpSpPr>
          <p:cNvPr id="15" name="Gruppieren 14">
            <a:extLst>
              <a:ext uri="{FF2B5EF4-FFF2-40B4-BE49-F238E27FC236}">
                <a16:creationId xmlns:a16="http://schemas.microsoft.com/office/drawing/2014/main" id="{476044AB-C504-2B4B-E7D7-223E1EE922F3}"/>
              </a:ext>
            </a:extLst>
          </p:cNvPr>
          <p:cNvGrpSpPr/>
          <p:nvPr/>
        </p:nvGrpSpPr>
        <p:grpSpPr>
          <a:xfrm>
            <a:off x="135602" y="3916260"/>
            <a:ext cx="11952410" cy="671659"/>
            <a:chOff x="135602" y="3916260"/>
            <a:chExt cx="11952410" cy="671659"/>
          </a:xfrm>
        </p:grpSpPr>
        <p:sp>
          <p:nvSpPr>
            <p:cNvPr id="39" name="Rechteck 38">
              <a:extLst>
                <a:ext uri="{FF2B5EF4-FFF2-40B4-BE49-F238E27FC236}">
                  <a16:creationId xmlns:a16="http://schemas.microsoft.com/office/drawing/2014/main" id="{196A2DF1-FB34-59DC-D184-53907FBFD717}"/>
                </a:ext>
              </a:extLst>
            </p:cNvPr>
            <p:cNvSpPr/>
            <p:nvPr/>
          </p:nvSpPr>
          <p:spPr>
            <a:xfrm>
              <a:off x="138750" y="3916260"/>
              <a:ext cx="11949262" cy="67165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17E6F76D-0DCF-D38B-895D-978308FA0AB1}"/>
                </a:ext>
              </a:extLst>
            </p:cNvPr>
            <p:cNvSpPr txBox="1"/>
            <p:nvPr/>
          </p:nvSpPr>
          <p:spPr>
            <a:xfrm>
              <a:off x="135602" y="3957201"/>
              <a:ext cx="1311071" cy="492443"/>
            </a:xfrm>
            <a:prstGeom prst="rect">
              <a:avLst/>
            </a:prstGeom>
            <a:noFill/>
          </p:spPr>
          <p:txBody>
            <a:bodyPr wrap="square" rtlCol="0">
              <a:spAutoFit/>
            </a:bodyPr>
            <a:lstStyle/>
            <a:p>
              <a:pPr algn="ctr"/>
              <a:r>
                <a:rPr lang="de-DE" sz="1600" dirty="0"/>
                <a:t>Portfolio</a:t>
              </a:r>
            </a:p>
            <a:p>
              <a:pPr algn="ctr"/>
              <a:r>
                <a:rPr lang="de-DE" sz="1000" dirty="0"/>
                <a:t>(ständig wachsend)</a:t>
              </a:r>
            </a:p>
          </p:txBody>
        </p:sp>
      </p:grpSp>
      <p:grpSp>
        <p:nvGrpSpPr>
          <p:cNvPr id="48" name="Gruppieren 47">
            <a:extLst>
              <a:ext uri="{FF2B5EF4-FFF2-40B4-BE49-F238E27FC236}">
                <a16:creationId xmlns:a16="http://schemas.microsoft.com/office/drawing/2014/main" id="{737B3074-1BB3-97A5-2404-C22E42C1477F}"/>
              </a:ext>
            </a:extLst>
          </p:cNvPr>
          <p:cNvGrpSpPr/>
          <p:nvPr/>
        </p:nvGrpSpPr>
        <p:grpSpPr>
          <a:xfrm>
            <a:off x="1432657" y="3997888"/>
            <a:ext cx="9562031" cy="511116"/>
            <a:chOff x="1432657" y="3997888"/>
            <a:chExt cx="9562031" cy="511116"/>
          </a:xfrm>
        </p:grpSpPr>
        <p:sp>
          <p:nvSpPr>
            <p:cNvPr id="13" name="Rechteck 12">
              <a:extLst>
                <a:ext uri="{FF2B5EF4-FFF2-40B4-BE49-F238E27FC236}">
                  <a16:creationId xmlns:a16="http://schemas.microsoft.com/office/drawing/2014/main" id="{0E41B895-9302-566F-388A-8CDEFDDA3597}"/>
                </a:ext>
              </a:extLst>
            </p:cNvPr>
            <p:cNvSpPr/>
            <p:nvPr/>
          </p:nvSpPr>
          <p:spPr>
            <a:xfrm>
              <a:off x="1432657" y="4013141"/>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Solar</a:t>
              </a:r>
            </a:p>
          </p:txBody>
        </p:sp>
        <p:sp>
          <p:nvSpPr>
            <p:cNvPr id="21" name="Rechteck 20">
              <a:extLst>
                <a:ext uri="{FF2B5EF4-FFF2-40B4-BE49-F238E27FC236}">
                  <a16:creationId xmlns:a16="http://schemas.microsoft.com/office/drawing/2014/main" id="{C190375C-AE7D-47E8-AEAB-3E0E8DF9B7CE}"/>
                </a:ext>
              </a:extLst>
            </p:cNvPr>
            <p:cNvSpPr/>
            <p:nvPr/>
          </p:nvSpPr>
          <p:spPr>
            <a:xfrm>
              <a:off x="4807953" y="4008058"/>
              <a:ext cx="84616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Klassische Heizung</a:t>
              </a:r>
            </a:p>
          </p:txBody>
        </p:sp>
        <p:sp>
          <p:nvSpPr>
            <p:cNvPr id="22" name="Rechteck 21">
              <a:extLst>
                <a:ext uri="{FF2B5EF4-FFF2-40B4-BE49-F238E27FC236}">
                  <a16:creationId xmlns:a16="http://schemas.microsoft.com/office/drawing/2014/main" id="{3A8AC915-BC9B-65EB-F2F2-956D4A0E95D1}"/>
                </a:ext>
              </a:extLst>
            </p:cNvPr>
            <p:cNvSpPr/>
            <p:nvPr/>
          </p:nvSpPr>
          <p:spPr>
            <a:xfrm>
              <a:off x="6685776" y="4008060"/>
              <a:ext cx="903025"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Wärme-</a:t>
              </a:r>
              <a:r>
                <a:rPr lang="de-DE" sz="1200" dirty="0" err="1">
                  <a:solidFill>
                    <a:schemeClr val="bg1"/>
                  </a:solidFill>
                </a:rPr>
                <a:t>contracting</a:t>
              </a:r>
              <a:endParaRPr lang="de-DE" sz="1200" dirty="0">
                <a:solidFill>
                  <a:schemeClr val="bg1"/>
                </a:solidFill>
              </a:endParaRPr>
            </a:p>
          </p:txBody>
        </p:sp>
        <p:sp>
          <p:nvSpPr>
            <p:cNvPr id="26" name="Rechteck 25">
              <a:extLst>
                <a:ext uri="{FF2B5EF4-FFF2-40B4-BE49-F238E27FC236}">
                  <a16:creationId xmlns:a16="http://schemas.microsoft.com/office/drawing/2014/main" id="{F698AD6C-4D1B-15EE-2236-8F67082ADEC7}"/>
                </a:ext>
              </a:extLst>
            </p:cNvPr>
            <p:cNvSpPr/>
            <p:nvPr/>
          </p:nvSpPr>
          <p:spPr>
            <a:xfrm>
              <a:off x="7672906" y="4005037"/>
              <a:ext cx="903025"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Kleine BHKW</a:t>
              </a:r>
            </a:p>
          </p:txBody>
        </p:sp>
        <p:sp>
          <p:nvSpPr>
            <p:cNvPr id="27" name="Rechteck 26">
              <a:extLst>
                <a:ext uri="{FF2B5EF4-FFF2-40B4-BE49-F238E27FC236}">
                  <a16:creationId xmlns:a16="http://schemas.microsoft.com/office/drawing/2014/main" id="{1042B822-C909-0D11-4894-F119D1996302}"/>
                </a:ext>
              </a:extLst>
            </p:cNvPr>
            <p:cNvSpPr/>
            <p:nvPr/>
          </p:nvSpPr>
          <p:spPr>
            <a:xfrm>
              <a:off x="8652674" y="3997888"/>
              <a:ext cx="1189924"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Nahwärme-Stationen</a:t>
              </a:r>
            </a:p>
          </p:txBody>
        </p:sp>
        <p:sp>
          <p:nvSpPr>
            <p:cNvPr id="28" name="Rechteck 27">
              <a:extLst>
                <a:ext uri="{FF2B5EF4-FFF2-40B4-BE49-F238E27FC236}">
                  <a16:creationId xmlns:a16="http://schemas.microsoft.com/office/drawing/2014/main" id="{3741848B-CAE0-A015-4900-443028679C29}"/>
                </a:ext>
              </a:extLst>
            </p:cNvPr>
            <p:cNvSpPr/>
            <p:nvPr/>
          </p:nvSpPr>
          <p:spPr>
            <a:xfrm>
              <a:off x="5751921" y="4010330"/>
              <a:ext cx="84616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Solar-</a:t>
              </a:r>
              <a:r>
                <a:rPr lang="de-DE" sz="1200" dirty="0" err="1">
                  <a:solidFill>
                    <a:schemeClr val="bg1"/>
                  </a:solidFill>
                </a:rPr>
                <a:t>Thermie</a:t>
              </a:r>
              <a:endParaRPr lang="de-DE" sz="1200" dirty="0">
                <a:solidFill>
                  <a:schemeClr val="bg1"/>
                </a:solidFill>
              </a:endParaRPr>
            </a:p>
          </p:txBody>
        </p:sp>
        <p:sp>
          <p:nvSpPr>
            <p:cNvPr id="34" name="Rechteck 33">
              <a:extLst>
                <a:ext uri="{FF2B5EF4-FFF2-40B4-BE49-F238E27FC236}">
                  <a16:creationId xmlns:a16="http://schemas.microsoft.com/office/drawing/2014/main" id="{BFB7DB55-4B7C-120E-0526-B2238229BF36}"/>
                </a:ext>
              </a:extLst>
            </p:cNvPr>
            <p:cNvSpPr/>
            <p:nvPr/>
          </p:nvSpPr>
          <p:spPr>
            <a:xfrm>
              <a:off x="9919351" y="4006108"/>
              <a:ext cx="10753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Wärmerück-gewinnung</a:t>
              </a:r>
            </a:p>
          </p:txBody>
        </p:sp>
        <p:sp>
          <p:nvSpPr>
            <p:cNvPr id="41" name="Rechteck 40">
              <a:extLst>
                <a:ext uri="{FF2B5EF4-FFF2-40B4-BE49-F238E27FC236}">
                  <a16:creationId xmlns:a16="http://schemas.microsoft.com/office/drawing/2014/main" id="{C3E41CD5-5CD3-E517-049C-2B1CBE0D6282}"/>
                </a:ext>
              </a:extLst>
            </p:cNvPr>
            <p:cNvSpPr/>
            <p:nvPr/>
          </p:nvSpPr>
          <p:spPr>
            <a:xfrm>
              <a:off x="2260021" y="4013141"/>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Wind</a:t>
              </a:r>
            </a:p>
          </p:txBody>
        </p:sp>
        <p:sp>
          <p:nvSpPr>
            <p:cNvPr id="42" name="Rechteck 41">
              <a:extLst>
                <a:ext uri="{FF2B5EF4-FFF2-40B4-BE49-F238E27FC236}">
                  <a16:creationId xmlns:a16="http://schemas.microsoft.com/office/drawing/2014/main" id="{0E00CAB8-47D5-1BB5-A63B-693FFA9D1336}"/>
                </a:ext>
              </a:extLst>
            </p:cNvPr>
            <p:cNvSpPr/>
            <p:nvPr/>
          </p:nvSpPr>
          <p:spPr>
            <a:xfrm>
              <a:off x="3108459" y="4015413"/>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Energie-speicher</a:t>
              </a:r>
            </a:p>
          </p:txBody>
        </p:sp>
        <p:sp>
          <p:nvSpPr>
            <p:cNvPr id="43" name="Rechteck 42">
              <a:extLst>
                <a:ext uri="{FF2B5EF4-FFF2-40B4-BE49-F238E27FC236}">
                  <a16:creationId xmlns:a16="http://schemas.microsoft.com/office/drawing/2014/main" id="{17B07FC5-7764-94D4-2566-5D47E5CF00EA}"/>
                </a:ext>
              </a:extLst>
            </p:cNvPr>
            <p:cNvSpPr/>
            <p:nvPr/>
          </p:nvSpPr>
          <p:spPr>
            <a:xfrm>
              <a:off x="3956895" y="4017685"/>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Mobility</a:t>
              </a:r>
            </a:p>
            <a:p>
              <a:pPr algn="ctr"/>
              <a:r>
                <a:rPr lang="de-DE" sz="1200" dirty="0">
                  <a:solidFill>
                    <a:schemeClr val="bg1"/>
                  </a:solidFill>
                </a:rPr>
                <a:t>E, G, H</a:t>
              </a:r>
            </a:p>
          </p:txBody>
        </p:sp>
      </p:grpSp>
      <p:grpSp>
        <p:nvGrpSpPr>
          <p:cNvPr id="16" name="Gruppieren 15">
            <a:extLst>
              <a:ext uri="{FF2B5EF4-FFF2-40B4-BE49-F238E27FC236}">
                <a16:creationId xmlns:a16="http://schemas.microsoft.com/office/drawing/2014/main" id="{F1B10E2E-FD4C-B241-4024-B7DB3BDB59F1}"/>
              </a:ext>
            </a:extLst>
          </p:cNvPr>
          <p:cNvGrpSpPr/>
          <p:nvPr/>
        </p:nvGrpSpPr>
        <p:grpSpPr>
          <a:xfrm>
            <a:off x="63819" y="4644465"/>
            <a:ext cx="12010508" cy="671659"/>
            <a:chOff x="63819" y="4644465"/>
            <a:chExt cx="12010508" cy="671659"/>
          </a:xfrm>
        </p:grpSpPr>
        <p:sp>
          <p:nvSpPr>
            <p:cNvPr id="44" name="Rechteck 43">
              <a:extLst>
                <a:ext uri="{FF2B5EF4-FFF2-40B4-BE49-F238E27FC236}">
                  <a16:creationId xmlns:a16="http://schemas.microsoft.com/office/drawing/2014/main" id="{31C2F02E-B71A-159A-24BB-8D3F48D1FE0C}"/>
                </a:ext>
              </a:extLst>
            </p:cNvPr>
            <p:cNvSpPr/>
            <p:nvPr/>
          </p:nvSpPr>
          <p:spPr>
            <a:xfrm>
              <a:off x="125065" y="4644465"/>
              <a:ext cx="11949262" cy="67165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3F9F1D62-4706-FFEA-F987-973A2B3A622B}"/>
                </a:ext>
              </a:extLst>
            </p:cNvPr>
            <p:cNvSpPr txBox="1"/>
            <p:nvPr/>
          </p:nvSpPr>
          <p:spPr>
            <a:xfrm>
              <a:off x="63819" y="4711185"/>
              <a:ext cx="1311071" cy="584775"/>
            </a:xfrm>
            <a:prstGeom prst="rect">
              <a:avLst/>
            </a:prstGeom>
            <a:noFill/>
          </p:spPr>
          <p:txBody>
            <a:bodyPr wrap="square" rtlCol="0">
              <a:spAutoFit/>
            </a:bodyPr>
            <a:lstStyle/>
            <a:p>
              <a:pPr algn="ctr"/>
              <a:r>
                <a:rPr lang="de-DE" sz="1600" dirty="0">
                  <a:solidFill>
                    <a:schemeClr val="bg1"/>
                  </a:solidFill>
                </a:rPr>
                <a:t>Business-</a:t>
              </a:r>
              <a:r>
                <a:rPr lang="de-DE" sz="1600" dirty="0" err="1">
                  <a:solidFill>
                    <a:schemeClr val="bg1"/>
                  </a:solidFill>
                </a:rPr>
                <a:t>Enabler</a:t>
              </a:r>
              <a:endParaRPr lang="de-DE" sz="1600" dirty="0">
                <a:solidFill>
                  <a:schemeClr val="bg1"/>
                </a:solidFill>
              </a:endParaRPr>
            </a:p>
          </p:txBody>
        </p:sp>
      </p:grpSp>
      <p:grpSp>
        <p:nvGrpSpPr>
          <p:cNvPr id="18" name="Gruppieren 17">
            <a:extLst>
              <a:ext uri="{FF2B5EF4-FFF2-40B4-BE49-F238E27FC236}">
                <a16:creationId xmlns:a16="http://schemas.microsoft.com/office/drawing/2014/main" id="{F8AE03C4-C35A-EAE9-3EA4-25A0D3A94F70}"/>
              </a:ext>
            </a:extLst>
          </p:cNvPr>
          <p:cNvGrpSpPr/>
          <p:nvPr/>
        </p:nvGrpSpPr>
        <p:grpSpPr>
          <a:xfrm>
            <a:off x="107035" y="5368556"/>
            <a:ext cx="11978705" cy="830997"/>
            <a:chOff x="107035" y="5368556"/>
            <a:chExt cx="11978705" cy="830997"/>
          </a:xfrm>
        </p:grpSpPr>
        <p:sp>
          <p:nvSpPr>
            <p:cNvPr id="50" name="Rechteck 49">
              <a:extLst>
                <a:ext uri="{FF2B5EF4-FFF2-40B4-BE49-F238E27FC236}">
                  <a16:creationId xmlns:a16="http://schemas.microsoft.com/office/drawing/2014/main" id="{72234F46-B77B-4BDF-B9E4-1CD806389D57}"/>
                </a:ext>
              </a:extLst>
            </p:cNvPr>
            <p:cNvSpPr/>
            <p:nvPr/>
          </p:nvSpPr>
          <p:spPr>
            <a:xfrm>
              <a:off x="136478" y="5437409"/>
              <a:ext cx="11949262" cy="67165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extLst>
                <a:ext uri="{FF2B5EF4-FFF2-40B4-BE49-F238E27FC236}">
                  <a16:creationId xmlns:a16="http://schemas.microsoft.com/office/drawing/2014/main" id="{DA810089-4082-1695-3AC6-9D18ED9420C9}"/>
                </a:ext>
              </a:extLst>
            </p:cNvPr>
            <p:cNvSpPr txBox="1"/>
            <p:nvPr/>
          </p:nvSpPr>
          <p:spPr>
            <a:xfrm>
              <a:off x="107035" y="5368556"/>
              <a:ext cx="1311071" cy="830997"/>
            </a:xfrm>
            <a:prstGeom prst="rect">
              <a:avLst/>
            </a:prstGeom>
            <a:noFill/>
          </p:spPr>
          <p:txBody>
            <a:bodyPr wrap="square" rtlCol="0">
              <a:spAutoFit/>
            </a:bodyPr>
            <a:lstStyle/>
            <a:p>
              <a:pPr algn="ctr"/>
              <a:r>
                <a:rPr lang="de-DE" sz="1600" dirty="0">
                  <a:solidFill>
                    <a:schemeClr val="bg1"/>
                  </a:solidFill>
                </a:rPr>
                <a:t>Wert-schöpfungs-kette</a:t>
              </a:r>
            </a:p>
          </p:txBody>
        </p:sp>
      </p:grpSp>
      <p:grpSp>
        <p:nvGrpSpPr>
          <p:cNvPr id="51" name="Gruppieren 50">
            <a:extLst>
              <a:ext uri="{FF2B5EF4-FFF2-40B4-BE49-F238E27FC236}">
                <a16:creationId xmlns:a16="http://schemas.microsoft.com/office/drawing/2014/main" id="{35FD5388-7A04-C635-4D3E-4C1FD5163AA8}"/>
              </a:ext>
            </a:extLst>
          </p:cNvPr>
          <p:cNvGrpSpPr/>
          <p:nvPr/>
        </p:nvGrpSpPr>
        <p:grpSpPr>
          <a:xfrm>
            <a:off x="1446673" y="5480168"/>
            <a:ext cx="8439763" cy="582276"/>
            <a:chOff x="1446673" y="5480168"/>
            <a:chExt cx="8439763" cy="582276"/>
          </a:xfrm>
        </p:grpSpPr>
        <p:sp>
          <p:nvSpPr>
            <p:cNvPr id="52" name="Pfeil: Fünfeck 51">
              <a:extLst>
                <a:ext uri="{FF2B5EF4-FFF2-40B4-BE49-F238E27FC236}">
                  <a16:creationId xmlns:a16="http://schemas.microsoft.com/office/drawing/2014/main" id="{9B06BE1B-DBB0-E0F0-2BF6-ADD2095CBF25}"/>
                </a:ext>
              </a:extLst>
            </p:cNvPr>
            <p:cNvSpPr/>
            <p:nvPr/>
          </p:nvSpPr>
          <p:spPr>
            <a:xfrm>
              <a:off x="1446673" y="5480168"/>
              <a:ext cx="2417997" cy="57894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Geschäftsidee</a:t>
              </a:r>
            </a:p>
          </p:txBody>
        </p:sp>
        <p:sp>
          <p:nvSpPr>
            <p:cNvPr id="53" name="Pfeil: Fünfeck 52">
              <a:extLst>
                <a:ext uri="{FF2B5EF4-FFF2-40B4-BE49-F238E27FC236}">
                  <a16:creationId xmlns:a16="http://schemas.microsoft.com/office/drawing/2014/main" id="{10469D22-8F1E-8C39-6D58-990BC7D58398}"/>
                </a:ext>
              </a:extLst>
            </p:cNvPr>
            <p:cNvSpPr/>
            <p:nvPr/>
          </p:nvSpPr>
          <p:spPr>
            <a:xfrm>
              <a:off x="3835794" y="5480168"/>
              <a:ext cx="3621338" cy="2634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Geschäftsmodell</a:t>
              </a:r>
            </a:p>
          </p:txBody>
        </p:sp>
        <p:sp>
          <p:nvSpPr>
            <p:cNvPr id="54" name="Pfeil: Fünfeck 53">
              <a:extLst>
                <a:ext uri="{FF2B5EF4-FFF2-40B4-BE49-F238E27FC236}">
                  <a16:creationId xmlns:a16="http://schemas.microsoft.com/office/drawing/2014/main" id="{9ACC2832-08C8-8AEB-DAB4-26DD2C559348}"/>
                </a:ext>
              </a:extLst>
            </p:cNvPr>
            <p:cNvSpPr/>
            <p:nvPr/>
          </p:nvSpPr>
          <p:spPr>
            <a:xfrm>
              <a:off x="7468439" y="5483499"/>
              <a:ext cx="2417997" cy="57894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Produkt</a:t>
              </a:r>
            </a:p>
          </p:txBody>
        </p:sp>
        <p:sp>
          <p:nvSpPr>
            <p:cNvPr id="55" name="Pfeil: Fünfeck 54">
              <a:extLst>
                <a:ext uri="{FF2B5EF4-FFF2-40B4-BE49-F238E27FC236}">
                  <a16:creationId xmlns:a16="http://schemas.microsoft.com/office/drawing/2014/main" id="{BA61B529-9C1D-D6E4-202F-D200CC0AD331}"/>
                </a:ext>
              </a:extLst>
            </p:cNvPr>
            <p:cNvSpPr/>
            <p:nvPr/>
          </p:nvSpPr>
          <p:spPr>
            <a:xfrm>
              <a:off x="5039135" y="5793623"/>
              <a:ext cx="2417997" cy="25184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Vertriebsmodell</a:t>
              </a:r>
            </a:p>
          </p:txBody>
        </p:sp>
      </p:grpSp>
      <p:grpSp>
        <p:nvGrpSpPr>
          <p:cNvPr id="49" name="Gruppieren 48">
            <a:extLst>
              <a:ext uri="{FF2B5EF4-FFF2-40B4-BE49-F238E27FC236}">
                <a16:creationId xmlns:a16="http://schemas.microsoft.com/office/drawing/2014/main" id="{6CA4BCD7-159D-59FA-6631-621EBC5FCBF1}"/>
              </a:ext>
            </a:extLst>
          </p:cNvPr>
          <p:cNvGrpSpPr/>
          <p:nvPr/>
        </p:nvGrpSpPr>
        <p:grpSpPr>
          <a:xfrm>
            <a:off x="1430133" y="4727107"/>
            <a:ext cx="10529420" cy="519730"/>
            <a:chOff x="1430133" y="4727107"/>
            <a:chExt cx="10529420" cy="519730"/>
          </a:xfrm>
        </p:grpSpPr>
        <p:sp>
          <p:nvSpPr>
            <p:cNvPr id="19" name="Rechteck 18">
              <a:extLst>
                <a:ext uri="{FF2B5EF4-FFF2-40B4-BE49-F238E27FC236}">
                  <a16:creationId xmlns:a16="http://schemas.microsoft.com/office/drawing/2014/main" id="{611B56F8-6E24-E2F8-3E30-8A76AC8EAFBA}"/>
                </a:ext>
              </a:extLst>
            </p:cNvPr>
            <p:cNvSpPr/>
            <p:nvPr/>
          </p:nvSpPr>
          <p:spPr>
            <a:xfrm>
              <a:off x="1430133" y="4755518"/>
              <a:ext cx="67858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Finanzierungspartner: Miet-Kauf / Leasing / Ratenkauf / etc. aber auch: Ermöglichung von Beteiligungsmodellen z.B. kommunale Windkraftanlage, Mieterstrom, usw. </a:t>
              </a:r>
            </a:p>
          </p:txBody>
        </p:sp>
        <p:sp>
          <p:nvSpPr>
            <p:cNvPr id="46" name="Rechteck 45">
              <a:extLst>
                <a:ext uri="{FF2B5EF4-FFF2-40B4-BE49-F238E27FC236}">
                  <a16:creationId xmlns:a16="http://schemas.microsoft.com/office/drawing/2014/main" id="{5C7E6F45-2C72-FE74-FF88-2943614C23A6}"/>
                </a:ext>
              </a:extLst>
            </p:cNvPr>
            <p:cNvSpPr/>
            <p:nvPr/>
          </p:nvSpPr>
          <p:spPr>
            <a:xfrm>
              <a:off x="8313429" y="4742322"/>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Investoren</a:t>
              </a:r>
            </a:p>
          </p:txBody>
        </p:sp>
        <p:sp>
          <p:nvSpPr>
            <p:cNvPr id="47" name="Rechteck 46">
              <a:extLst>
                <a:ext uri="{FF2B5EF4-FFF2-40B4-BE49-F238E27FC236}">
                  <a16:creationId xmlns:a16="http://schemas.microsoft.com/office/drawing/2014/main" id="{AA4C0E69-3B96-D0F0-CF93-815835E5E941}"/>
                </a:ext>
              </a:extLst>
            </p:cNvPr>
            <p:cNvSpPr/>
            <p:nvPr/>
          </p:nvSpPr>
          <p:spPr>
            <a:xfrm>
              <a:off x="9573875" y="4738481"/>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Fördermittel</a:t>
              </a:r>
            </a:p>
          </p:txBody>
        </p:sp>
        <p:sp>
          <p:nvSpPr>
            <p:cNvPr id="57" name="Rechteck 56">
              <a:extLst>
                <a:ext uri="{FF2B5EF4-FFF2-40B4-BE49-F238E27FC236}">
                  <a16:creationId xmlns:a16="http://schemas.microsoft.com/office/drawing/2014/main" id="{FCC590C6-BF95-A943-28D5-330988C694B8}"/>
                </a:ext>
              </a:extLst>
            </p:cNvPr>
            <p:cNvSpPr/>
            <p:nvPr/>
          </p:nvSpPr>
          <p:spPr>
            <a:xfrm>
              <a:off x="10818095" y="4727107"/>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Moderatoren</a:t>
              </a:r>
            </a:p>
          </p:txBody>
        </p:sp>
      </p:grpSp>
      <p:grpSp>
        <p:nvGrpSpPr>
          <p:cNvPr id="61" name="Gruppieren 60">
            <a:extLst>
              <a:ext uri="{FF2B5EF4-FFF2-40B4-BE49-F238E27FC236}">
                <a16:creationId xmlns:a16="http://schemas.microsoft.com/office/drawing/2014/main" id="{D1802F45-9E92-64FD-294F-02A3487499DE}"/>
              </a:ext>
            </a:extLst>
          </p:cNvPr>
          <p:cNvGrpSpPr/>
          <p:nvPr/>
        </p:nvGrpSpPr>
        <p:grpSpPr>
          <a:xfrm>
            <a:off x="4311872" y="6161695"/>
            <a:ext cx="7767334" cy="343100"/>
            <a:chOff x="4311872" y="6161695"/>
            <a:chExt cx="7767334" cy="343100"/>
          </a:xfrm>
        </p:grpSpPr>
        <p:sp>
          <p:nvSpPr>
            <p:cNvPr id="58" name="Textfeld 57">
              <a:extLst>
                <a:ext uri="{FF2B5EF4-FFF2-40B4-BE49-F238E27FC236}">
                  <a16:creationId xmlns:a16="http://schemas.microsoft.com/office/drawing/2014/main" id="{F1FDADA5-FB3C-FD27-01F5-84B3B7A343B1}"/>
                </a:ext>
              </a:extLst>
            </p:cNvPr>
            <p:cNvSpPr txBox="1"/>
            <p:nvPr/>
          </p:nvSpPr>
          <p:spPr>
            <a:xfrm>
              <a:off x="6111109" y="6161695"/>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Sale-Stories</a:t>
              </a:r>
            </a:p>
          </p:txBody>
        </p:sp>
        <p:sp>
          <p:nvSpPr>
            <p:cNvPr id="59" name="Textfeld 58">
              <a:extLst>
                <a:ext uri="{FF2B5EF4-FFF2-40B4-BE49-F238E27FC236}">
                  <a16:creationId xmlns:a16="http://schemas.microsoft.com/office/drawing/2014/main" id="{F952BCD6-5194-CF23-4788-E2DE2DC36361}"/>
                </a:ext>
              </a:extLst>
            </p:cNvPr>
            <p:cNvSpPr txBox="1"/>
            <p:nvPr/>
          </p:nvSpPr>
          <p:spPr>
            <a:xfrm>
              <a:off x="4311872" y="6163968"/>
              <a:ext cx="1650845" cy="338554"/>
            </a:xfrm>
            <a:prstGeom prst="rect">
              <a:avLst/>
            </a:prstGeom>
            <a:noFill/>
            <a:ln>
              <a:solidFill>
                <a:schemeClr val="bg1"/>
              </a:solidFill>
            </a:ln>
          </p:spPr>
          <p:txBody>
            <a:bodyPr wrap="square" rtlCol="0">
              <a:spAutoFit/>
            </a:bodyPr>
            <a:lstStyle>
              <a:defPPr>
                <a:defRPr lang="de-DE"/>
              </a:defPPr>
              <a:lvl1pPr>
                <a:defRPr>
                  <a:solidFill>
                    <a:schemeClr val="bg1"/>
                  </a:solidFill>
                </a:defRPr>
              </a:lvl1pPr>
            </a:lstStyle>
            <a:p>
              <a:pPr algn="ctr"/>
              <a:r>
                <a:rPr lang="de-DE" sz="1600" dirty="0"/>
                <a:t>Business-Pläne</a:t>
              </a:r>
            </a:p>
          </p:txBody>
        </p:sp>
        <p:sp>
          <p:nvSpPr>
            <p:cNvPr id="60" name="Textfeld 59">
              <a:extLst>
                <a:ext uri="{FF2B5EF4-FFF2-40B4-BE49-F238E27FC236}">
                  <a16:creationId xmlns:a16="http://schemas.microsoft.com/office/drawing/2014/main" id="{FB364489-F20E-C24C-C45A-E960921D643D}"/>
                </a:ext>
              </a:extLst>
            </p:cNvPr>
            <p:cNvSpPr txBox="1"/>
            <p:nvPr/>
          </p:nvSpPr>
          <p:spPr>
            <a:xfrm>
              <a:off x="7942187" y="6163967"/>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Prozesse</a:t>
              </a:r>
            </a:p>
          </p:txBody>
        </p:sp>
        <p:sp>
          <p:nvSpPr>
            <p:cNvPr id="62" name="Textfeld 61">
              <a:extLst>
                <a:ext uri="{FF2B5EF4-FFF2-40B4-BE49-F238E27FC236}">
                  <a16:creationId xmlns:a16="http://schemas.microsoft.com/office/drawing/2014/main" id="{3D7062A5-C707-15EF-08B1-42B8F3C4E975}"/>
                </a:ext>
              </a:extLst>
            </p:cNvPr>
            <p:cNvSpPr txBox="1"/>
            <p:nvPr/>
          </p:nvSpPr>
          <p:spPr>
            <a:xfrm>
              <a:off x="10428361" y="6166241"/>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Spin-Offs</a:t>
              </a:r>
            </a:p>
          </p:txBody>
        </p:sp>
      </p:grpSp>
    </p:spTree>
    <p:extLst>
      <p:ext uri="{BB962C8B-B14F-4D97-AF65-F5344CB8AC3E}">
        <p14:creationId xmlns:p14="http://schemas.microsoft.com/office/powerpoint/2010/main" val="2901387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Rechteck 2">
            <a:extLst>
              <a:ext uri="{FF2B5EF4-FFF2-40B4-BE49-F238E27FC236}">
                <a16:creationId xmlns:a16="http://schemas.microsoft.com/office/drawing/2014/main" id="{6765EC71-2E5C-5814-3063-9B14145D32D9}"/>
              </a:ext>
            </a:extLst>
          </p:cNvPr>
          <p:cNvSpPr/>
          <p:nvPr/>
        </p:nvSpPr>
        <p:spPr>
          <a:xfrm>
            <a:off x="245662" y="1023578"/>
            <a:ext cx="11737074" cy="1105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Holding (u.a. in Funktion des DSO)</a:t>
            </a:r>
          </a:p>
          <a:p>
            <a:pPr algn="ctr"/>
            <a:r>
              <a:rPr lang="de-DE" sz="1600" dirty="0"/>
              <a:t>als kommunaler Eigenbetrieb: Wahrnehmung der Interessen des obersten Dienstherren</a:t>
            </a:r>
          </a:p>
          <a:p>
            <a:pPr algn="ctr"/>
            <a:r>
              <a:rPr lang="de-DE" sz="1600" dirty="0"/>
              <a:t>als wirtschaftlich orientiertes Unternehmen: Wahrnehmung von Geschäften im Bereich Energie /  Wasser, Gewinn-Orientierung für neue Investitionen</a:t>
            </a:r>
          </a:p>
        </p:txBody>
      </p:sp>
      <p:grpSp>
        <p:nvGrpSpPr>
          <p:cNvPr id="20" name="Gruppieren 19">
            <a:extLst>
              <a:ext uri="{FF2B5EF4-FFF2-40B4-BE49-F238E27FC236}">
                <a16:creationId xmlns:a16="http://schemas.microsoft.com/office/drawing/2014/main" id="{CB6C84BB-E55F-D387-8519-48A1365E8EA4}"/>
              </a:ext>
            </a:extLst>
          </p:cNvPr>
          <p:cNvGrpSpPr/>
          <p:nvPr/>
        </p:nvGrpSpPr>
        <p:grpSpPr>
          <a:xfrm>
            <a:off x="6549662" y="2465689"/>
            <a:ext cx="4864165" cy="495875"/>
            <a:chOff x="6549662" y="2465689"/>
            <a:chExt cx="4864165" cy="495875"/>
          </a:xfrm>
        </p:grpSpPr>
        <p:sp>
          <p:nvSpPr>
            <p:cNvPr id="29" name="Rechteck 28">
              <a:extLst>
                <a:ext uri="{FF2B5EF4-FFF2-40B4-BE49-F238E27FC236}">
                  <a16:creationId xmlns:a16="http://schemas.microsoft.com/office/drawing/2014/main" id="{1945BB53-6D72-CF39-589D-64AB0EAEEED1}"/>
                </a:ext>
              </a:extLst>
            </p:cNvPr>
            <p:cNvSpPr/>
            <p:nvPr/>
          </p:nvSpPr>
          <p:spPr>
            <a:xfrm>
              <a:off x="6549662" y="2465689"/>
              <a:ext cx="189273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Org.-Betreuung bei KfW-Anträgen, Firmengründung</a:t>
              </a:r>
            </a:p>
          </p:txBody>
        </p:sp>
        <p:sp>
          <p:nvSpPr>
            <p:cNvPr id="30" name="Rechteck 29">
              <a:extLst>
                <a:ext uri="{FF2B5EF4-FFF2-40B4-BE49-F238E27FC236}">
                  <a16:creationId xmlns:a16="http://schemas.microsoft.com/office/drawing/2014/main" id="{D11295D3-6246-7004-7A60-0DBD504943EC}"/>
                </a:ext>
              </a:extLst>
            </p:cNvPr>
            <p:cNvSpPr/>
            <p:nvPr/>
          </p:nvSpPr>
          <p:spPr>
            <a:xfrm>
              <a:off x="8411325" y="2470245"/>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Partnermanagement lokal und national</a:t>
              </a:r>
            </a:p>
          </p:txBody>
        </p:sp>
        <p:sp>
          <p:nvSpPr>
            <p:cNvPr id="31" name="Rechteck 30">
              <a:extLst>
                <a:ext uri="{FF2B5EF4-FFF2-40B4-BE49-F238E27FC236}">
                  <a16:creationId xmlns:a16="http://schemas.microsoft.com/office/drawing/2014/main" id="{EC6093F5-A57C-BED2-C5CB-CABEC7275F4B}"/>
                </a:ext>
              </a:extLst>
            </p:cNvPr>
            <p:cNvSpPr/>
            <p:nvPr/>
          </p:nvSpPr>
          <p:spPr>
            <a:xfrm>
              <a:off x="9912576" y="247024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Controlling &amp; </a:t>
              </a:r>
              <a:r>
                <a:rPr lang="de-DE" sz="1200" dirty="0" err="1">
                  <a:solidFill>
                    <a:schemeClr val="bg1"/>
                  </a:solidFill>
                </a:rPr>
                <a:t>Contracting</a:t>
              </a:r>
              <a:endParaRPr lang="de-DE" sz="1200" dirty="0">
                <a:solidFill>
                  <a:schemeClr val="bg1"/>
                </a:solidFill>
              </a:endParaRPr>
            </a:p>
          </p:txBody>
        </p:sp>
      </p:grpSp>
      <p:grpSp>
        <p:nvGrpSpPr>
          <p:cNvPr id="63" name="Gruppieren 62">
            <a:extLst>
              <a:ext uri="{FF2B5EF4-FFF2-40B4-BE49-F238E27FC236}">
                <a16:creationId xmlns:a16="http://schemas.microsoft.com/office/drawing/2014/main" id="{05DFFA16-A58D-730A-259C-E4A67E78ABCA}"/>
              </a:ext>
            </a:extLst>
          </p:cNvPr>
          <p:cNvGrpSpPr/>
          <p:nvPr/>
        </p:nvGrpSpPr>
        <p:grpSpPr>
          <a:xfrm>
            <a:off x="177422" y="2367400"/>
            <a:ext cx="6455390" cy="716994"/>
            <a:chOff x="177422" y="2367400"/>
            <a:chExt cx="6455390" cy="716994"/>
          </a:xfrm>
        </p:grpSpPr>
        <p:sp>
          <p:nvSpPr>
            <p:cNvPr id="9" name="Rechteck 8">
              <a:extLst>
                <a:ext uri="{FF2B5EF4-FFF2-40B4-BE49-F238E27FC236}">
                  <a16:creationId xmlns:a16="http://schemas.microsoft.com/office/drawing/2014/main" id="{D47A6AD4-2494-20B5-8DCF-CC3D8DAC4A58}"/>
                </a:ext>
              </a:extLst>
            </p:cNvPr>
            <p:cNvSpPr/>
            <p:nvPr/>
          </p:nvSpPr>
          <p:spPr>
            <a:xfrm>
              <a:off x="245662" y="2456597"/>
              <a:ext cx="1501251" cy="505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Netzbetrieb (TSO)</a:t>
              </a:r>
            </a:p>
            <a:p>
              <a:pPr algn="ctr"/>
              <a:r>
                <a:rPr lang="de-DE" sz="1200" dirty="0">
                  <a:solidFill>
                    <a:schemeClr val="bg1"/>
                  </a:solidFill>
                </a:rPr>
                <a:t>G/W/E/FW</a:t>
              </a:r>
            </a:p>
          </p:txBody>
        </p:sp>
        <p:sp>
          <p:nvSpPr>
            <p:cNvPr id="10" name="Rechteck 9">
              <a:extLst>
                <a:ext uri="{FF2B5EF4-FFF2-40B4-BE49-F238E27FC236}">
                  <a16:creationId xmlns:a16="http://schemas.microsoft.com/office/drawing/2014/main" id="{47C6A8DF-081A-1F85-2C96-7D7240FBBC94}"/>
                </a:ext>
              </a:extLst>
            </p:cNvPr>
            <p:cNvSpPr/>
            <p:nvPr/>
          </p:nvSpPr>
          <p:spPr>
            <a:xfrm>
              <a:off x="1809589" y="247102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Vertrieb</a:t>
              </a:r>
            </a:p>
          </p:txBody>
        </p:sp>
        <p:sp>
          <p:nvSpPr>
            <p:cNvPr id="11" name="Rechteck 10">
              <a:extLst>
                <a:ext uri="{FF2B5EF4-FFF2-40B4-BE49-F238E27FC236}">
                  <a16:creationId xmlns:a16="http://schemas.microsoft.com/office/drawing/2014/main" id="{F231445D-603E-685C-83EC-9B8C5D60C9D6}"/>
                </a:ext>
              </a:extLst>
            </p:cNvPr>
            <p:cNvSpPr/>
            <p:nvPr/>
          </p:nvSpPr>
          <p:spPr>
            <a:xfrm>
              <a:off x="5038550" y="247102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Kundenservices</a:t>
              </a:r>
            </a:p>
          </p:txBody>
        </p:sp>
        <p:sp>
          <p:nvSpPr>
            <p:cNvPr id="17" name="Rechteck 16">
              <a:extLst>
                <a:ext uri="{FF2B5EF4-FFF2-40B4-BE49-F238E27FC236}">
                  <a16:creationId xmlns:a16="http://schemas.microsoft.com/office/drawing/2014/main" id="{3916B940-22FB-C2A1-4C1D-D90B3075AC00}"/>
                </a:ext>
              </a:extLst>
            </p:cNvPr>
            <p:cNvSpPr/>
            <p:nvPr/>
          </p:nvSpPr>
          <p:spPr>
            <a:xfrm>
              <a:off x="3383381" y="2470245"/>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IT und Innovation</a:t>
              </a:r>
            </a:p>
          </p:txBody>
        </p:sp>
        <p:sp>
          <p:nvSpPr>
            <p:cNvPr id="12" name="Rechteck 11">
              <a:extLst>
                <a:ext uri="{FF2B5EF4-FFF2-40B4-BE49-F238E27FC236}">
                  <a16:creationId xmlns:a16="http://schemas.microsoft.com/office/drawing/2014/main" id="{2D0A3492-38F3-4E93-2003-F94D1DA2F7DE}"/>
                </a:ext>
              </a:extLst>
            </p:cNvPr>
            <p:cNvSpPr/>
            <p:nvPr/>
          </p:nvSpPr>
          <p:spPr>
            <a:xfrm>
              <a:off x="177422" y="2367400"/>
              <a:ext cx="6455390" cy="71699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2D5D8EB4-9898-25BF-E0BD-A21DF1E85078}"/>
              </a:ext>
            </a:extLst>
          </p:cNvPr>
          <p:cNvGrpSpPr/>
          <p:nvPr/>
        </p:nvGrpSpPr>
        <p:grpSpPr>
          <a:xfrm>
            <a:off x="136478" y="3177004"/>
            <a:ext cx="11949262" cy="671659"/>
            <a:chOff x="136478" y="3177004"/>
            <a:chExt cx="11949262" cy="671659"/>
          </a:xfrm>
        </p:grpSpPr>
        <p:sp>
          <p:nvSpPr>
            <p:cNvPr id="37" name="Rechteck 36">
              <a:extLst>
                <a:ext uri="{FF2B5EF4-FFF2-40B4-BE49-F238E27FC236}">
                  <a16:creationId xmlns:a16="http://schemas.microsoft.com/office/drawing/2014/main" id="{1778373B-7E56-70FB-9ACF-794D437DFABC}"/>
                </a:ext>
              </a:extLst>
            </p:cNvPr>
            <p:cNvSpPr/>
            <p:nvPr/>
          </p:nvSpPr>
          <p:spPr>
            <a:xfrm>
              <a:off x="136478" y="3177004"/>
              <a:ext cx="11949262" cy="6716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40125285-6F20-76E2-E8E9-38E868815313}"/>
                </a:ext>
              </a:extLst>
            </p:cNvPr>
            <p:cNvSpPr txBox="1"/>
            <p:nvPr/>
          </p:nvSpPr>
          <p:spPr>
            <a:xfrm>
              <a:off x="146979" y="3258890"/>
              <a:ext cx="1108848" cy="492443"/>
            </a:xfrm>
            <a:prstGeom prst="rect">
              <a:avLst/>
            </a:prstGeom>
            <a:noFill/>
          </p:spPr>
          <p:txBody>
            <a:bodyPr wrap="square" rtlCol="0">
              <a:spAutoFit/>
            </a:bodyPr>
            <a:lstStyle/>
            <a:p>
              <a:pPr algn="ctr"/>
              <a:r>
                <a:rPr lang="de-DE" sz="1600" dirty="0" err="1"/>
                <a:t>Clientel</a:t>
              </a:r>
              <a:endParaRPr lang="de-DE" sz="1600" dirty="0"/>
            </a:p>
            <a:p>
              <a:pPr algn="ctr"/>
              <a:r>
                <a:rPr lang="de-DE" sz="1000" dirty="0"/>
                <a:t>(Auszug)</a:t>
              </a:r>
            </a:p>
          </p:txBody>
        </p:sp>
      </p:grpSp>
      <p:grpSp>
        <p:nvGrpSpPr>
          <p:cNvPr id="25" name="Gruppieren 24">
            <a:extLst>
              <a:ext uri="{FF2B5EF4-FFF2-40B4-BE49-F238E27FC236}">
                <a16:creationId xmlns:a16="http://schemas.microsoft.com/office/drawing/2014/main" id="{73CDF3FB-C1A5-16F4-46B6-9D388FBE3B73}"/>
              </a:ext>
            </a:extLst>
          </p:cNvPr>
          <p:cNvGrpSpPr/>
          <p:nvPr/>
        </p:nvGrpSpPr>
        <p:grpSpPr>
          <a:xfrm>
            <a:off x="1446674" y="3272537"/>
            <a:ext cx="10586709" cy="506952"/>
            <a:chOff x="1446674" y="3272537"/>
            <a:chExt cx="10586709" cy="506952"/>
          </a:xfrm>
        </p:grpSpPr>
        <p:sp>
          <p:nvSpPr>
            <p:cNvPr id="23" name="Rechteck 22">
              <a:extLst>
                <a:ext uri="{FF2B5EF4-FFF2-40B4-BE49-F238E27FC236}">
                  <a16:creationId xmlns:a16="http://schemas.microsoft.com/office/drawing/2014/main" id="{8A165AA7-1C49-5160-2CC8-7C9B36EA1D1B}"/>
                </a:ext>
              </a:extLst>
            </p:cNvPr>
            <p:cNvSpPr/>
            <p:nvPr/>
          </p:nvSpPr>
          <p:spPr>
            <a:xfrm>
              <a:off x="1446674" y="3273347"/>
              <a:ext cx="13846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Einzelperson</a:t>
              </a:r>
            </a:p>
          </p:txBody>
        </p:sp>
        <p:sp>
          <p:nvSpPr>
            <p:cNvPr id="24" name="Rechteck 23">
              <a:extLst>
                <a:ext uri="{FF2B5EF4-FFF2-40B4-BE49-F238E27FC236}">
                  <a16:creationId xmlns:a16="http://schemas.microsoft.com/office/drawing/2014/main" id="{55F059B4-3359-2E40-F541-B2041AE34F13}"/>
                </a:ext>
              </a:extLst>
            </p:cNvPr>
            <p:cNvSpPr/>
            <p:nvPr/>
          </p:nvSpPr>
          <p:spPr>
            <a:xfrm>
              <a:off x="4769295" y="3273347"/>
              <a:ext cx="2968992"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Größere Immobilien, </a:t>
              </a:r>
              <a:r>
                <a:rPr lang="de-DE" sz="1200" dirty="0" err="1">
                  <a:solidFill>
                    <a:schemeClr val="bg1"/>
                  </a:solidFill>
                </a:rPr>
                <a:t>WoWi</a:t>
              </a:r>
              <a:r>
                <a:rPr lang="de-DE" sz="1200" dirty="0">
                  <a:solidFill>
                    <a:schemeClr val="bg1"/>
                  </a:solidFill>
                </a:rPr>
                <a:t>, Kommunen, Institutionen, usw.</a:t>
              </a:r>
            </a:p>
          </p:txBody>
        </p:sp>
        <p:sp>
          <p:nvSpPr>
            <p:cNvPr id="32" name="Rechteck 31">
              <a:extLst>
                <a:ext uri="{FF2B5EF4-FFF2-40B4-BE49-F238E27FC236}">
                  <a16:creationId xmlns:a16="http://schemas.microsoft.com/office/drawing/2014/main" id="{944BD889-606A-83B4-FD08-5BA06B3F8D07}"/>
                </a:ext>
              </a:extLst>
            </p:cNvPr>
            <p:cNvSpPr/>
            <p:nvPr/>
          </p:nvSpPr>
          <p:spPr>
            <a:xfrm>
              <a:off x="10958046" y="3272537"/>
              <a:ext cx="10753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Bildungsein</a:t>
              </a:r>
              <a:r>
                <a:rPr lang="de-DE" sz="1200" dirty="0">
                  <a:solidFill>
                    <a:schemeClr val="bg1"/>
                  </a:solidFill>
                </a:rPr>
                <a:t>-richtungen</a:t>
              </a:r>
            </a:p>
          </p:txBody>
        </p:sp>
        <p:sp>
          <p:nvSpPr>
            <p:cNvPr id="33" name="Rechteck 32">
              <a:extLst>
                <a:ext uri="{FF2B5EF4-FFF2-40B4-BE49-F238E27FC236}">
                  <a16:creationId xmlns:a16="http://schemas.microsoft.com/office/drawing/2014/main" id="{27200E25-95AB-AE02-4C1E-A5AF085412F6}"/>
                </a:ext>
              </a:extLst>
            </p:cNvPr>
            <p:cNvSpPr/>
            <p:nvPr/>
          </p:nvSpPr>
          <p:spPr>
            <a:xfrm>
              <a:off x="9675921" y="3273345"/>
              <a:ext cx="1205660"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 Firmenketten</a:t>
              </a:r>
            </a:p>
          </p:txBody>
        </p:sp>
        <p:sp>
          <p:nvSpPr>
            <p:cNvPr id="35" name="Rechteck 34">
              <a:extLst>
                <a:ext uri="{FF2B5EF4-FFF2-40B4-BE49-F238E27FC236}">
                  <a16:creationId xmlns:a16="http://schemas.microsoft.com/office/drawing/2014/main" id="{BA9A220D-A8A3-3B0C-4570-4FB32A944D0C}"/>
                </a:ext>
              </a:extLst>
            </p:cNvPr>
            <p:cNvSpPr/>
            <p:nvPr/>
          </p:nvSpPr>
          <p:spPr>
            <a:xfrm>
              <a:off x="7826386" y="3272537"/>
              <a:ext cx="17842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Industriekunde</a:t>
              </a:r>
            </a:p>
          </p:txBody>
        </p:sp>
        <p:sp>
          <p:nvSpPr>
            <p:cNvPr id="36" name="Rechteck 35">
              <a:extLst>
                <a:ext uri="{FF2B5EF4-FFF2-40B4-BE49-F238E27FC236}">
                  <a16:creationId xmlns:a16="http://schemas.microsoft.com/office/drawing/2014/main" id="{0284DE6A-752E-9381-AAE6-E1F1DA437844}"/>
                </a:ext>
              </a:extLst>
            </p:cNvPr>
            <p:cNvSpPr/>
            <p:nvPr/>
          </p:nvSpPr>
          <p:spPr>
            <a:xfrm>
              <a:off x="2913566" y="3288170"/>
              <a:ext cx="17842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Bündelkunden / Einkaufsgemeinschaften</a:t>
              </a:r>
            </a:p>
          </p:txBody>
        </p:sp>
      </p:grpSp>
      <p:grpSp>
        <p:nvGrpSpPr>
          <p:cNvPr id="15" name="Gruppieren 14">
            <a:extLst>
              <a:ext uri="{FF2B5EF4-FFF2-40B4-BE49-F238E27FC236}">
                <a16:creationId xmlns:a16="http://schemas.microsoft.com/office/drawing/2014/main" id="{476044AB-C504-2B4B-E7D7-223E1EE922F3}"/>
              </a:ext>
            </a:extLst>
          </p:cNvPr>
          <p:cNvGrpSpPr/>
          <p:nvPr/>
        </p:nvGrpSpPr>
        <p:grpSpPr>
          <a:xfrm>
            <a:off x="135602" y="3916260"/>
            <a:ext cx="11952410" cy="671659"/>
            <a:chOff x="135602" y="3916260"/>
            <a:chExt cx="11952410" cy="671659"/>
          </a:xfrm>
        </p:grpSpPr>
        <p:sp>
          <p:nvSpPr>
            <p:cNvPr id="39" name="Rechteck 38">
              <a:extLst>
                <a:ext uri="{FF2B5EF4-FFF2-40B4-BE49-F238E27FC236}">
                  <a16:creationId xmlns:a16="http://schemas.microsoft.com/office/drawing/2014/main" id="{196A2DF1-FB34-59DC-D184-53907FBFD717}"/>
                </a:ext>
              </a:extLst>
            </p:cNvPr>
            <p:cNvSpPr/>
            <p:nvPr/>
          </p:nvSpPr>
          <p:spPr>
            <a:xfrm>
              <a:off x="138750" y="3916260"/>
              <a:ext cx="11949262" cy="67165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17E6F76D-0DCF-D38B-895D-978308FA0AB1}"/>
                </a:ext>
              </a:extLst>
            </p:cNvPr>
            <p:cNvSpPr txBox="1"/>
            <p:nvPr/>
          </p:nvSpPr>
          <p:spPr>
            <a:xfrm>
              <a:off x="135602" y="3957201"/>
              <a:ext cx="1311071" cy="492443"/>
            </a:xfrm>
            <a:prstGeom prst="rect">
              <a:avLst/>
            </a:prstGeom>
            <a:noFill/>
          </p:spPr>
          <p:txBody>
            <a:bodyPr wrap="square" rtlCol="0">
              <a:spAutoFit/>
            </a:bodyPr>
            <a:lstStyle/>
            <a:p>
              <a:pPr algn="ctr"/>
              <a:r>
                <a:rPr lang="de-DE" sz="1600" dirty="0"/>
                <a:t>Portfolio</a:t>
              </a:r>
            </a:p>
            <a:p>
              <a:pPr algn="ctr"/>
              <a:r>
                <a:rPr lang="de-DE" sz="1000" dirty="0"/>
                <a:t>(ständig wachsend)</a:t>
              </a:r>
            </a:p>
          </p:txBody>
        </p:sp>
      </p:grpSp>
      <p:grpSp>
        <p:nvGrpSpPr>
          <p:cNvPr id="48" name="Gruppieren 47">
            <a:extLst>
              <a:ext uri="{FF2B5EF4-FFF2-40B4-BE49-F238E27FC236}">
                <a16:creationId xmlns:a16="http://schemas.microsoft.com/office/drawing/2014/main" id="{737B3074-1BB3-97A5-2404-C22E42C1477F}"/>
              </a:ext>
            </a:extLst>
          </p:cNvPr>
          <p:cNvGrpSpPr/>
          <p:nvPr/>
        </p:nvGrpSpPr>
        <p:grpSpPr>
          <a:xfrm>
            <a:off x="1432657" y="3997888"/>
            <a:ext cx="9562031" cy="511116"/>
            <a:chOff x="1432657" y="3997888"/>
            <a:chExt cx="9562031" cy="511116"/>
          </a:xfrm>
        </p:grpSpPr>
        <p:sp>
          <p:nvSpPr>
            <p:cNvPr id="13" name="Rechteck 12">
              <a:extLst>
                <a:ext uri="{FF2B5EF4-FFF2-40B4-BE49-F238E27FC236}">
                  <a16:creationId xmlns:a16="http://schemas.microsoft.com/office/drawing/2014/main" id="{0E41B895-9302-566F-388A-8CDEFDDA3597}"/>
                </a:ext>
              </a:extLst>
            </p:cNvPr>
            <p:cNvSpPr/>
            <p:nvPr/>
          </p:nvSpPr>
          <p:spPr>
            <a:xfrm>
              <a:off x="1432657" y="4013141"/>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Solar</a:t>
              </a:r>
            </a:p>
          </p:txBody>
        </p:sp>
        <p:sp>
          <p:nvSpPr>
            <p:cNvPr id="21" name="Rechteck 20">
              <a:extLst>
                <a:ext uri="{FF2B5EF4-FFF2-40B4-BE49-F238E27FC236}">
                  <a16:creationId xmlns:a16="http://schemas.microsoft.com/office/drawing/2014/main" id="{C190375C-AE7D-47E8-AEAB-3E0E8DF9B7CE}"/>
                </a:ext>
              </a:extLst>
            </p:cNvPr>
            <p:cNvSpPr/>
            <p:nvPr/>
          </p:nvSpPr>
          <p:spPr>
            <a:xfrm>
              <a:off x="4807953" y="4008058"/>
              <a:ext cx="84616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Klassische Heizung</a:t>
              </a:r>
            </a:p>
          </p:txBody>
        </p:sp>
        <p:sp>
          <p:nvSpPr>
            <p:cNvPr id="22" name="Rechteck 21">
              <a:extLst>
                <a:ext uri="{FF2B5EF4-FFF2-40B4-BE49-F238E27FC236}">
                  <a16:creationId xmlns:a16="http://schemas.microsoft.com/office/drawing/2014/main" id="{3A8AC915-BC9B-65EB-F2F2-956D4A0E95D1}"/>
                </a:ext>
              </a:extLst>
            </p:cNvPr>
            <p:cNvSpPr/>
            <p:nvPr/>
          </p:nvSpPr>
          <p:spPr>
            <a:xfrm>
              <a:off x="6685776" y="4008060"/>
              <a:ext cx="903025"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Wärme-</a:t>
              </a:r>
              <a:r>
                <a:rPr lang="de-DE" sz="1200" dirty="0" err="1">
                  <a:solidFill>
                    <a:schemeClr val="bg1"/>
                  </a:solidFill>
                </a:rPr>
                <a:t>contracting</a:t>
              </a:r>
              <a:endParaRPr lang="de-DE" sz="1200" dirty="0">
                <a:solidFill>
                  <a:schemeClr val="bg1"/>
                </a:solidFill>
              </a:endParaRPr>
            </a:p>
          </p:txBody>
        </p:sp>
        <p:sp>
          <p:nvSpPr>
            <p:cNvPr id="26" name="Rechteck 25">
              <a:extLst>
                <a:ext uri="{FF2B5EF4-FFF2-40B4-BE49-F238E27FC236}">
                  <a16:creationId xmlns:a16="http://schemas.microsoft.com/office/drawing/2014/main" id="{F698AD6C-4D1B-15EE-2236-8F67082ADEC7}"/>
                </a:ext>
              </a:extLst>
            </p:cNvPr>
            <p:cNvSpPr/>
            <p:nvPr/>
          </p:nvSpPr>
          <p:spPr>
            <a:xfrm>
              <a:off x="7672906" y="4005037"/>
              <a:ext cx="903025"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Kleine BHKW</a:t>
              </a:r>
            </a:p>
          </p:txBody>
        </p:sp>
        <p:sp>
          <p:nvSpPr>
            <p:cNvPr id="27" name="Rechteck 26">
              <a:extLst>
                <a:ext uri="{FF2B5EF4-FFF2-40B4-BE49-F238E27FC236}">
                  <a16:creationId xmlns:a16="http://schemas.microsoft.com/office/drawing/2014/main" id="{1042B822-C909-0D11-4894-F119D1996302}"/>
                </a:ext>
              </a:extLst>
            </p:cNvPr>
            <p:cNvSpPr/>
            <p:nvPr/>
          </p:nvSpPr>
          <p:spPr>
            <a:xfrm>
              <a:off x="8652674" y="3997888"/>
              <a:ext cx="1189924"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Nahwärme-Stationen</a:t>
              </a:r>
            </a:p>
          </p:txBody>
        </p:sp>
        <p:sp>
          <p:nvSpPr>
            <p:cNvPr id="28" name="Rechteck 27">
              <a:extLst>
                <a:ext uri="{FF2B5EF4-FFF2-40B4-BE49-F238E27FC236}">
                  <a16:creationId xmlns:a16="http://schemas.microsoft.com/office/drawing/2014/main" id="{3741848B-CAE0-A015-4900-443028679C29}"/>
                </a:ext>
              </a:extLst>
            </p:cNvPr>
            <p:cNvSpPr/>
            <p:nvPr/>
          </p:nvSpPr>
          <p:spPr>
            <a:xfrm>
              <a:off x="5751921" y="4010330"/>
              <a:ext cx="84616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Solar-</a:t>
              </a:r>
              <a:r>
                <a:rPr lang="de-DE" sz="1200" dirty="0" err="1">
                  <a:solidFill>
                    <a:schemeClr val="bg1"/>
                  </a:solidFill>
                </a:rPr>
                <a:t>Thermie</a:t>
              </a:r>
              <a:endParaRPr lang="de-DE" sz="1200" dirty="0">
                <a:solidFill>
                  <a:schemeClr val="bg1"/>
                </a:solidFill>
              </a:endParaRPr>
            </a:p>
          </p:txBody>
        </p:sp>
        <p:sp>
          <p:nvSpPr>
            <p:cNvPr id="34" name="Rechteck 33">
              <a:extLst>
                <a:ext uri="{FF2B5EF4-FFF2-40B4-BE49-F238E27FC236}">
                  <a16:creationId xmlns:a16="http://schemas.microsoft.com/office/drawing/2014/main" id="{BFB7DB55-4B7C-120E-0526-B2238229BF36}"/>
                </a:ext>
              </a:extLst>
            </p:cNvPr>
            <p:cNvSpPr/>
            <p:nvPr/>
          </p:nvSpPr>
          <p:spPr>
            <a:xfrm>
              <a:off x="9919351" y="4006108"/>
              <a:ext cx="10753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Wärmerück-gewinnung</a:t>
              </a:r>
            </a:p>
          </p:txBody>
        </p:sp>
        <p:sp>
          <p:nvSpPr>
            <p:cNvPr id="41" name="Rechteck 40">
              <a:extLst>
                <a:ext uri="{FF2B5EF4-FFF2-40B4-BE49-F238E27FC236}">
                  <a16:creationId xmlns:a16="http://schemas.microsoft.com/office/drawing/2014/main" id="{C3E41CD5-5CD3-E517-049C-2B1CBE0D6282}"/>
                </a:ext>
              </a:extLst>
            </p:cNvPr>
            <p:cNvSpPr/>
            <p:nvPr/>
          </p:nvSpPr>
          <p:spPr>
            <a:xfrm>
              <a:off x="2260021" y="4013141"/>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Wind</a:t>
              </a:r>
            </a:p>
          </p:txBody>
        </p:sp>
        <p:sp>
          <p:nvSpPr>
            <p:cNvPr id="42" name="Rechteck 41">
              <a:extLst>
                <a:ext uri="{FF2B5EF4-FFF2-40B4-BE49-F238E27FC236}">
                  <a16:creationId xmlns:a16="http://schemas.microsoft.com/office/drawing/2014/main" id="{0E00CAB8-47D5-1BB5-A63B-693FFA9D1336}"/>
                </a:ext>
              </a:extLst>
            </p:cNvPr>
            <p:cNvSpPr/>
            <p:nvPr/>
          </p:nvSpPr>
          <p:spPr>
            <a:xfrm>
              <a:off x="3108459" y="4015413"/>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Energie-speicher</a:t>
              </a:r>
            </a:p>
          </p:txBody>
        </p:sp>
        <p:sp>
          <p:nvSpPr>
            <p:cNvPr id="43" name="Rechteck 42">
              <a:extLst>
                <a:ext uri="{FF2B5EF4-FFF2-40B4-BE49-F238E27FC236}">
                  <a16:creationId xmlns:a16="http://schemas.microsoft.com/office/drawing/2014/main" id="{17B07FC5-7764-94D4-2566-5D47E5CF00EA}"/>
                </a:ext>
              </a:extLst>
            </p:cNvPr>
            <p:cNvSpPr/>
            <p:nvPr/>
          </p:nvSpPr>
          <p:spPr>
            <a:xfrm>
              <a:off x="3956895" y="4017685"/>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Mobility</a:t>
              </a:r>
            </a:p>
            <a:p>
              <a:pPr algn="ctr"/>
              <a:r>
                <a:rPr lang="de-DE" sz="1200" dirty="0">
                  <a:solidFill>
                    <a:schemeClr val="bg1"/>
                  </a:solidFill>
                </a:rPr>
                <a:t>E, G, H</a:t>
              </a:r>
            </a:p>
          </p:txBody>
        </p:sp>
      </p:grpSp>
      <p:grpSp>
        <p:nvGrpSpPr>
          <p:cNvPr id="16" name="Gruppieren 15">
            <a:extLst>
              <a:ext uri="{FF2B5EF4-FFF2-40B4-BE49-F238E27FC236}">
                <a16:creationId xmlns:a16="http://schemas.microsoft.com/office/drawing/2014/main" id="{F1B10E2E-FD4C-B241-4024-B7DB3BDB59F1}"/>
              </a:ext>
            </a:extLst>
          </p:cNvPr>
          <p:cNvGrpSpPr/>
          <p:nvPr/>
        </p:nvGrpSpPr>
        <p:grpSpPr>
          <a:xfrm>
            <a:off x="63819" y="4644465"/>
            <a:ext cx="12010508" cy="671659"/>
            <a:chOff x="63819" y="4644465"/>
            <a:chExt cx="12010508" cy="671659"/>
          </a:xfrm>
        </p:grpSpPr>
        <p:sp>
          <p:nvSpPr>
            <p:cNvPr id="44" name="Rechteck 43">
              <a:extLst>
                <a:ext uri="{FF2B5EF4-FFF2-40B4-BE49-F238E27FC236}">
                  <a16:creationId xmlns:a16="http://schemas.microsoft.com/office/drawing/2014/main" id="{31C2F02E-B71A-159A-24BB-8D3F48D1FE0C}"/>
                </a:ext>
              </a:extLst>
            </p:cNvPr>
            <p:cNvSpPr/>
            <p:nvPr/>
          </p:nvSpPr>
          <p:spPr>
            <a:xfrm>
              <a:off x="125065" y="4644465"/>
              <a:ext cx="11949262" cy="67165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3F9F1D62-4706-FFEA-F987-973A2B3A622B}"/>
                </a:ext>
              </a:extLst>
            </p:cNvPr>
            <p:cNvSpPr txBox="1"/>
            <p:nvPr/>
          </p:nvSpPr>
          <p:spPr>
            <a:xfrm>
              <a:off x="63819" y="4711185"/>
              <a:ext cx="1311071" cy="584775"/>
            </a:xfrm>
            <a:prstGeom prst="rect">
              <a:avLst/>
            </a:prstGeom>
            <a:noFill/>
          </p:spPr>
          <p:txBody>
            <a:bodyPr wrap="square" rtlCol="0">
              <a:spAutoFit/>
            </a:bodyPr>
            <a:lstStyle/>
            <a:p>
              <a:pPr algn="ctr"/>
              <a:r>
                <a:rPr lang="de-DE" sz="1600" dirty="0">
                  <a:solidFill>
                    <a:schemeClr val="bg1"/>
                  </a:solidFill>
                </a:rPr>
                <a:t>Business-</a:t>
              </a:r>
              <a:r>
                <a:rPr lang="de-DE" sz="1600" dirty="0" err="1">
                  <a:solidFill>
                    <a:schemeClr val="bg1"/>
                  </a:solidFill>
                </a:rPr>
                <a:t>Enabler</a:t>
              </a:r>
              <a:endParaRPr lang="de-DE" sz="1600" dirty="0">
                <a:solidFill>
                  <a:schemeClr val="bg1"/>
                </a:solidFill>
              </a:endParaRPr>
            </a:p>
          </p:txBody>
        </p:sp>
      </p:grpSp>
      <p:grpSp>
        <p:nvGrpSpPr>
          <p:cNvPr id="18" name="Gruppieren 17">
            <a:extLst>
              <a:ext uri="{FF2B5EF4-FFF2-40B4-BE49-F238E27FC236}">
                <a16:creationId xmlns:a16="http://schemas.microsoft.com/office/drawing/2014/main" id="{F8AE03C4-C35A-EAE9-3EA4-25A0D3A94F70}"/>
              </a:ext>
            </a:extLst>
          </p:cNvPr>
          <p:cNvGrpSpPr/>
          <p:nvPr/>
        </p:nvGrpSpPr>
        <p:grpSpPr>
          <a:xfrm>
            <a:off x="107035" y="5368556"/>
            <a:ext cx="11978705" cy="830997"/>
            <a:chOff x="107035" y="5368556"/>
            <a:chExt cx="11978705" cy="830997"/>
          </a:xfrm>
        </p:grpSpPr>
        <p:sp>
          <p:nvSpPr>
            <p:cNvPr id="50" name="Rechteck 49">
              <a:extLst>
                <a:ext uri="{FF2B5EF4-FFF2-40B4-BE49-F238E27FC236}">
                  <a16:creationId xmlns:a16="http://schemas.microsoft.com/office/drawing/2014/main" id="{72234F46-B77B-4BDF-B9E4-1CD806389D57}"/>
                </a:ext>
              </a:extLst>
            </p:cNvPr>
            <p:cNvSpPr/>
            <p:nvPr/>
          </p:nvSpPr>
          <p:spPr>
            <a:xfrm>
              <a:off x="136478" y="5437409"/>
              <a:ext cx="11949262" cy="67165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extLst>
                <a:ext uri="{FF2B5EF4-FFF2-40B4-BE49-F238E27FC236}">
                  <a16:creationId xmlns:a16="http://schemas.microsoft.com/office/drawing/2014/main" id="{DA810089-4082-1695-3AC6-9D18ED9420C9}"/>
                </a:ext>
              </a:extLst>
            </p:cNvPr>
            <p:cNvSpPr txBox="1"/>
            <p:nvPr/>
          </p:nvSpPr>
          <p:spPr>
            <a:xfrm>
              <a:off x="107035" y="5368556"/>
              <a:ext cx="1311071" cy="830997"/>
            </a:xfrm>
            <a:prstGeom prst="rect">
              <a:avLst/>
            </a:prstGeom>
            <a:noFill/>
          </p:spPr>
          <p:txBody>
            <a:bodyPr wrap="square" rtlCol="0">
              <a:spAutoFit/>
            </a:bodyPr>
            <a:lstStyle/>
            <a:p>
              <a:pPr algn="ctr"/>
              <a:r>
                <a:rPr lang="de-DE" sz="1600" dirty="0">
                  <a:solidFill>
                    <a:schemeClr val="bg1"/>
                  </a:solidFill>
                </a:rPr>
                <a:t>Wert-schöpfungs-kette</a:t>
              </a:r>
            </a:p>
          </p:txBody>
        </p:sp>
      </p:grpSp>
      <p:grpSp>
        <p:nvGrpSpPr>
          <p:cNvPr id="51" name="Gruppieren 50">
            <a:extLst>
              <a:ext uri="{FF2B5EF4-FFF2-40B4-BE49-F238E27FC236}">
                <a16:creationId xmlns:a16="http://schemas.microsoft.com/office/drawing/2014/main" id="{35FD5388-7A04-C635-4D3E-4C1FD5163AA8}"/>
              </a:ext>
            </a:extLst>
          </p:cNvPr>
          <p:cNvGrpSpPr/>
          <p:nvPr/>
        </p:nvGrpSpPr>
        <p:grpSpPr>
          <a:xfrm>
            <a:off x="1446673" y="5480168"/>
            <a:ext cx="8439763" cy="582276"/>
            <a:chOff x="1446673" y="5480168"/>
            <a:chExt cx="8439763" cy="582276"/>
          </a:xfrm>
        </p:grpSpPr>
        <p:sp>
          <p:nvSpPr>
            <p:cNvPr id="52" name="Pfeil: Fünfeck 51">
              <a:extLst>
                <a:ext uri="{FF2B5EF4-FFF2-40B4-BE49-F238E27FC236}">
                  <a16:creationId xmlns:a16="http://schemas.microsoft.com/office/drawing/2014/main" id="{9B06BE1B-DBB0-E0F0-2BF6-ADD2095CBF25}"/>
                </a:ext>
              </a:extLst>
            </p:cNvPr>
            <p:cNvSpPr/>
            <p:nvPr/>
          </p:nvSpPr>
          <p:spPr>
            <a:xfrm>
              <a:off x="1446673" y="5480168"/>
              <a:ext cx="2417997" cy="57894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Geschäftsidee</a:t>
              </a:r>
            </a:p>
          </p:txBody>
        </p:sp>
        <p:sp>
          <p:nvSpPr>
            <p:cNvPr id="53" name="Pfeil: Fünfeck 52">
              <a:extLst>
                <a:ext uri="{FF2B5EF4-FFF2-40B4-BE49-F238E27FC236}">
                  <a16:creationId xmlns:a16="http://schemas.microsoft.com/office/drawing/2014/main" id="{10469D22-8F1E-8C39-6D58-990BC7D58398}"/>
                </a:ext>
              </a:extLst>
            </p:cNvPr>
            <p:cNvSpPr/>
            <p:nvPr/>
          </p:nvSpPr>
          <p:spPr>
            <a:xfrm>
              <a:off x="3835794" y="5480168"/>
              <a:ext cx="3621338" cy="2634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Geschäftsmodell</a:t>
              </a:r>
            </a:p>
          </p:txBody>
        </p:sp>
        <p:sp>
          <p:nvSpPr>
            <p:cNvPr id="54" name="Pfeil: Fünfeck 53">
              <a:extLst>
                <a:ext uri="{FF2B5EF4-FFF2-40B4-BE49-F238E27FC236}">
                  <a16:creationId xmlns:a16="http://schemas.microsoft.com/office/drawing/2014/main" id="{9ACC2832-08C8-8AEB-DAB4-26DD2C559348}"/>
                </a:ext>
              </a:extLst>
            </p:cNvPr>
            <p:cNvSpPr/>
            <p:nvPr/>
          </p:nvSpPr>
          <p:spPr>
            <a:xfrm>
              <a:off x="7468439" y="5483499"/>
              <a:ext cx="2417997" cy="57894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Produkt</a:t>
              </a:r>
            </a:p>
          </p:txBody>
        </p:sp>
        <p:sp>
          <p:nvSpPr>
            <p:cNvPr id="55" name="Pfeil: Fünfeck 54">
              <a:extLst>
                <a:ext uri="{FF2B5EF4-FFF2-40B4-BE49-F238E27FC236}">
                  <a16:creationId xmlns:a16="http://schemas.microsoft.com/office/drawing/2014/main" id="{BA61B529-9C1D-D6E4-202F-D200CC0AD331}"/>
                </a:ext>
              </a:extLst>
            </p:cNvPr>
            <p:cNvSpPr/>
            <p:nvPr/>
          </p:nvSpPr>
          <p:spPr>
            <a:xfrm>
              <a:off x="5039135" y="5793623"/>
              <a:ext cx="2417997" cy="25184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Vertriebsmodell</a:t>
              </a:r>
            </a:p>
          </p:txBody>
        </p:sp>
      </p:grpSp>
      <p:grpSp>
        <p:nvGrpSpPr>
          <p:cNvPr id="49" name="Gruppieren 48">
            <a:extLst>
              <a:ext uri="{FF2B5EF4-FFF2-40B4-BE49-F238E27FC236}">
                <a16:creationId xmlns:a16="http://schemas.microsoft.com/office/drawing/2014/main" id="{6CA4BCD7-159D-59FA-6631-621EBC5FCBF1}"/>
              </a:ext>
            </a:extLst>
          </p:cNvPr>
          <p:cNvGrpSpPr/>
          <p:nvPr/>
        </p:nvGrpSpPr>
        <p:grpSpPr>
          <a:xfrm>
            <a:off x="1430133" y="4727107"/>
            <a:ext cx="10529420" cy="519730"/>
            <a:chOff x="1430133" y="4727107"/>
            <a:chExt cx="10529420" cy="519730"/>
          </a:xfrm>
        </p:grpSpPr>
        <p:sp>
          <p:nvSpPr>
            <p:cNvPr id="19" name="Rechteck 18">
              <a:extLst>
                <a:ext uri="{FF2B5EF4-FFF2-40B4-BE49-F238E27FC236}">
                  <a16:creationId xmlns:a16="http://schemas.microsoft.com/office/drawing/2014/main" id="{611B56F8-6E24-E2F8-3E30-8A76AC8EAFBA}"/>
                </a:ext>
              </a:extLst>
            </p:cNvPr>
            <p:cNvSpPr/>
            <p:nvPr/>
          </p:nvSpPr>
          <p:spPr>
            <a:xfrm>
              <a:off x="1430133" y="4755518"/>
              <a:ext cx="67858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Finanzierungspartner: Miet-Kauf / Leasing / Ratenkauf / etc. aber auch: Ermöglichung von Beteiligungsmodellen z.B. kommunale Windkraftanlage, Mieterstrom, usw. </a:t>
              </a:r>
            </a:p>
          </p:txBody>
        </p:sp>
        <p:sp>
          <p:nvSpPr>
            <p:cNvPr id="46" name="Rechteck 45">
              <a:extLst>
                <a:ext uri="{FF2B5EF4-FFF2-40B4-BE49-F238E27FC236}">
                  <a16:creationId xmlns:a16="http://schemas.microsoft.com/office/drawing/2014/main" id="{5C7E6F45-2C72-FE74-FF88-2943614C23A6}"/>
                </a:ext>
              </a:extLst>
            </p:cNvPr>
            <p:cNvSpPr/>
            <p:nvPr/>
          </p:nvSpPr>
          <p:spPr>
            <a:xfrm>
              <a:off x="8313429" y="4742322"/>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Investoren</a:t>
              </a:r>
            </a:p>
          </p:txBody>
        </p:sp>
        <p:sp>
          <p:nvSpPr>
            <p:cNvPr id="47" name="Rechteck 46">
              <a:extLst>
                <a:ext uri="{FF2B5EF4-FFF2-40B4-BE49-F238E27FC236}">
                  <a16:creationId xmlns:a16="http://schemas.microsoft.com/office/drawing/2014/main" id="{AA4C0E69-3B96-D0F0-CF93-815835E5E941}"/>
                </a:ext>
              </a:extLst>
            </p:cNvPr>
            <p:cNvSpPr/>
            <p:nvPr/>
          </p:nvSpPr>
          <p:spPr>
            <a:xfrm>
              <a:off x="9573875" y="4738481"/>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Fördermittel</a:t>
              </a:r>
            </a:p>
          </p:txBody>
        </p:sp>
        <p:sp>
          <p:nvSpPr>
            <p:cNvPr id="57" name="Rechteck 56">
              <a:extLst>
                <a:ext uri="{FF2B5EF4-FFF2-40B4-BE49-F238E27FC236}">
                  <a16:creationId xmlns:a16="http://schemas.microsoft.com/office/drawing/2014/main" id="{FCC590C6-BF95-A943-28D5-330988C694B8}"/>
                </a:ext>
              </a:extLst>
            </p:cNvPr>
            <p:cNvSpPr/>
            <p:nvPr/>
          </p:nvSpPr>
          <p:spPr>
            <a:xfrm>
              <a:off x="10818095" y="4727107"/>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Moderatoren</a:t>
              </a:r>
            </a:p>
          </p:txBody>
        </p:sp>
      </p:grpSp>
      <p:grpSp>
        <p:nvGrpSpPr>
          <p:cNvPr id="61" name="Gruppieren 60">
            <a:extLst>
              <a:ext uri="{FF2B5EF4-FFF2-40B4-BE49-F238E27FC236}">
                <a16:creationId xmlns:a16="http://schemas.microsoft.com/office/drawing/2014/main" id="{D1802F45-9E92-64FD-294F-02A3487499DE}"/>
              </a:ext>
            </a:extLst>
          </p:cNvPr>
          <p:cNvGrpSpPr/>
          <p:nvPr/>
        </p:nvGrpSpPr>
        <p:grpSpPr>
          <a:xfrm>
            <a:off x="4311872" y="6161695"/>
            <a:ext cx="7767334" cy="343100"/>
            <a:chOff x="4311872" y="6161695"/>
            <a:chExt cx="7767334" cy="343100"/>
          </a:xfrm>
        </p:grpSpPr>
        <p:sp>
          <p:nvSpPr>
            <p:cNvPr id="58" name="Textfeld 57">
              <a:extLst>
                <a:ext uri="{FF2B5EF4-FFF2-40B4-BE49-F238E27FC236}">
                  <a16:creationId xmlns:a16="http://schemas.microsoft.com/office/drawing/2014/main" id="{F1FDADA5-FB3C-FD27-01F5-84B3B7A343B1}"/>
                </a:ext>
              </a:extLst>
            </p:cNvPr>
            <p:cNvSpPr txBox="1"/>
            <p:nvPr/>
          </p:nvSpPr>
          <p:spPr>
            <a:xfrm>
              <a:off x="6111109" y="6161695"/>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Sale-Stories</a:t>
              </a:r>
            </a:p>
          </p:txBody>
        </p:sp>
        <p:sp>
          <p:nvSpPr>
            <p:cNvPr id="59" name="Textfeld 58">
              <a:extLst>
                <a:ext uri="{FF2B5EF4-FFF2-40B4-BE49-F238E27FC236}">
                  <a16:creationId xmlns:a16="http://schemas.microsoft.com/office/drawing/2014/main" id="{F952BCD6-5194-CF23-4788-E2DE2DC36361}"/>
                </a:ext>
              </a:extLst>
            </p:cNvPr>
            <p:cNvSpPr txBox="1"/>
            <p:nvPr/>
          </p:nvSpPr>
          <p:spPr>
            <a:xfrm>
              <a:off x="4311872" y="6163968"/>
              <a:ext cx="1650845" cy="338554"/>
            </a:xfrm>
            <a:prstGeom prst="rect">
              <a:avLst/>
            </a:prstGeom>
            <a:noFill/>
            <a:ln>
              <a:solidFill>
                <a:schemeClr val="bg1"/>
              </a:solidFill>
            </a:ln>
          </p:spPr>
          <p:txBody>
            <a:bodyPr wrap="square" rtlCol="0">
              <a:spAutoFit/>
            </a:bodyPr>
            <a:lstStyle>
              <a:defPPr>
                <a:defRPr lang="de-DE"/>
              </a:defPPr>
              <a:lvl1pPr>
                <a:defRPr>
                  <a:solidFill>
                    <a:schemeClr val="bg1"/>
                  </a:solidFill>
                </a:defRPr>
              </a:lvl1pPr>
            </a:lstStyle>
            <a:p>
              <a:pPr algn="ctr"/>
              <a:r>
                <a:rPr lang="de-DE" sz="1600" dirty="0"/>
                <a:t>Business-Pläne</a:t>
              </a:r>
            </a:p>
          </p:txBody>
        </p:sp>
        <p:sp>
          <p:nvSpPr>
            <p:cNvPr id="60" name="Textfeld 59">
              <a:extLst>
                <a:ext uri="{FF2B5EF4-FFF2-40B4-BE49-F238E27FC236}">
                  <a16:creationId xmlns:a16="http://schemas.microsoft.com/office/drawing/2014/main" id="{FB364489-F20E-C24C-C45A-E960921D643D}"/>
                </a:ext>
              </a:extLst>
            </p:cNvPr>
            <p:cNvSpPr txBox="1"/>
            <p:nvPr/>
          </p:nvSpPr>
          <p:spPr>
            <a:xfrm>
              <a:off x="7942187" y="6163967"/>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Prozesse</a:t>
              </a:r>
            </a:p>
          </p:txBody>
        </p:sp>
        <p:sp>
          <p:nvSpPr>
            <p:cNvPr id="62" name="Textfeld 61">
              <a:extLst>
                <a:ext uri="{FF2B5EF4-FFF2-40B4-BE49-F238E27FC236}">
                  <a16:creationId xmlns:a16="http://schemas.microsoft.com/office/drawing/2014/main" id="{3D7062A5-C707-15EF-08B1-42B8F3C4E975}"/>
                </a:ext>
              </a:extLst>
            </p:cNvPr>
            <p:cNvSpPr txBox="1"/>
            <p:nvPr/>
          </p:nvSpPr>
          <p:spPr>
            <a:xfrm>
              <a:off x="10428361" y="6166241"/>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Spin-Offs</a:t>
              </a:r>
            </a:p>
          </p:txBody>
        </p:sp>
      </p:grpSp>
      <p:sp>
        <p:nvSpPr>
          <p:cNvPr id="65" name="Rechteck 64">
            <a:extLst>
              <a:ext uri="{FF2B5EF4-FFF2-40B4-BE49-F238E27FC236}">
                <a16:creationId xmlns:a16="http://schemas.microsoft.com/office/drawing/2014/main" id="{29EA30CF-04F5-D368-10A4-3F8D79210C52}"/>
              </a:ext>
            </a:extLst>
          </p:cNvPr>
          <p:cNvSpPr/>
          <p:nvPr/>
        </p:nvSpPr>
        <p:spPr>
          <a:xfrm>
            <a:off x="1356231" y="3187208"/>
            <a:ext cx="9536499" cy="6487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4F5009E5-F26C-9AEA-9C97-4D1AF486D3E1}"/>
              </a:ext>
            </a:extLst>
          </p:cNvPr>
          <p:cNvSpPr/>
          <p:nvPr/>
        </p:nvSpPr>
        <p:spPr>
          <a:xfrm>
            <a:off x="1357124" y="3924281"/>
            <a:ext cx="3394439" cy="6297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81820F08-058F-921A-1ACC-4C05CDBE6BDF}"/>
              </a:ext>
            </a:extLst>
          </p:cNvPr>
          <p:cNvSpPr/>
          <p:nvPr/>
        </p:nvSpPr>
        <p:spPr>
          <a:xfrm>
            <a:off x="5744647" y="3956361"/>
            <a:ext cx="6288736" cy="6297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A8C8A0CF-3FBF-FA2A-0A32-42381E8DE13F}"/>
              </a:ext>
            </a:extLst>
          </p:cNvPr>
          <p:cNvSpPr/>
          <p:nvPr/>
        </p:nvSpPr>
        <p:spPr>
          <a:xfrm>
            <a:off x="10958046" y="3272537"/>
            <a:ext cx="1075337" cy="4913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8E36C3DB-59B7-DF3A-DF2C-B5BCD7ECE6AC}"/>
              </a:ext>
            </a:extLst>
          </p:cNvPr>
          <p:cNvSpPr/>
          <p:nvPr/>
        </p:nvSpPr>
        <p:spPr>
          <a:xfrm>
            <a:off x="4842096" y="4027748"/>
            <a:ext cx="820324" cy="4913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45D14670-27AF-DE1C-FD94-16BDDB12EBDD}"/>
              </a:ext>
            </a:extLst>
          </p:cNvPr>
          <p:cNvSpPr/>
          <p:nvPr/>
        </p:nvSpPr>
        <p:spPr>
          <a:xfrm>
            <a:off x="131306" y="4652338"/>
            <a:ext cx="11949262" cy="671659"/>
          </a:xfrm>
          <a:prstGeom prst="rect">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41188631-660D-538F-0AE2-2F79A3695AF4}"/>
              </a:ext>
            </a:extLst>
          </p:cNvPr>
          <p:cNvSpPr/>
          <p:nvPr/>
        </p:nvSpPr>
        <p:spPr>
          <a:xfrm>
            <a:off x="146979" y="5445282"/>
            <a:ext cx="11949262" cy="671659"/>
          </a:xfrm>
          <a:prstGeom prst="rect">
            <a:avLst/>
          </a:prstGeom>
          <a:solidFill>
            <a:srgbClr val="7030A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a:extLst>
              <a:ext uri="{FF2B5EF4-FFF2-40B4-BE49-F238E27FC236}">
                <a16:creationId xmlns:a16="http://schemas.microsoft.com/office/drawing/2014/main" id="{E667D729-B7E7-BBD5-4E6D-1B1E2AD92B30}"/>
              </a:ext>
            </a:extLst>
          </p:cNvPr>
          <p:cNvSpPr txBox="1"/>
          <p:nvPr/>
        </p:nvSpPr>
        <p:spPr>
          <a:xfrm>
            <a:off x="1255827" y="89922"/>
            <a:ext cx="9562268" cy="1200329"/>
          </a:xfrm>
          <a:prstGeom prst="rect">
            <a:avLst/>
          </a:prstGeom>
          <a:noFill/>
        </p:spPr>
        <p:txBody>
          <a:bodyPr wrap="square" rtlCol="0">
            <a:spAutoFit/>
          </a:bodyPr>
          <a:lstStyle/>
          <a:p>
            <a:pPr algn="ctr"/>
            <a:r>
              <a:rPr lang="de-DE" b="1" i="0" dirty="0">
                <a:solidFill>
                  <a:schemeClr val="bg1"/>
                </a:solidFill>
                <a:effectLst/>
                <a:latin typeface="Statis Sans"/>
              </a:rPr>
              <a:t>Der Energieversorger der Zukunft: Vision ? </a:t>
            </a:r>
          </a:p>
          <a:p>
            <a:pPr algn="ctr"/>
            <a:r>
              <a:rPr lang="de-DE" b="1" dirty="0">
                <a:solidFill>
                  <a:schemeClr val="bg1"/>
                </a:solidFill>
                <a:latin typeface="Statis Sans"/>
              </a:rPr>
              <a:t>ein multi-funktionaler, Service-orientierter Konzern (als kommunaler Eigenbetrieb)</a:t>
            </a:r>
          </a:p>
          <a:p>
            <a:pPr algn="ctr"/>
            <a:r>
              <a:rPr lang="de-DE" b="1" dirty="0">
                <a:solidFill>
                  <a:schemeClr val="bg1"/>
                </a:solidFill>
                <a:latin typeface="Statis Sans"/>
              </a:rPr>
              <a:t>e</a:t>
            </a:r>
            <a:r>
              <a:rPr lang="de-DE" b="1" i="0" dirty="0">
                <a:solidFill>
                  <a:schemeClr val="bg1"/>
                </a:solidFill>
                <a:effectLst/>
                <a:latin typeface="Statis Sans"/>
              </a:rPr>
              <a:t>in multi-funktionaler, Service- und Gewinn-orientierter Konzern (als Kapitalgesellschaft)</a:t>
            </a:r>
          </a:p>
          <a:p>
            <a:pPr algn="ctr"/>
            <a:endParaRPr lang="de-DE" dirty="0">
              <a:solidFill>
                <a:schemeClr val="bg1"/>
              </a:solidFill>
            </a:endParaRPr>
          </a:p>
        </p:txBody>
      </p:sp>
    </p:spTree>
    <p:extLst>
      <p:ext uri="{BB962C8B-B14F-4D97-AF65-F5344CB8AC3E}">
        <p14:creationId xmlns:p14="http://schemas.microsoft.com/office/powerpoint/2010/main" val="3024224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3" grpId="0" animBg="1"/>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633AC22-1EA9-4911-BEFD-A4DF27C1FE31}"/>
              </a:ext>
            </a:extLst>
          </p:cNvPr>
          <p:cNvSpPr/>
          <p:nvPr/>
        </p:nvSpPr>
        <p:spPr>
          <a:xfrm>
            <a:off x="0" y="0"/>
            <a:ext cx="12192000" cy="68579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grpSp>
        <p:nvGrpSpPr>
          <p:cNvPr id="170" name="Gruppieren 169">
            <a:extLst>
              <a:ext uri="{FF2B5EF4-FFF2-40B4-BE49-F238E27FC236}">
                <a16:creationId xmlns:a16="http://schemas.microsoft.com/office/drawing/2014/main" id="{E6DC0868-223A-CBDD-1DE2-3EB23F6CACAF}"/>
              </a:ext>
            </a:extLst>
          </p:cNvPr>
          <p:cNvGrpSpPr/>
          <p:nvPr/>
        </p:nvGrpSpPr>
        <p:grpSpPr>
          <a:xfrm>
            <a:off x="6189058" y="1866439"/>
            <a:ext cx="3304275" cy="1740294"/>
            <a:chOff x="6189058" y="1866439"/>
            <a:chExt cx="3304275" cy="1740294"/>
          </a:xfrm>
        </p:grpSpPr>
        <p:grpSp>
          <p:nvGrpSpPr>
            <p:cNvPr id="155" name="Gruppieren 154">
              <a:extLst>
                <a:ext uri="{FF2B5EF4-FFF2-40B4-BE49-F238E27FC236}">
                  <a16:creationId xmlns:a16="http://schemas.microsoft.com/office/drawing/2014/main" id="{7F7FDE87-594E-B503-1904-64E243713F72}"/>
                </a:ext>
              </a:extLst>
            </p:cNvPr>
            <p:cNvGrpSpPr/>
            <p:nvPr/>
          </p:nvGrpSpPr>
          <p:grpSpPr>
            <a:xfrm>
              <a:off x="6781486" y="2088145"/>
              <a:ext cx="2099745" cy="1179696"/>
              <a:chOff x="7803805" y="1110280"/>
              <a:chExt cx="2099745" cy="1179696"/>
            </a:xfrm>
          </p:grpSpPr>
          <p:sp>
            <p:nvSpPr>
              <p:cNvPr id="156" name="Ellipse 155">
                <a:extLst>
                  <a:ext uri="{FF2B5EF4-FFF2-40B4-BE49-F238E27FC236}">
                    <a16:creationId xmlns:a16="http://schemas.microsoft.com/office/drawing/2014/main" id="{D22B1000-04E7-0E08-A72D-E590903CCB99}"/>
                  </a:ext>
                </a:extLst>
              </p:cNvPr>
              <p:cNvSpPr/>
              <p:nvPr>
                <p:custDataLst>
                  <p:tags r:id="rId37"/>
                </p:custDataLst>
              </p:nvPr>
            </p:nvSpPr>
            <p:spPr bwMode="auto">
              <a:xfrm>
                <a:off x="7803805" y="1110280"/>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sp>
            <p:nvSpPr>
              <p:cNvPr id="157" name="Ellipse 156">
                <a:extLst>
                  <a:ext uri="{FF2B5EF4-FFF2-40B4-BE49-F238E27FC236}">
                    <a16:creationId xmlns:a16="http://schemas.microsoft.com/office/drawing/2014/main" id="{6621F6E7-2389-3CC1-1314-C576BD5EF627}"/>
                  </a:ext>
                </a:extLst>
              </p:cNvPr>
              <p:cNvSpPr/>
              <p:nvPr>
                <p:custDataLst>
                  <p:tags r:id="rId38"/>
                </p:custDataLst>
              </p:nvPr>
            </p:nvSpPr>
            <p:spPr bwMode="auto">
              <a:xfrm>
                <a:off x="9598750" y="1110280"/>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sp>
            <p:nvSpPr>
              <p:cNvPr id="158" name="Ellipse 157">
                <a:extLst>
                  <a:ext uri="{FF2B5EF4-FFF2-40B4-BE49-F238E27FC236}">
                    <a16:creationId xmlns:a16="http://schemas.microsoft.com/office/drawing/2014/main" id="{D2321B9A-1E4D-75A6-F687-1B0732DFF217}"/>
                  </a:ext>
                </a:extLst>
              </p:cNvPr>
              <p:cNvSpPr/>
              <p:nvPr>
                <p:custDataLst>
                  <p:tags r:id="rId39"/>
                </p:custDataLst>
              </p:nvPr>
            </p:nvSpPr>
            <p:spPr bwMode="auto">
              <a:xfrm>
                <a:off x="8639188" y="1985176"/>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cxnSp>
            <p:nvCxnSpPr>
              <p:cNvPr id="159" name="Gerade Verbindung 11">
                <a:extLst>
                  <a:ext uri="{FF2B5EF4-FFF2-40B4-BE49-F238E27FC236}">
                    <a16:creationId xmlns:a16="http://schemas.microsoft.com/office/drawing/2014/main" id="{F6D2F052-E7C8-3D72-8B8D-62930E2354BC}"/>
                  </a:ext>
                </a:extLst>
              </p:cNvPr>
              <p:cNvCxnSpPr>
                <a:stCxn id="156" idx="5"/>
                <a:endCxn id="158" idx="1"/>
              </p:cNvCxnSpPr>
              <p:nvPr>
                <p:custDataLst>
                  <p:tags r:id="rId40"/>
                </p:custDataLst>
              </p:nvPr>
            </p:nvCxnSpPr>
            <p:spPr>
              <a:xfrm rot="16200000" flipH="1">
                <a:off x="8044211" y="1390199"/>
                <a:ext cx="659370" cy="6198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Gerade Verbindung 14">
                <a:extLst>
                  <a:ext uri="{FF2B5EF4-FFF2-40B4-BE49-F238E27FC236}">
                    <a16:creationId xmlns:a16="http://schemas.microsoft.com/office/drawing/2014/main" id="{88B42CDF-7F43-9D09-43C8-AAE7470875B9}"/>
                  </a:ext>
                </a:extLst>
              </p:cNvPr>
              <p:cNvCxnSpPr>
                <a:stCxn id="158" idx="7"/>
                <a:endCxn id="157" idx="3"/>
              </p:cNvCxnSpPr>
              <p:nvPr>
                <p:custDataLst>
                  <p:tags r:id="rId41"/>
                </p:custDataLst>
              </p:nvPr>
            </p:nvCxnSpPr>
            <p:spPr>
              <a:xfrm rot="5400000" flipH="1" flipV="1">
                <a:off x="8941684" y="1328110"/>
                <a:ext cx="659370" cy="7440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Gerade Verbindung 17">
                <a:extLst>
                  <a:ext uri="{FF2B5EF4-FFF2-40B4-BE49-F238E27FC236}">
                    <a16:creationId xmlns:a16="http://schemas.microsoft.com/office/drawing/2014/main" id="{3FD3129A-EFC7-95C0-4D2D-94DA86152755}"/>
                  </a:ext>
                </a:extLst>
              </p:cNvPr>
              <p:cNvCxnSpPr>
                <a:stCxn id="156" idx="6"/>
                <a:endCxn id="157" idx="2"/>
              </p:cNvCxnSpPr>
              <p:nvPr>
                <p:custDataLst>
                  <p:tags r:id="rId42"/>
                </p:custDataLst>
              </p:nvPr>
            </p:nvCxnSpPr>
            <p:spPr>
              <a:xfrm>
                <a:off x="8108605" y="1262680"/>
                <a:ext cx="1490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2" name="Gruppieren 161">
              <a:extLst>
                <a:ext uri="{FF2B5EF4-FFF2-40B4-BE49-F238E27FC236}">
                  <a16:creationId xmlns:a16="http://schemas.microsoft.com/office/drawing/2014/main" id="{D629BAB3-ABA2-037A-2D04-3C943387620D}"/>
                </a:ext>
              </a:extLst>
            </p:cNvPr>
            <p:cNvGrpSpPr/>
            <p:nvPr/>
          </p:nvGrpSpPr>
          <p:grpSpPr>
            <a:xfrm>
              <a:off x="6189058" y="1866439"/>
              <a:ext cx="3304275" cy="1740294"/>
              <a:chOff x="7211377" y="904616"/>
              <a:chExt cx="3304275" cy="1740294"/>
            </a:xfrm>
          </p:grpSpPr>
          <p:sp>
            <p:nvSpPr>
              <p:cNvPr id="163" name="Textfeld 162">
                <a:extLst>
                  <a:ext uri="{FF2B5EF4-FFF2-40B4-BE49-F238E27FC236}">
                    <a16:creationId xmlns:a16="http://schemas.microsoft.com/office/drawing/2014/main" id="{E755BAEE-4ED1-571F-8938-6A84F00C1ABC}"/>
                  </a:ext>
                </a:extLst>
              </p:cNvPr>
              <p:cNvSpPr txBox="1"/>
              <p:nvPr>
                <p:custDataLst>
                  <p:tags r:id="rId34"/>
                </p:custDataLst>
              </p:nvPr>
            </p:nvSpPr>
            <p:spPr>
              <a:xfrm>
                <a:off x="7211377" y="1078872"/>
                <a:ext cx="657552" cy="369332"/>
              </a:xfrm>
              <a:prstGeom prst="rect">
                <a:avLst/>
              </a:prstGeom>
              <a:noFill/>
            </p:spPr>
            <p:txBody>
              <a:bodyPr wrap="none" rtlCol="0">
                <a:spAutoFit/>
              </a:bodyPr>
              <a:lstStyle/>
              <a:p>
                <a:r>
                  <a:rPr lang="de-DE" sz="900" dirty="0">
                    <a:solidFill>
                      <a:schemeClr val="bg1"/>
                    </a:solidFill>
                    <a:latin typeface="+mn-lt"/>
                  </a:rPr>
                  <a:t>Einspeise-</a:t>
                </a:r>
              </a:p>
              <a:p>
                <a:r>
                  <a:rPr lang="de-DE" sz="900" dirty="0">
                    <a:solidFill>
                      <a:schemeClr val="bg1"/>
                    </a:solidFill>
                    <a:latin typeface="+mn-lt"/>
                  </a:rPr>
                  <a:t>Knoten</a:t>
                </a:r>
              </a:p>
            </p:txBody>
          </p:sp>
          <p:sp>
            <p:nvSpPr>
              <p:cNvPr id="164" name="Textfeld 163">
                <a:extLst>
                  <a:ext uri="{FF2B5EF4-FFF2-40B4-BE49-F238E27FC236}">
                    <a16:creationId xmlns:a16="http://schemas.microsoft.com/office/drawing/2014/main" id="{8C5B9CC8-3195-10A5-B1B6-16A4B0A73D1A}"/>
                  </a:ext>
                </a:extLst>
              </p:cNvPr>
              <p:cNvSpPr txBox="1"/>
              <p:nvPr>
                <p:custDataLst>
                  <p:tags r:id="rId35"/>
                </p:custDataLst>
              </p:nvPr>
            </p:nvSpPr>
            <p:spPr>
              <a:xfrm>
                <a:off x="9829246" y="904616"/>
                <a:ext cx="686406" cy="369332"/>
              </a:xfrm>
              <a:prstGeom prst="rect">
                <a:avLst/>
              </a:prstGeom>
              <a:noFill/>
            </p:spPr>
            <p:txBody>
              <a:bodyPr wrap="none" rtlCol="0">
                <a:spAutoFit/>
              </a:bodyPr>
              <a:lstStyle/>
              <a:p>
                <a:r>
                  <a:rPr lang="de-DE" sz="900" dirty="0">
                    <a:solidFill>
                      <a:schemeClr val="bg1"/>
                    </a:solidFill>
                    <a:latin typeface="+mn-lt"/>
                  </a:rPr>
                  <a:t>Ausspeise-</a:t>
                </a:r>
              </a:p>
              <a:p>
                <a:r>
                  <a:rPr lang="de-DE" sz="900" dirty="0">
                    <a:solidFill>
                      <a:schemeClr val="bg1"/>
                    </a:solidFill>
                    <a:latin typeface="+mn-lt"/>
                  </a:rPr>
                  <a:t>Knoten</a:t>
                </a:r>
              </a:p>
            </p:txBody>
          </p:sp>
          <p:sp>
            <p:nvSpPr>
              <p:cNvPr id="165" name="Textfeld 164">
                <a:extLst>
                  <a:ext uri="{FF2B5EF4-FFF2-40B4-BE49-F238E27FC236}">
                    <a16:creationId xmlns:a16="http://schemas.microsoft.com/office/drawing/2014/main" id="{7319127C-2FD9-D7B9-421A-BA02AAE2B89D}"/>
                  </a:ext>
                </a:extLst>
              </p:cNvPr>
              <p:cNvSpPr txBox="1"/>
              <p:nvPr>
                <p:custDataLst>
                  <p:tags r:id="rId36"/>
                </p:custDataLst>
              </p:nvPr>
            </p:nvSpPr>
            <p:spPr>
              <a:xfrm>
                <a:off x="8143704" y="2275578"/>
                <a:ext cx="686406" cy="369332"/>
              </a:xfrm>
              <a:prstGeom prst="rect">
                <a:avLst/>
              </a:prstGeom>
              <a:noFill/>
            </p:spPr>
            <p:txBody>
              <a:bodyPr wrap="none" rtlCol="0">
                <a:spAutoFit/>
              </a:bodyPr>
              <a:lstStyle/>
              <a:p>
                <a:r>
                  <a:rPr lang="de-DE" sz="900" dirty="0">
                    <a:solidFill>
                      <a:schemeClr val="bg1"/>
                    </a:solidFill>
                    <a:latin typeface="+mn-lt"/>
                  </a:rPr>
                  <a:t>Ausspeise-</a:t>
                </a:r>
              </a:p>
              <a:p>
                <a:r>
                  <a:rPr lang="de-DE" sz="900" dirty="0">
                    <a:solidFill>
                      <a:schemeClr val="bg1"/>
                    </a:solidFill>
                    <a:latin typeface="+mn-lt"/>
                  </a:rPr>
                  <a:t>Knoten</a:t>
                </a:r>
              </a:p>
            </p:txBody>
          </p:sp>
        </p:grpSp>
        <p:grpSp>
          <p:nvGrpSpPr>
            <p:cNvPr id="166" name="Gruppieren 165">
              <a:extLst>
                <a:ext uri="{FF2B5EF4-FFF2-40B4-BE49-F238E27FC236}">
                  <a16:creationId xmlns:a16="http://schemas.microsoft.com/office/drawing/2014/main" id="{F5B29341-6CFC-1109-20C6-7375CB3AD2C4}"/>
                </a:ext>
              </a:extLst>
            </p:cNvPr>
            <p:cNvGrpSpPr/>
            <p:nvPr/>
          </p:nvGrpSpPr>
          <p:grpSpPr>
            <a:xfrm>
              <a:off x="6875789" y="2039484"/>
              <a:ext cx="1853042" cy="792415"/>
              <a:chOff x="7898108" y="1077661"/>
              <a:chExt cx="1853042" cy="792415"/>
            </a:xfrm>
          </p:grpSpPr>
          <p:sp>
            <p:nvSpPr>
              <p:cNvPr id="167" name="Textfeld 166">
                <a:extLst>
                  <a:ext uri="{FF2B5EF4-FFF2-40B4-BE49-F238E27FC236}">
                    <a16:creationId xmlns:a16="http://schemas.microsoft.com/office/drawing/2014/main" id="{5F815FF4-48EB-5DC6-818D-874AF69131AD}"/>
                  </a:ext>
                </a:extLst>
              </p:cNvPr>
              <p:cNvSpPr txBox="1"/>
              <p:nvPr>
                <p:custDataLst>
                  <p:tags r:id="rId31"/>
                </p:custDataLst>
              </p:nvPr>
            </p:nvSpPr>
            <p:spPr>
              <a:xfrm>
                <a:off x="8607342" y="1077661"/>
                <a:ext cx="516488" cy="230832"/>
              </a:xfrm>
              <a:prstGeom prst="rect">
                <a:avLst/>
              </a:prstGeom>
              <a:noFill/>
            </p:spPr>
            <p:txBody>
              <a:bodyPr wrap="none" rtlCol="0">
                <a:spAutoFit/>
              </a:bodyPr>
              <a:lstStyle/>
              <a:p>
                <a:r>
                  <a:rPr lang="de-DE" sz="900" dirty="0">
                    <a:solidFill>
                      <a:schemeClr val="bg1"/>
                    </a:solidFill>
                    <a:latin typeface="+mn-lt"/>
                  </a:rPr>
                  <a:t>Kanten</a:t>
                </a:r>
              </a:p>
            </p:txBody>
          </p:sp>
          <p:sp>
            <p:nvSpPr>
              <p:cNvPr id="168" name="Textfeld 167">
                <a:extLst>
                  <a:ext uri="{FF2B5EF4-FFF2-40B4-BE49-F238E27FC236}">
                    <a16:creationId xmlns:a16="http://schemas.microsoft.com/office/drawing/2014/main" id="{BF6D4E22-997D-52B3-D6F6-D3DD3F95591B}"/>
                  </a:ext>
                </a:extLst>
              </p:cNvPr>
              <p:cNvSpPr txBox="1"/>
              <p:nvPr>
                <p:custDataLst>
                  <p:tags r:id="rId32"/>
                </p:custDataLst>
              </p:nvPr>
            </p:nvSpPr>
            <p:spPr>
              <a:xfrm>
                <a:off x="9234662" y="1639244"/>
                <a:ext cx="516488" cy="230832"/>
              </a:xfrm>
              <a:prstGeom prst="rect">
                <a:avLst/>
              </a:prstGeom>
              <a:noFill/>
            </p:spPr>
            <p:txBody>
              <a:bodyPr wrap="none" rtlCol="0">
                <a:spAutoFit/>
              </a:bodyPr>
              <a:lstStyle/>
              <a:p>
                <a:r>
                  <a:rPr lang="de-DE" sz="900" dirty="0">
                    <a:solidFill>
                      <a:schemeClr val="bg1"/>
                    </a:solidFill>
                    <a:latin typeface="+mn-lt"/>
                  </a:rPr>
                  <a:t>Kanten</a:t>
                </a:r>
              </a:p>
            </p:txBody>
          </p:sp>
          <p:sp>
            <p:nvSpPr>
              <p:cNvPr id="169" name="Textfeld 168">
                <a:extLst>
                  <a:ext uri="{FF2B5EF4-FFF2-40B4-BE49-F238E27FC236}">
                    <a16:creationId xmlns:a16="http://schemas.microsoft.com/office/drawing/2014/main" id="{D85147D4-C4EC-8479-281A-641E0A8CB56C}"/>
                  </a:ext>
                </a:extLst>
              </p:cNvPr>
              <p:cNvSpPr txBox="1"/>
              <p:nvPr>
                <p:custDataLst>
                  <p:tags r:id="rId33"/>
                </p:custDataLst>
              </p:nvPr>
            </p:nvSpPr>
            <p:spPr>
              <a:xfrm>
                <a:off x="7898108" y="1613028"/>
                <a:ext cx="516488" cy="230832"/>
              </a:xfrm>
              <a:prstGeom prst="rect">
                <a:avLst/>
              </a:prstGeom>
              <a:noFill/>
            </p:spPr>
            <p:txBody>
              <a:bodyPr wrap="none" rtlCol="0">
                <a:spAutoFit/>
              </a:bodyPr>
              <a:lstStyle/>
              <a:p>
                <a:r>
                  <a:rPr lang="de-DE" sz="900" dirty="0">
                    <a:solidFill>
                      <a:schemeClr val="bg1"/>
                    </a:solidFill>
                    <a:latin typeface="+mn-lt"/>
                  </a:rPr>
                  <a:t>Kanten</a:t>
                </a:r>
              </a:p>
            </p:txBody>
          </p:sp>
        </p:grpSp>
      </p:grpSp>
      <p:sp>
        <p:nvSpPr>
          <p:cNvPr id="9" name="Rechteck 8">
            <a:extLst>
              <a:ext uri="{FF2B5EF4-FFF2-40B4-BE49-F238E27FC236}">
                <a16:creationId xmlns:a16="http://schemas.microsoft.com/office/drawing/2014/main" id="{4502DDAF-83F2-4299-9E22-5AAA20A640D3}"/>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uppieren 9">
            <a:extLst>
              <a:ext uri="{FF2B5EF4-FFF2-40B4-BE49-F238E27FC236}">
                <a16:creationId xmlns:a16="http://schemas.microsoft.com/office/drawing/2014/main" id="{9912D753-D6B2-4AAF-AA68-DE02737BC222}"/>
              </a:ext>
            </a:extLst>
          </p:cNvPr>
          <p:cNvGrpSpPr/>
          <p:nvPr/>
        </p:nvGrpSpPr>
        <p:grpSpPr>
          <a:xfrm>
            <a:off x="0" y="6638054"/>
            <a:ext cx="12192000" cy="230832"/>
            <a:chOff x="0" y="6638054"/>
            <a:chExt cx="12192000" cy="230832"/>
          </a:xfrm>
        </p:grpSpPr>
        <p:sp>
          <p:nvSpPr>
            <p:cNvPr id="11" name="Textfeld 10">
              <a:extLst>
                <a:ext uri="{FF2B5EF4-FFF2-40B4-BE49-F238E27FC236}">
                  <a16:creationId xmlns:a16="http://schemas.microsoft.com/office/drawing/2014/main" id="{CB4DD08F-12B9-41DA-9F1D-D277AB0ECCF5}"/>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45">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12" name="Gerader Verbinder 11">
              <a:extLst>
                <a:ext uri="{FF2B5EF4-FFF2-40B4-BE49-F238E27FC236}">
                  <a16:creationId xmlns:a16="http://schemas.microsoft.com/office/drawing/2014/main" id="{F4B1488F-8715-415D-A1BE-750E1048ECD1}"/>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48DFA642-623D-4AA9-9C2B-F8DBC55576AA}"/>
              </a:ext>
            </a:extLst>
          </p:cNvPr>
          <p:cNvSpPr>
            <a:spLocks noGrp="1"/>
          </p:cNvSpPr>
          <p:nvPr>
            <p:ph type="title"/>
          </p:nvPr>
        </p:nvSpPr>
        <p:spPr>
          <a:xfrm>
            <a:off x="304800" y="-296506"/>
            <a:ext cx="11049000" cy="1325563"/>
          </a:xfrm>
        </p:spPr>
        <p:txBody>
          <a:bodyPr>
            <a:normAutofit/>
          </a:bodyPr>
          <a:lstStyle/>
          <a:p>
            <a:r>
              <a:rPr lang="de-DE" sz="2400" b="1" u="sng" dirty="0">
                <a:solidFill>
                  <a:schemeClr val="bg1"/>
                </a:solidFill>
              </a:rPr>
              <a:t>In Netzen gelten die „</a:t>
            </a:r>
            <a:r>
              <a:rPr lang="de-DE" sz="2400" b="1" u="sng" dirty="0" err="1">
                <a:solidFill>
                  <a:schemeClr val="bg1"/>
                </a:solidFill>
              </a:rPr>
              <a:t>Kirchhoffsche</a:t>
            </a:r>
            <a:r>
              <a:rPr lang="de-DE" sz="2400" b="1" u="sng" dirty="0">
                <a:solidFill>
                  <a:schemeClr val="bg1"/>
                </a:solidFill>
              </a:rPr>
              <a:t> Gesetze“</a:t>
            </a:r>
          </a:p>
        </p:txBody>
      </p:sp>
      <p:sp>
        <p:nvSpPr>
          <p:cNvPr id="13" name="Titel 3">
            <a:extLst>
              <a:ext uri="{FF2B5EF4-FFF2-40B4-BE49-F238E27FC236}">
                <a16:creationId xmlns:a16="http://schemas.microsoft.com/office/drawing/2014/main" id="{4B0ECEBA-F7BB-4F0F-98DE-5DC592FD4753}"/>
              </a:ext>
            </a:extLst>
          </p:cNvPr>
          <p:cNvSpPr txBox="1">
            <a:spLocks/>
          </p:cNvSpPr>
          <p:nvPr/>
        </p:nvSpPr>
        <p:spPr>
          <a:xfrm>
            <a:off x="358904" y="3947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2400" u="sng" dirty="0">
              <a:solidFill>
                <a:schemeClr val="bg1"/>
              </a:solidFill>
            </a:endParaRPr>
          </a:p>
        </p:txBody>
      </p:sp>
      <p:sp>
        <p:nvSpPr>
          <p:cNvPr id="14" name="Inhaltsplatzhalter 7">
            <a:extLst>
              <a:ext uri="{FF2B5EF4-FFF2-40B4-BE49-F238E27FC236}">
                <a16:creationId xmlns:a16="http://schemas.microsoft.com/office/drawing/2014/main" id="{DF4792E5-865F-45A3-98C3-FFF12A2A0DF6}"/>
              </a:ext>
            </a:extLst>
          </p:cNvPr>
          <p:cNvSpPr txBox="1">
            <a:spLocks/>
          </p:cNvSpPr>
          <p:nvPr/>
        </p:nvSpPr>
        <p:spPr>
          <a:xfrm>
            <a:off x="358903" y="1823976"/>
            <a:ext cx="11423521" cy="4329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de-DE" sz="2000" dirty="0">
              <a:solidFill>
                <a:schemeClr val="bg1"/>
              </a:solidFill>
            </a:endParaRPr>
          </a:p>
          <a:p>
            <a:pPr marL="0" indent="0">
              <a:lnSpc>
                <a:spcPct val="100000"/>
              </a:lnSpc>
              <a:buFont typeface="Arial" panose="020B0604020202020204" pitchFamily="34" charset="0"/>
              <a:buNone/>
            </a:pPr>
            <a:endParaRPr lang="de-DE" sz="2000" dirty="0">
              <a:solidFill>
                <a:schemeClr val="bg1"/>
              </a:solidFill>
            </a:endParaRPr>
          </a:p>
        </p:txBody>
      </p:sp>
      <p:grpSp>
        <p:nvGrpSpPr>
          <p:cNvPr id="39" name="Gruppieren 38">
            <a:extLst>
              <a:ext uri="{FF2B5EF4-FFF2-40B4-BE49-F238E27FC236}">
                <a16:creationId xmlns:a16="http://schemas.microsoft.com/office/drawing/2014/main" id="{6103FFDD-80B8-6201-9762-55C3A35573B3}"/>
              </a:ext>
            </a:extLst>
          </p:cNvPr>
          <p:cNvGrpSpPr/>
          <p:nvPr/>
        </p:nvGrpSpPr>
        <p:grpSpPr>
          <a:xfrm>
            <a:off x="7280532" y="1893570"/>
            <a:ext cx="1707712" cy="1607444"/>
            <a:chOff x="8291184" y="898966"/>
            <a:chExt cx="1707712" cy="1607444"/>
          </a:xfrm>
        </p:grpSpPr>
        <p:sp>
          <p:nvSpPr>
            <p:cNvPr id="58" name="Textfeld 57">
              <a:extLst>
                <a:ext uri="{FF2B5EF4-FFF2-40B4-BE49-F238E27FC236}">
                  <a16:creationId xmlns:a16="http://schemas.microsoft.com/office/drawing/2014/main" id="{16A930CD-C4A4-4F5A-AF78-A32B3B3788BF}"/>
                </a:ext>
              </a:extLst>
            </p:cNvPr>
            <p:cNvSpPr txBox="1"/>
            <p:nvPr>
              <p:custDataLst>
                <p:tags r:id="rId29"/>
              </p:custDataLst>
            </p:nvPr>
          </p:nvSpPr>
          <p:spPr>
            <a:xfrm>
              <a:off x="9814165" y="898966"/>
              <a:ext cx="184731" cy="230832"/>
            </a:xfrm>
            <a:prstGeom prst="rect">
              <a:avLst/>
            </a:prstGeom>
            <a:noFill/>
          </p:spPr>
          <p:txBody>
            <a:bodyPr wrap="none" rtlCol="0">
              <a:spAutoFit/>
            </a:bodyPr>
            <a:lstStyle/>
            <a:p>
              <a:endParaRPr lang="de-DE" sz="900" dirty="0">
                <a:solidFill>
                  <a:schemeClr val="bg1"/>
                </a:solidFill>
                <a:latin typeface="+mn-lt"/>
              </a:endParaRPr>
            </a:p>
          </p:txBody>
        </p:sp>
        <p:sp>
          <p:nvSpPr>
            <p:cNvPr id="59" name="Textfeld 58">
              <a:extLst>
                <a:ext uri="{FF2B5EF4-FFF2-40B4-BE49-F238E27FC236}">
                  <a16:creationId xmlns:a16="http://schemas.microsoft.com/office/drawing/2014/main" id="{2976C6DC-DE04-F25E-001E-D251D38BC1EE}"/>
                </a:ext>
              </a:extLst>
            </p:cNvPr>
            <p:cNvSpPr txBox="1"/>
            <p:nvPr>
              <p:custDataLst>
                <p:tags r:id="rId30"/>
              </p:custDataLst>
            </p:nvPr>
          </p:nvSpPr>
          <p:spPr>
            <a:xfrm>
              <a:off x="8291184" y="2275578"/>
              <a:ext cx="184731" cy="230832"/>
            </a:xfrm>
            <a:prstGeom prst="rect">
              <a:avLst/>
            </a:prstGeom>
            <a:noFill/>
          </p:spPr>
          <p:txBody>
            <a:bodyPr wrap="none" rtlCol="0">
              <a:spAutoFit/>
            </a:bodyPr>
            <a:lstStyle/>
            <a:p>
              <a:endParaRPr lang="de-DE" sz="900" dirty="0">
                <a:solidFill>
                  <a:schemeClr val="bg1"/>
                </a:solidFill>
                <a:latin typeface="+mn-lt"/>
              </a:endParaRPr>
            </a:p>
          </p:txBody>
        </p:sp>
      </p:grpSp>
      <p:sp>
        <p:nvSpPr>
          <p:cNvPr id="23" name="Freihandform: Form 22">
            <a:extLst>
              <a:ext uri="{FF2B5EF4-FFF2-40B4-BE49-F238E27FC236}">
                <a16:creationId xmlns:a16="http://schemas.microsoft.com/office/drawing/2014/main" id="{F2404411-689E-F543-19BF-C63B65843466}"/>
              </a:ext>
            </a:extLst>
          </p:cNvPr>
          <p:cNvSpPr/>
          <p:nvPr/>
        </p:nvSpPr>
        <p:spPr>
          <a:xfrm>
            <a:off x="3287559" y="4896564"/>
            <a:ext cx="2635735" cy="1344706"/>
          </a:xfrm>
          <a:custGeom>
            <a:avLst/>
            <a:gdLst>
              <a:gd name="connsiteX0" fmla="*/ 621610 w 2635735"/>
              <a:gd name="connsiteY0" fmla="*/ 0 h 1344706"/>
              <a:gd name="connsiteX1" fmla="*/ 621610 w 2635735"/>
              <a:gd name="connsiteY1" fmla="*/ 0 h 1344706"/>
              <a:gd name="connsiteX2" fmla="*/ 687351 w 2635735"/>
              <a:gd name="connsiteY2" fmla="*/ 53789 h 1344706"/>
              <a:gd name="connsiteX3" fmla="*/ 699304 w 2635735"/>
              <a:gd name="connsiteY3" fmla="*/ 71718 h 1344706"/>
              <a:gd name="connsiteX4" fmla="*/ 747116 w 2635735"/>
              <a:gd name="connsiteY4" fmla="*/ 149412 h 1344706"/>
              <a:gd name="connsiteX5" fmla="*/ 765045 w 2635735"/>
              <a:gd name="connsiteY5" fmla="*/ 155389 h 1344706"/>
              <a:gd name="connsiteX6" fmla="*/ 800904 w 2635735"/>
              <a:gd name="connsiteY6" fmla="*/ 161365 h 1344706"/>
              <a:gd name="connsiteX7" fmla="*/ 896527 w 2635735"/>
              <a:gd name="connsiteY7" fmla="*/ 173318 h 1344706"/>
              <a:gd name="connsiteX8" fmla="*/ 968245 w 2635735"/>
              <a:gd name="connsiteY8" fmla="*/ 167342 h 1344706"/>
              <a:gd name="connsiteX9" fmla="*/ 1087774 w 2635735"/>
              <a:gd name="connsiteY9" fmla="*/ 125506 h 1344706"/>
              <a:gd name="connsiteX10" fmla="*/ 1165469 w 2635735"/>
              <a:gd name="connsiteY10" fmla="*/ 161365 h 1344706"/>
              <a:gd name="connsiteX11" fmla="*/ 1213280 w 2635735"/>
              <a:gd name="connsiteY11" fmla="*/ 227106 h 1344706"/>
              <a:gd name="connsiteX12" fmla="*/ 1237186 w 2635735"/>
              <a:gd name="connsiteY12" fmla="*/ 245036 h 1344706"/>
              <a:gd name="connsiteX13" fmla="*/ 1267069 w 2635735"/>
              <a:gd name="connsiteY13" fmla="*/ 274918 h 1344706"/>
              <a:gd name="connsiteX14" fmla="*/ 1350739 w 2635735"/>
              <a:gd name="connsiteY14" fmla="*/ 322730 h 1344706"/>
              <a:gd name="connsiteX15" fmla="*/ 1476245 w 2635735"/>
              <a:gd name="connsiteY15" fmla="*/ 418353 h 1344706"/>
              <a:gd name="connsiteX16" fmla="*/ 1518080 w 2635735"/>
              <a:gd name="connsiteY16" fmla="*/ 454212 h 1344706"/>
              <a:gd name="connsiteX17" fmla="*/ 1577845 w 2635735"/>
              <a:gd name="connsiteY17" fmla="*/ 484095 h 1344706"/>
              <a:gd name="connsiteX18" fmla="*/ 1619680 w 2635735"/>
              <a:gd name="connsiteY18" fmla="*/ 508000 h 1344706"/>
              <a:gd name="connsiteX19" fmla="*/ 1637610 w 2635735"/>
              <a:gd name="connsiteY19" fmla="*/ 513977 h 1344706"/>
              <a:gd name="connsiteX20" fmla="*/ 1739210 w 2635735"/>
              <a:gd name="connsiteY20" fmla="*/ 531906 h 1344706"/>
              <a:gd name="connsiteX21" fmla="*/ 2259163 w 2635735"/>
              <a:gd name="connsiteY21" fmla="*/ 573742 h 1344706"/>
              <a:gd name="connsiteX22" fmla="*/ 2354786 w 2635735"/>
              <a:gd name="connsiteY22" fmla="*/ 603624 h 1344706"/>
              <a:gd name="connsiteX23" fmla="*/ 2378692 w 2635735"/>
              <a:gd name="connsiteY23" fmla="*/ 609600 h 1344706"/>
              <a:gd name="connsiteX24" fmla="*/ 2504198 w 2635735"/>
              <a:gd name="connsiteY24" fmla="*/ 651436 h 1344706"/>
              <a:gd name="connsiteX25" fmla="*/ 2546033 w 2635735"/>
              <a:gd name="connsiteY25" fmla="*/ 747059 h 1344706"/>
              <a:gd name="connsiteX26" fmla="*/ 2569939 w 2635735"/>
              <a:gd name="connsiteY26" fmla="*/ 806824 h 1344706"/>
              <a:gd name="connsiteX27" fmla="*/ 2575916 w 2635735"/>
              <a:gd name="connsiteY27" fmla="*/ 848659 h 1344706"/>
              <a:gd name="connsiteX28" fmla="*/ 2581892 w 2635735"/>
              <a:gd name="connsiteY28" fmla="*/ 878542 h 1344706"/>
              <a:gd name="connsiteX29" fmla="*/ 2611774 w 2635735"/>
              <a:gd name="connsiteY29" fmla="*/ 914400 h 1344706"/>
              <a:gd name="connsiteX30" fmla="*/ 2635680 w 2635735"/>
              <a:gd name="connsiteY30" fmla="*/ 1069789 h 1344706"/>
              <a:gd name="connsiteX31" fmla="*/ 2629704 w 2635735"/>
              <a:gd name="connsiteY31" fmla="*/ 1087718 h 1344706"/>
              <a:gd name="connsiteX32" fmla="*/ 2611774 w 2635735"/>
              <a:gd name="connsiteY32" fmla="*/ 1105647 h 1344706"/>
              <a:gd name="connsiteX33" fmla="*/ 2599822 w 2635735"/>
              <a:gd name="connsiteY33" fmla="*/ 1219200 h 1344706"/>
              <a:gd name="connsiteX34" fmla="*/ 2557986 w 2635735"/>
              <a:gd name="connsiteY34" fmla="*/ 1272989 h 1344706"/>
              <a:gd name="connsiteX35" fmla="*/ 2546033 w 2635735"/>
              <a:gd name="connsiteY35" fmla="*/ 1296895 h 1344706"/>
              <a:gd name="connsiteX36" fmla="*/ 2540057 w 2635735"/>
              <a:gd name="connsiteY36" fmla="*/ 1314824 h 1344706"/>
              <a:gd name="connsiteX37" fmla="*/ 2510174 w 2635735"/>
              <a:gd name="connsiteY37" fmla="*/ 1320800 h 1344706"/>
              <a:gd name="connsiteX38" fmla="*/ 2480292 w 2635735"/>
              <a:gd name="connsiteY38" fmla="*/ 1338730 h 1344706"/>
              <a:gd name="connsiteX39" fmla="*/ 2456386 w 2635735"/>
              <a:gd name="connsiteY39" fmla="*/ 1344706 h 1344706"/>
              <a:gd name="connsiteX40" fmla="*/ 2097798 w 2635735"/>
              <a:gd name="connsiteY40" fmla="*/ 1338730 h 1344706"/>
              <a:gd name="connsiteX41" fmla="*/ 1924480 w 2635735"/>
              <a:gd name="connsiteY41" fmla="*/ 1320800 h 1344706"/>
              <a:gd name="connsiteX42" fmla="*/ 1834833 w 2635735"/>
              <a:gd name="connsiteY42" fmla="*/ 1308847 h 1344706"/>
              <a:gd name="connsiteX43" fmla="*/ 1810927 w 2635735"/>
              <a:gd name="connsiteY43" fmla="*/ 1302871 h 1344706"/>
              <a:gd name="connsiteX44" fmla="*/ 1703351 w 2635735"/>
              <a:gd name="connsiteY44" fmla="*/ 1290918 h 1344706"/>
              <a:gd name="connsiteX45" fmla="*/ 1673469 w 2635735"/>
              <a:gd name="connsiteY45" fmla="*/ 1284942 h 1344706"/>
              <a:gd name="connsiteX46" fmla="*/ 1428433 w 2635735"/>
              <a:gd name="connsiteY46" fmla="*/ 1278965 h 1344706"/>
              <a:gd name="connsiteX47" fmla="*/ 1380622 w 2635735"/>
              <a:gd name="connsiteY47" fmla="*/ 1249083 h 1344706"/>
              <a:gd name="connsiteX48" fmla="*/ 1356716 w 2635735"/>
              <a:gd name="connsiteY48" fmla="*/ 1231153 h 1344706"/>
              <a:gd name="connsiteX49" fmla="*/ 1213280 w 2635735"/>
              <a:gd name="connsiteY49" fmla="*/ 1207247 h 1344706"/>
              <a:gd name="connsiteX50" fmla="*/ 1111680 w 2635735"/>
              <a:gd name="connsiteY50" fmla="*/ 1219200 h 1344706"/>
              <a:gd name="connsiteX51" fmla="*/ 771022 w 2635735"/>
              <a:gd name="connsiteY51" fmla="*/ 1207247 h 1344706"/>
              <a:gd name="connsiteX52" fmla="*/ 490127 w 2635735"/>
              <a:gd name="connsiteY52" fmla="*/ 1201271 h 1344706"/>
              <a:gd name="connsiteX53" fmla="*/ 370598 w 2635735"/>
              <a:gd name="connsiteY53" fmla="*/ 1201271 h 1344706"/>
              <a:gd name="connsiteX54" fmla="*/ 298880 w 2635735"/>
              <a:gd name="connsiteY54" fmla="*/ 1171389 h 1344706"/>
              <a:gd name="connsiteX55" fmla="*/ 155445 w 2635735"/>
              <a:gd name="connsiteY55" fmla="*/ 1147483 h 1344706"/>
              <a:gd name="connsiteX56" fmla="*/ 119586 w 2635735"/>
              <a:gd name="connsiteY56" fmla="*/ 1141506 h 1344706"/>
              <a:gd name="connsiteX57" fmla="*/ 95680 w 2635735"/>
              <a:gd name="connsiteY57" fmla="*/ 1129553 h 1344706"/>
              <a:gd name="connsiteX58" fmla="*/ 59822 w 2635735"/>
              <a:gd name="connsiteY58" fmla="*/ 1063812 h 1344706"/>
              <a:gd name="connsiteX59" fmla="*/ 35916 w 2635735"/>
              <a:gd name="connsiteY59" fmla="*/ 1010024 h 1344706"/>
              <a:gd name="connsiteX60" fmla="*/ 6033 w 2635735"/>
              <a:gd name="connsiteY60" fmla="*/ 896471 h 1344706"/>
              <a:gd name="connsiteX61" fmla="*/ 6033 w 2635735"/>
              <a:gd name="connsiteY61" fmla="*/ 573742 h 1344706"/>
              <a:gd name="connsiteX62" fmla="*/ 12010 w 2635735"/>
              <a:gd name="connsiteY62" fmla="*/ 543859 h 1344706"/>
              <a:gd name="connsiteX63" fmla="*/ 23963 w 2635735"/>
              <a:gd name="connsiteY63" fmla="*/ 484095 h 1344706"/>
              <a:gd name="connsiteX64" fmla="*/ 35916 w 2635735"/>
              <a:gd name="connsiteY64" fmla="*/ 382495 h 1344706"/>
              <a:gd name="connsiteX65" fmla="*/ 47869 w 2635735"/>
              <a:gd name="connsiteY65" fmla="*/ 352612 h 1344706"/>
              <a:gd name="connsiteX66" fmla="*/ 59822 w 2635735"/>
              <a:gd name="connsiteY66" fmla="*/ 286871 h 1344706"/>
              <a:gd name="connsiteX67" fmla="*/ 71774 w 2635735"/>
              <a:gd name="connsiteY67" fmla="*/ 239059 h 1344706"/>
              <a:gd name="connsiteX68" fmla="*/ 137516 w 2635735"/>
              <a:gd name="connsiteY68" fmla="*/ 191247 h 1344706"/>
              <a:gd name="connsiteX69" fmla="*/ 173374 w 2635735"/>
              <a:gd name="connsiteY69" fmla="*/ 167342 h 1344706"/>
              <a:gd name="connsiteX70" fmla="*/ 257045 w 2635735"/>
              <a:gd name="connsiteY70" fmla="*/ 149412 h 1344706"/>
              <a:gd name="connsiteX71" fmla="*/ 280951 w 2635735"/>
              <a:gd name="connsiteY71" fmla="*/ 143436 h 1344706"/>
              <a:gd name="connsiteX72" fmla="*/ 316810 w 2635735"/>
              <a:gd name="connsiteY72" fmla="*/ 137459 h 1344706"/>
              <a:gd name="connsiteX73" fmla="*/ 370598 w 2635735"/>
              <a:gd name="connsiteY73" fmla="*/ 119530 h 1344706"/>
              <a:gd name="connsiteX74" fmla="*/ 394504 w 2635735"/>
              <a:gd name="connsiteY74" fmla="*/ 113553 h 1344706"/>
              <a:gd name="connsiteX75" fmla="*/ 466222 w 2635735"/>
              <a:gd name="connsiteY75" fmla="*/ 89647 h 1344706"/>
              <a:gd name="connsiteX76" fmla="*/ 484151 w 2635735"/>
              <a:gd name="connsiteY76" fmla="*/ 83671 h 1344706"/>
              <a:gd name="connsiteX77" fmla="*/ 585751 w 2635735"/>
              <a:gd name="connsiteY77" fmla="*/ 41836 h 1344706"/>
              <a:gd name="connsiteX78" fmla="*/ 597704 w 2635735"/>
              <a:gd name="connsiteY78" fmla="*/ 23906 h 1344706"/>
              <a:gd name="connsiteX79" fmla="*/ 621610 w 2635735"/>
              <a:gd name="connsiteY79" fmla="*/ 0 h 134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35735" h="1344706">
                <a:moveTo>
                  <a:pt x="621610" y="0"/>
                </a:moveTo>
                <a:lnTo>
                  <a:pt x="621610" y="0"/>
                </a:lnTo>
                <a:cubicBezTo>
                  <a:pt x="642653" y="15782"/>
                  <a:pt x="669562" y="32441"/>
                  <a:pt x="687351" y="53789"/>
                </a:cubicBezTo>
                <a:cubicBezTo>
                  <a:pt x="691949" y="59307"/>
                  <a:pt x="695320" y="65742"/>
                  <a:pt x="699304" y="71718"/>
                </a:cubicBezTo>
                <a:cubicBezTo>
                  <a:pt x="713089" y="113072"/>
                  <a:pt x="708854" y="115401"/>
                  <a:pt x="747116" y="149412"/>
                </a:cubicBezTo>
                <a:cubicBezTo>
                  <a:pt x="751824" y="153597"/>
                  <a:pt x="758895" y="154022"/>
                  <a:pt x="765045" y="155389"/>
                </a:cubicBezTo>
                <a:cubicBezTo>
                  <a:pt x="776874" y="158018"/>
                  <a:pt x="788982" y="159197"/>
                  <a:pt x="800904" y="161365"/>
                </a:cubicBezTo>
                <a:cubicBezTo>
                  <a:pt x="862664" y="172594"/>
                  <a:pt x="798355" y="164394"/>
                  <a:pt x="896527" y="173318"/>
                </a:cubicBezTo>
                <a:cubicBezTo>
                  <a:pt x="920433" y="171326"/>
                  <a:pt x="944760" y="172235"/>
                  <a:pt x="968245" y="167342"/>
                </a:cubicBezTo>
                <a:cubicBezTo>
                  <a:pt x="990218" y="162764"/>
                  <a:pt x="1060876" y="135593"/>
                  <a:pt x="1087774" y="125506"/>
                </a:cubicBezTo>
                <a:cubicBezTo>
                  <a:pt x="1113672" y="137459"/>
                  <a:pt x="1143299" y="143418"/>
                  <a:pt x="1165469" y="161365"/>
                </a:cubicBezTo>
                <a:cubicBezTo>
                  <a:pt x="1186529" y="178414"/>
                  <a:pt x="1195646" y="206533"/>
                  <a:pt x="1213280" y="227106"/>
                </a:cubicBezTo>
                <a:cubicBezTo>
                  <a:pt x="1219762" y="234669"/>
                  <a:pt x="1229741" y="238418"/>
                  <a:pt x="1237186" y="245036"/>
                </a:cubicBezTo>
                <a:cubicBezTo>
                  <a:pt x="1247715" y="254395"/>
                  <a:pt x="1255443" y="266963"/>
                  <a:pt x="1267069" y="274918"/>
                </a:cubicBezTo>
                <a:cubicBezTo>
                  <a:pt x="1293580" y="293057"/>
                  <a:pt x="1328025" y="300016"/>
                  <a:pt x="1350739" y="322730"/>
                </a:cubicBezTo>
                <a:cubicBezTo>
                  <a:pt x="1422842" y="394833"/>
                  <a:pt x="1349484" y="326163"/>
                  <a:pt x="1476245" y="418353"/>
                </a:cubicBezTo>
                <a:cubicBezTo>
                  <a:pt x="1491099" y="429156"/>
                  <a:pt x="1502660" y="444234"/>
                  <a:pt x="1518080" y="454212"/>
                </a:cubicBezTo>
                <a:cubicBezTo>
                  <a:pt x="1536780" y="466312"/>
                  <a:pt x="1558160" y="473674"/>
                  <a:pt x="1577845" y="484095"/>
                </a:cubicBezTo>
                <a:cubicBezTo>
                  <a:pt x="1592040" y="491610"/>
                  <a:pt x="1605315" y="500817"/>
                  <a:pt x="1619680" y="508000"/>
                </a:cubicBezTo>
                <a:cubicBezTo>
                  <a:pt x="1625315" y="510817"/>
                  <a:pt x="1631432" y="512741"/>
                  <a:pt x="1637610" y="513977"/>
                </a:cubicBezTo>
                <a:cubicBezTo>
                  <a:pt x="1671332" y="520721"/>
                  <a:pt x="1705220" y="526677"/>
                  <a:pt x="1739210" y="531906"/>
                </a:cubicBezTo>
                <a:cubicBezTo>
                  <a:pt x="2021324" y="575308"/>
                  <a:pt x="1921703" y="560763"/>
                  <a:pt x="2259163" y="573742"/>
                </a:cubicBezTo>
                <a:cubicBezTo>
                  <a:pt x="2316155" y="587989"/>
                  <a:pt x="2248773" y="570495"/>
                  <a:pt x="2354786" y="603624"/>
                </a:cubicBezTo>
                <a:cubicBezTo>
                  <a:pt x="2362626" y="606074"/>
                  <a:pt x="2370869" y="607097"/>
                  <a:pt x="2378692" y="609600"/>
                </a:cubicBezTo>
                <a:cubicBezTo>
                  <a:pt x="2420692" y="623040"/>
                  <a:pt x="2504198" y="651436"/>
                  <a:pt x="2504198" y="651436"/>
                </a:cubicBezTo>
                <a:cubicBezTo>
                  <a:pt x="2567509" y="704194"/>
                  <a:pt x="2523732" y="653392"/>
                  <a:pt x="2546033" y="747059"/>
                </a:cubicBezTo>
                <a:cubicBezTo>
                  <a:pt x="2551003" y="767932"/>
                  <a:pt x="2569939" y="806824"/>
                  <a:pt x="2569939" y="806824"/>
                </a:cubicBezTo>
                <a:cubicBezTo>
                  <a:pt x="2571931" y="820769"/>
                  <a:pt x="2573600" y="834764"/>
                  <a:pt x="2575916" y="848659"/>
                </a:cubicBezTo>
                <a:cubicBezTo>
                  <a:pt x="2577586" y="858679"/>
                  <a:pt x="2577028" y="869624"/>
                  <a:pt x="2581892" y="878542"/>
                </a:cubicBezTo>
                <a:cubicBezTo>
                  <a:pt x="2589342" y="892201"/>
                  <a:pt x="2601813" y="902447"/>
                  <a:pt x="2611774" y="914400"/>
                </a:cubicBezTo>
                <a:cubicBezTo>
                  <a:pt x="2626331" y="972624"/>
                  <a:pt x="2628213" y="976450"/>
                  <a:pt x="2635680" y="1069789"/>
                </a:cubicBezTo>
                <a:cubicBezTo>
                  <a:pt x="2636182" y="1076069"/>
                  <a:pt x="2633198" y="1082476"/>
                  <a:pt x="2629704" y="1087718"/>
                </a:cubicBezTo>
                <a:cubicBezTo>
                  <a:pt x="2625016" y="1094750"/>
                  <a:pt x="2617751" y="1099671"/>
                  <a:pt x="2611774" y="1105647"/>
                </a:cubicBezTo>
                <a:cubicBezTo>
                  <a:pt x="2607790" y="1143498"/>
                  <a:pt x="2611469" y="1182966"/>
                  <a:pt x="2599822" y="1219200"/>
                </a:cubicBezTo>
                <a:cubicBezTo>
                  <a:pt x="2592871" y="1240825"/>
                  <a:pt x="2568144" y="1252673"/>
                  <a:pt x="2557986" y="1272989"/>
                </a:cubicBezTo>
                <a:cubicBezTo>
                  <a:pt x="2554002" y="1280958"/>
                  <a:pt x="2549542" y="1288706"/>
                  <a:pt x="2546033" y="1296895"/>
                </a:cubicBezTo>
                <a:cubicBezTo>
                  <a:pt x="2543552" y="1302685"/>
                  <a:pt x="2545299" y="1311330"/>
                  <a:pt x="2540057" y="1314824"/>
                </a:cubicBezTo>
                <a:cubicBezTo>
                  <a:pt x="2531605" y="1320459"/>
                  <a:pt x="2520135" y="1318808"/>
                  <a:pt x="2510174" y="1320800"/>
                </a:cubicBezTo>
                <a:cubicBezTo>
                  <a:pt x="2500213" y="1326777"/>
                  <a:pt x="2490907" y="1334012"/>
                  <a:pt x="2480292" y="1338730"/>
                </a:cubicBezTo>
                <a:cubicBezTo>
                  <a:pt x="2472786" y="1342066"/>
                  <a:pt x="2464600" y="1344706"/>
                  <a:pt x="2456386" y="1344706"/>
                </a:cubicBezTo>
                <a:cubicBezTo>
                  <a:pt x="2336840" y="1344706"/>
                  <a:pt x="2217327" y="1340722"/>
                  <a:pt x="2097798" y="1338730"/>
                </a:cubicBezTo>
                <a:cubicBezTo>
                  <a:pt x="2028870" y="1315752"/>
                  <a:pt x="2100300" y="1337953"/>
                  <a:pt x="1924480" y="1320800"/>
                </a:cubicBezTo>
                <a:cubicBezTo>
                  <a:pt x="1894476" y="1317873"/>
                  <a:pt x="1864611" y="1313549"/>
                  <a:pt x="1834833" y="1308847"/>
                </a:cubicBezTo>
                <a:cubicBezTo>
                  <a:pt x="1826720" y="1307566"/>
                  <a:pt x="1819066" y="1303981"/>
                  <a:pt x="1810927" y="1302871"/>
                </a:cubicBezTo>
                <a:cubicBezTo>
                  <a:pt x="1775178" y="1297996"/>
                  <a:pt x="1739127" y="1295584"/>
                  <a:pt x="1703351" y="1290918"/>
                </a:cubicBezTo>
                <a:cubicBezTo>
                  <a:pt x="1693278" y="1289604"/>
                  <a:pt x="1683617" y="1285383"/>
                  <a:pt x="1673469" y="1284942"/>
                </a:cubicBezTo>
                <a:cubicBezTo>
                  <a:pt x="1591843" y="1281393"/>
                  <a:pt x="1510112" y="1280957"/>
                  <a:pt x="1428433" y="1278965"/>
                </a:cubicBezTo>
                <a:cubicBezTo>
                  <a:pt x="1412496" y="1269004"/>
                  <a:pt x="1396259" y="1259508"/>
                  <a:pt x="1380622" y="1249083"/>
                </a:cubicBezTo>
                <a:cubicBezTo>
                  <a:pt x="1372334" y="1243558"/>
                  <a:pt x="1365965" y="1234852"/>
                  <a:pt x="1356716" y="1231153"/>
                </a:cubicBezTo>
                <a:cubicBezTo>
                  <a:pt x="1301688" y="1209142"/>
                  <a:pt x="1272713" y="1211819"/>
                  <a:pt x="1213280" y="1207247"/>
                </a:cubicBezTo>
                <a:cubicBezTo>
                  <a:pt x="1179413" y="1211231"/>
                  <a:pt x="1145775" y="1218580"/>
                  <a:pt x="1111680" y="1219200"/>
                </a:cubicBezTo>
                <a:cubicBezTo>
                  <a:pt x="915782" y="1222762"/>
                  <a:pt x="925613" y="1211932"/>
                  <a:pt x="771022" y="1207247"/>
                </a:cubicBezTo>
                <a:lnTo>
                  <a:pt x="490127" y="1201271"/>
                </a:lnTo>
                <a:cubicBezTo>
                  <a:pt x="454019" y="1203678"/>
                  <a:pt x="408250" y="1214560"/>
                  <a:pt x="370598" y="1201271"/>
                </a:cubicBezTo>
                <a:cubicBezTo>
                  <a:pt x="346176" y="1192652"/>
                  <a:pt x="323782" y="1178504"/>
                  <a:pt x="298880" y="1171389"/>
                </a:cubicBezTo>
                <a:cubicBezTo>
                  <a:pt x="243859" y="1155669"/>
                  <a:pt x="207509" y="1154921"/>
                  <a:pt x="155445" y="1147483"/>
                </a:cubicBezTo>
                <a:cubicBezTo>
                  <a:pt x="143449" y="1145769"/>
                  <a:pt x="131539" y="1143498"/>
                  <a:pt x="119586" y="1141506"/>
                </a:cubicBezTo>
                <a:cubicBezTo>
                  <a:pt x="111617" y="1137522"/>
                  <a:pt x="101980" y="1135853"/>
                  <a:pt x="95680" y="1129553"/>
                </a:cubicBezTo>
                <a:cubicBezTo>
                  <a:pt x="57383" y="1091256"/>
                  <a:pt x="71699" y="1099444"/>
                  <a:pt x="59822" y="1063812"/>
                </a:cubicBezTo>
                <a:cubicBezTo>
                  <a:pt x="39655" y="1003311"/>
                  <a:pt x="56740" y="1062084"/>
                  <a:pt x="35916" y="1010024"/>
                </a:cubicBezTo>
                <a:cubicBezTo>
                  <a:pt x="21387" y="973702"/>
                  <a:pt x="14464" y="934410"/>
                  <a:pt x="6033" y="896471"/>
                </a:cubicBezTo>
                <a:cubicBezTo>
                  <a:pt x="318" y="736445"/>
                  <a:pt x="-4049" y="730006"/>
                  <a:pt x="6033" y="573742"/>
                </a:cubicBezTo>
                <a:cubicBezTo>
                  <a:pt x="6687" y="563605"/>
                  <a:pt x="10340" y="553879"/>
                  <a:pt x="12010" y="543859"/>
                </a:cubicBezTo>
                <a:cubicBezTo>
                  <a:pt x="21167" y="488919"/>
                  <a:pt x="12507" y="518459"/>
                  <a:pt x="23963" y="484095"/>
                </a:cubicBezTo>
                <a:cubicBezTo>
                  <a:pt x="25933" y="460452"/>
                  <a:pt x="27287" y="411256"/>
                  <a:pt x="35916" y="382495"/>
                </a:cubicBezTo>
                <a:cubicBezTo>
                  <a:pt x="38999" y="372219"/>
                  <a:pt x="43885" y="362573"/>
                  <a:pt x="47869" y="352612"/>
                </a:cubicBezTo>
                <a:cubicBezTo>
                  <a:pt x="58965" y="263835"/>
                  <a:pt x="47064" y="333653"/>
                  <a:pt x="59822" y="286871"/>
                </a:cubicBezTo>
                <a:cubicBezTo>
                  <a:pt x="64144" y="271022"/>
                  <a:pt x="59301" y="249750"/>
                  <a:pt x="71774" y="239059"/>
                </a:cubicBezTo>
                <a:cubicBezTo>
                  <a:pt x="152709" y="169687"/>
                  <a:pt x="81497" y="224858"/>
                  <a:pt x="137516" y="191247"/>
                </a:cubicBezTo>
                <a:cubicBezTo>
                  <a:pt x="149834" y="183856"/>
                  <a:pt x="159815" y="172088"/>
                  <a:pt x="173374" y="167342"/>
                </a:cubicBezTo>
                <a:cubicBezTo>
                  <a:pt x="200296" y="157919"/>
                  <a:pt x="229201" y="155600"/>
                  <a:pt x="257045" y="149412"/>
                </a:cubicBezTo>
                <a:cubicBezTo>
                  <a:pt x="265063" y="147630"/>
                  <a:pt x="272897" y="145047"/>
                  <a:pt x="280951" y="143436"/>
                </a:cubicBezTo>
                <a:cubicBezTo>
                  <a:pt x="292834" y="141059"/>
                  <a:pt x="305101" y="140581"/>
                  <a:pt x="316810" y="137459"/>
                </a:cubicBezTo>
                <a:cubicBezTo>
                  <a:pt x="335071" y="132589"/>
                  <a:pt x="352535" y="125088"/>
                  <a:pt x="370598" y="119530"/>
                </a:cubicBezTo>
                <a:cubicBezTo>
                  <a:pt x="378449" y="117114"/>
                  <a:pt x="386664" y="116003"/>
                  <a:pt x="394504" y="113553"/>
                </a:cubicBezTo>
                <a:cubicBezTo>
                  <a:pt x="418556" y="106037"/>
                  <a:pt x="442316" y="97616"/>
                  <a:pt x="466222" y="89647"/>
                </a:cubicBezTo>
                <a:cubicBezTo>
                  <a:pt x="472198" y="87655"/>
                  <a:pt x="478516" y="86488"/>
                  <a:pt x="484151" y="83671"/>
                </a:cubicBezTo>
                <a:cubicBezTo>
                  <a:pt x="556888" y="47303"/>
                  <a:pt x="522500" y="59908"/>
                  <a:pt x="585751" y="41836"/>
                </a:cubicBezTo>
                <a:cubicBezTo>
                  <a:pt x="589735" y="35859"/>
                  <a:pt x="594492" y="30331"/>
                  <a:pt x="597704" y="23906"/>
                </a:cubicBezTo>
                <a:cubicBezTo>
                  <a:pt x="611438" y="-3563"/>
                  <a:pt x="617626" y="3984"/>
                  <a:pt x="621610" y="0"/>
                </a:cubicBezTo>
                <a:close/>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2" name="Gruppieren 151">
            <a:extLst>
              <a:ext uri="{FF2B5EF4-FFF2-40B4-BE49-F238E27FC236}">
                <a16:creationId xmlns:a16="http://schemas.microsoft.com/office/drawing/2014/main" id="{86731675-DCA4-DB41-E7C7-0D855E7EDFF3}"/>
              </a:ext>
            </a:extLst>
          </p:cNvPr>
          <p:cNvGrpSpPr/>
          <p:nvPr/>
        </p:nvGrpSpPr>
        <p:grpSpPr>
          <a:xfrm>
            <a:off x="6674381" y="1435576"/>
            <a:ext cx="607474" cy="958302"/>
            <a:chOff x="6674381" y="1451618"/>
            <a:chExt cx="607474" cy="958302"/>
          </a:xfrm>
        </p:grpSpPr>
        <p:sp>
          <p:nvSpPr>
            <p:cNvPr id="62" name="Ellipse 61">
              <a:extLst>
                <a:ext uri="{FF2B5EF4-FFF2-40B4-BE49-F238E27FC236}">
                  <a16:creationId xmlns:a16="http://schemas.microsoft.com/office/drawing/2014/main" id="{C800117D-BA9E-DB90-E80D-A5B8435E74A0}"/>
                </a:ext>
              </a:extLst>
            </p:cNvPr>
            <p:cNvSpPr/>
            <p:nvPr>
              <p:custDataLst>
                <p:tags r:id="rId28"/>
              </p:custDataLst>
            </p:nvPr>
          </p:nvSpPr>
          <p:spPr bwMode="auto">
            <a:xfrm>
              <a:off x="6788772" y="2105120"/>
              <a:ext cx="304800" cy="304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cxnSp>
          <p:nvCxnSpPr>
            <p:cNvPr id="35" name="Gerade Verbindung mit Pfeil 34">
              <a:extLst>
                <a:ext uri="{FF2B5EF4-FFF2-40B4-BE49-F238E27FC236}">
                  <a16:creationId xmlns:a16="http://schemas.microsoft.com/office/drawing/2014/main" id="{D6E6F64F-B5B2-D50E-E0BD-721492EC28D8}"/>
                </a:ext>
              </a:extLst>
            </p:cNvPr>
            <p:cNvCxnSpPr>
              <a:cxnSpLocks/>
            </p:cNvCxnSpPr>
            <p:nvPr/>
          </p:nvCxnSpPr>
          <p:spPr>
            <a:xfrm>
              <a:off x="6939485" y="1699454"/>
              <a:ext cx="0" cy="405430"/>
            </a:xfrm>
            <a:prstGeom prst="straightConnector1">
              <a:avLst/>
            </a:prstGeom>
            <a:ln w="38100">
              <a:solidFill>
                <a:srgbClr val="FFFF0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A67644C0-B351-F2E6-60D0-B1FFB8201CA8}"/>
                </a:ext>
              </a:extLst>
            </p:cNvPr>
            <p:cNvSpPr txBox="1"/>
            <p:nvPr/>
          </p:nvSpPr>
          <p:spPr>
            <a:xfrm>
              <a:off x="6674381" y="1451618"/>
              <a:ext cx="607474" cy="276999"/>
            </a:xfrm>
            <a:prstGeom prst="rect">
              <a:avLst/>
            </a:prstGeom>
            <a:noFill/>
          </p:spPr>
          <p:txBody>
            <a:bodyPr wrap="square" rtlCol="0">
              <a:spAutoFit/>
            </a:bodyPr>
            <a:lstStyle/>
            <a:p>
              <a:r>
                <a:rPr lang="de-DE" sz="1200" b="1" dirty="0">
                  <a:solidFill>
                    <a:srgbClr val="FFFF00"/>
                  </a:solidFill>
                </a:rPr>
                <a:t>10 KW</a:t>
              </a:r>
            </a:p>
          </p:txBody>
        </p:sp>
      </p:grpSp>
      <p:grpSp>
        <p:nvGrpSpPr>
          <p:cNvPr id="153" name="Gruppieren 152">
            <a:extLst>
              <a:ext uri="{FF2B5EF4-FFF2-40B4-BE49-F238E27FC236}">
                <a16:creationId xmlns:a16="http://schemas.microsoft.com/office/drawing/2014/main" id="{5BD94ECC-8F10-8F6C-BB3B-03D2FD1215C8}"/>
              </a:ext>
            </a:extLst>
          </p:cNvPr>
          <p:cNvGrpSpPr/>
          <p:nvPr/>
        </p:nvGrpSpPr>
        <p:grpSpPr>
          <a:xfrm>
            <a:off x="7611921" y="2963929"/>
            <a:ext cx="521168" cy="934542"/>
            <a:chOff x="7623141" y="2991191"/>
            <a:chExt cx="521168" cy="934542"/>
          </a:xfrm>
        </p:grpSpPr>
        <p:sp>
          <p:nvSpPr>
            <p:cNvPr id="65" name="Ellipse 64">
              <a:extLst>
                <a:ext uri="{FF2B5EF4-FFF2-40B4-BE49-F238E27FC236}">
                  <a16:creationId xmlns:a16="http://schemas.microsoft.com/office/drawing/2014/main" id="{A81F1192-1752-4F1D-B291-5E58531D13DB}"/>
                </a:ext>
              </a:extLst>
            </p:cNvPr>
            <p:cNvSpPr/>
            <p:nvPr>
              <p:custDataLst>
                <p:tags r:id="rId27"/>
              </p:custDataLst>
            </p:nvPr>
          </p:nvSpPr>
          <p:spPr bwMode="auto">
            <a:xfrm>
              <a:off x="7628880" y="2991191"/>
              <a:ext cx="304800" cy="304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grpSp>
          <p:nvGrpSpPr>
            <p:cNvPr id="80" name="Gruppieren 79">
              <a:extLst>
                <a:ext uri="{FF2B5EF4-FFF2-40B4-BE49-F238E27FC236}">
                  <a16:creationId xmlns:a16="http://schemas.microsoft.com/office/drawing/2014/main" id="{EA43A2D7-CE49-36B6-2F82-D21D78BC0520}"/>
                </a:ext>
              </a:extLst>
            </p:cNvPr>
            <p:cNvGrpSpPr/>
            <p:nvPr/>
          </p:nvGrpSpPr>
          <p:grpSpPr>
            <a:xfrm>
              <a:off x="7623141" y="3302452"/>
              <a:ext cx="521168" cy="623281"/>
              <a:chOff x="8649835" y="2307848"/>
              <a:chExt cx="521168" cy="623281"/>
            </a:xfrm>
          </p:grpSpPr>
          <p:sp>
            <p:nvSpPr>
              <p:cNvPr id="74" name="Textfeld 73">
                <a:extLst>
                  <a:ext uri="{FF2B5EF4-FFF2-40B4-BE49-F238E27FC236}">
                    <a16:creationId xmlns:a16="http://schemas.microsoft.com/office/drawing/2014/main" id="{5D3FBC13-4B9B-A5DA-3932-B0D7A3B97957}"/>
                  </a:ext>
                </a:extLst>
              </p:cNvPr>
              <p:cNvSpPr txBox="1"/>
              <p:nvPr/>
            </p:nvSpPr>
            <p:spPr>
              <a:xfrm>
                <a:off x="8649835" y="2654130"/>
                <a:ext cx="521168" cy="276999"/>
              </a:xfrm>
              <a:prstGeom prst="rect">
                <a:avLst/>
              </a:prstGeom>
              <a:noFill/>
            </p:spPr>
            <p:txBody>
              <a:bodyPr wrap="none" rtlCol="0">
                <a:spAutoFit/>
              </a:bodyPr>
              <a:lstStyle/>
              <a:p>
                <a:r>
                  <a:rPr lang="de-DE" sz="1200" b="1" dirty="0">
                    <a:solidFill>
                      <a:srgbClr val="FFFF00"/>
                    </a:solidFill>
                  </a:rPr>
                  <a:t>4 KW</a:t>
                </a:r>
              </a:p>
            </p:txBody>
          </p:sp>
          <p:cxnSp>
            <p:nvCxnSpPr>
              <p:cNvPr id="75" name="Gerade Verbindung mit Pfeil 74">
                <a:extLst>
                  <a:ext uri="{FF2B5EF4-FFF2-40B4-BE49-F238E27FC236}">
                    <a16:creationId xmlns:a16="http://schemas.microsoft.com/office/drawing/2014/main" id="{B392CB2D-1010-F31A-E064-6F252184DD26}"/>
                  </a:ext>
                </a:extLst>
              </p:cNvPr>
              <p:cNvCxnSpPr>
                <a:cxnSpLocks/>
              </p:cNvCxnSpPr>
              <p:nvPr/>
            </p:nvCxnSpPr>
            <p:spPr>
              <a:xfrm>
                <a:off x="8822025" y="2307848"/>
                <a:ext cx="0" cy="35708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4" name="Gruppieren 153">
            <a:extLst>
              <a:ext uri="{FF2B5EF4-FFF2-40B4-BE49-F238E27FC236}">
                <a16:creationId xmlns:a16="http://schemas.microsoft.com/office/drawing/2014/main" id="{521DF89F-CAEA-8108-1F2F-928EC80978BE}"/>
              </a:ext>
            </a:extLst>
          </p:cNvPr>
          <p:cNvGrpSpPr>
            <a:grpSpLocks noChangeAspect="1"/>
          </p:cNvGrpSpPr>
          <p:nvPr/>
        </p:nvGrpSpPr>
        <p:grpSpPr>
          <a:xfrm>
            <a:off x="8576882" y="2074452"/>
            <a:ext cx="1477289" cy="315925"/>
            <a:chOff x="8582491" y="2068941"/>
            <a:chExt cx="1468026" cy="313944"/>
          </a:xfrm>
        </p:grpSpPr>
        <p:grpSp>
          <p:nvGrpSpPr>
            <p:cNvPr id="82" name="Gruppieren 81">
              <a:extLst>
                <a:ext uri="{FF2B5EF4-FFF2-40B4-BE49-F238E27FC236}">
                  <a16:creationId xmlns:a16="http://schemas.microsoft.com/office/drawing/2014/main" id="{33E4674A-59D0-7468-C5DB-92010B459DCD}"/>
                </a:ext>
              </a:extLst>
            </p:cNvPr>
            <p:cNvGrpSpPr/>
            <p:nvPr/>
          </p:nvGrpSpPr>
          <p:grpSpPr>
            <a:xfrm>
              <a:off x="8899988" y="2097191"/>
              <a:ext cx="1150529" cy="275262"/>
              <a:chOff x="9910640" y="1102587"/>
              <a:chExt cx="1150529" cy="275262"/>
            </a:xfrm>
          </p:grpSpPr>
          <p:cxnSp>
            <p:nvCxnSpPr>
              <p:cNvPr id="77" name="Gerade Verbindung mit Pfeil 76">
                <a:extLst>
                  <a:ext uri="{FF2B5EF4-FFF2-40B4-BE49-F238E27FC236}">
                    <a16:creationId xmlns:a16="http://schemas.microsoft.com/office/drawing/2014/main" id="{74D78DC3-C91B-6634-C1D0-1AD8223D1B3D}"/>
                  </a:ext>
                </a:extLst>
              </p:cNvPr>
              <p:cNvCxnSpPr>
                <a:cxnSpLocks/>
              </p:cNvCxnSpPr>
              <p:nvPr/>
            </p:nvCxnSpPr>
            <p:spPr>
              <a:xfrm>
                <a:off x="9910640" y="1250274"/>
                <a:ext cx="336317" cy="50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9" name="Textfeld 78">
                <a:extLst>
                  <a:ext uri="{FF2B5EF4-FFF2-40B4-BE49-F238E27FC236}">
                    <a16:creationId xmlns:a16="http://schemas.microsoft.com/office/drawing/2014/main" id="{8296439F-E7F7-E222-FB69-79677F29A74A}"/>
                  </a:ext>
                </a:extLst>
              </p:cNvPr>
              <p:cNvSpPr txBox="1"/>
              <p:nvPr/>
            </p:nvSpPr>
            <p:spPr>
              <a:xfrm>
                <a:off x="10278839" y="1102587"/>
                <a:ext cx="782330" cy="275262"/>
              </a:xfrm>
              <a:prstGeom prst="rect">
                <a:avLst/>
              </a:prstGeom>
              <a:noFill/>
            </p:spPr>
            <p:txBody>
              <a:bodyPr wrap="none" rtlCol="0">
                <a:spAutoFit/>
              </a:bodyPr>
              <a:lstStyle/>
              <a:p>
                <a:r>
                  <a:rPr lang="de-DE" sz="1200" b="1" dirty="0">
                    <a:solidFill>
                      <a:srgbClr val="FFFF00"/>
                    </a:solidFill>
                  </a:rPr>
                  <a:t>z.B. 6 KW</a:t>
                </a:r>
              </a:p>
            </p:txBody>
          </p:sp>
        </p:grpSp>
        <p:sp>
          <p:nvSpPr>
            <p:cNvPr id="90" name="Ellipse 89">
              <a:extLst>
                <a:ext uri="{FF2B5EF4-FFF2-40B4-BE49-F238E27FC236}">
                  <a16:creationId xmlns:a16="http://schemas.microsoft.com/office/drawing/2014/main" id="{DDAD4A41-E584-6906-77D4-222404BDAE41}"/>
                </a:ext>
              </a:extLst>
            </p:cNvPr>
            <p:cNvSpPr>
              <a:spLocks noChangeAspect="1"/>
            </p:cNvSpPr>
            <p:nvPr>
              <p:custDataLst>
                <p:tags r:id="rId26"/>
              </p:custDataLst>
            </p:nvPr>
          </p:nvSpPr>
          <p:spPr bwMode="auto">
            <a:xfrm>
              <a:off x="8582491" y="2068941"/>
              <a:ext cx="313944" cy="31394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grpSp>
      <p:grpSp>
        <p:nvGrpSpPr>
          <p:cNvPr id="171" name="Gruppieren 170">
            <a:extLst>
              <a:ext uri="{FF2B5EF4-FFF2-40B4-BE49-F238E27FC236}">
                <a16:creationId xmlns:a16="http://schemas.microsoft.com/office/drawing/2014/main" id="{569483F5-1E6B-8E2E-7706-FCCDCD35B834}"/>
              </a:ext>
            </a:extLst>
          </p:cNvPr>
          <p:cNvGrpSpPr/>
          <p:nvPr/>
        </p:nvGrpSpPr>
        <p:grpSpPr>
          <a:xfrm>
            <a:off x="6233950" y="4514926"/>
            <a:ext cx="3074403" cy="1528054"/>
            <a:chOff x="6225928" y="1940179"/>
            <a:chExt cx="3074403" cy="1528054"/>
          </a:xfrm>
        </p:grpSpPr>
        <p:grpSp>
          <p:nvGrpSpPr>
            <p:cNvPr id="172" name="Gruppieren 171">
              <a:extLst>
                <a:ext uri="{FF2B5EF4-FFF2-40B4-BE49-F238E27FC236}">
                  <a16:creationId xmlns:a16="http://schemas.microsoft.com/office/drawing/2014/main" id="{7049D162-BB28-DF79-CE32-552DEA6CD608}"/>
                </a:ext>
              </a:extLst>
            </p:cNvPr>
            <p:cNvGrpSpPr/>
            <p:nvPr/>
          </p:nvGrpSpPr>
          <p:grpSpPr>
            <a:xfrm>
              <a:off x="6781486" y="2088145"/>
              <a:ext cx="2099745" cy="1179696"/>
              <a:chOff x="7803805" y="1110280"/>
              <a:chExt cx="2099745" cy="1179696"/>
            </a:xfrm>
          </p:grpSpPr>
          <p:sp>
            <p:nvSpPr>
              <p:cNvPr id="181" name="Ellipse 180">
                <a:extLst>
                  <a:ext uri="{FF2B5EF4-FFF2-40B4-BE49-F238E27FC236}">
                    <a16:creationId xmlns:a16="http://schemas.microsoft.com/office/drawing/2014/main" id="{7E8D9685-C890-E7E2-A96C-D71080D231AC}"/>
                  </a:ext>
                </a:extLst>
              </p:cNvPr>
              <p:cNvSpPr/>
              <p:nvPr>
                <p:custDataLst>
                  <p:tags r:id="rId20"/>
                </p:custDataLst>
              </p:nvPr>
            </p:nvSpPr>
            <p:spPr bwMode="auto">
              <a:xfrm>
                <a:off x="7803805" y="1110280"/>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sp>
            <p:nvSpPr>
              <p:cNvPr id="182" name="Ellipse 181">
                <a:extLst>
                  <a:ext uri="{FF2B5EF4-FFF2-40B4-BE49-F238E27FC236}">
                    <a16:creationId xmlns:a16="http://schemas.microsoft.com/office/drawing/2014/main" id="{15D2BBA9-BB23-395F-6B45-A75A695714CE}"/>
                  </a:ext>
                </a:extLst>
              </p:cNvPr>
              <p:cNvSpPr/>
              <p:nvPr>
                <p:custDataLst>
                  <p:tags r:id="rId21"/>
                </p:custDataLst>
              </p:nvPr>
            </p:nvSpPr>
            <p:spPr bwMode="auto">
              <a:xfrm>
                <a:off x="9598750" y="1110280"/>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sp>
            <p:nvSpPr>
              <p:cNvPr id="183" name="Ellipse 182">
                <a:extLst>
                  <a:ext uri="{FF2B5EF4-FFF2-40B4-BE49-F238E27FC236}">
                    <a16:creationId xmlns:a16="http://schemas.microsoft.com/office/drawing/2014/main" id="{C014E68D-C475-AC0D-6893-B1EA75C1D39B}"/>
                  </a:ext>
                </a:extLst>
              </p:cNvPr>
              <p:cNvSpPr/>
              <p:nvPr>
                <p:custDataLst>
                  <p:tags r:id="rId22"/>
                </p:custDataLst>
              </p:nvPr>
            </p:nvSpPr>
            <p:spPr bwMode="auto">
              <a:xfrm>
                <a:off x="8639188" y="1985176"/>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cxnSp>
            <p:nvCxnSpPr>
              <p:cNvPr id="184" name="Gerade Verbindung 11">
                <a:extLst>
                  <a:ext uri="{FF2B5EF4-FFF2-40B4-BE49-F238E27FC236}">
                    <a16:creationId xmlns:a16="http://schemas.microsoft.com/office/drawing/2014/main" id="{3D301269-97D3-9B68-3F60-D4C3C322E9FC}"/>
                  </a:ext>
                </a:extLst>
              </p:cNvPr>
              <p:cNvCxnSpPr>
                <a:stCxn id="181" idx="5"/>
                <a:endCxn id="183" idx="1"/>
              </p:cNvCxnSpPr>
              <p:nvPr>
                <p:custDataLst>
                  <p:tags r:id="rId23"/>
                </p:custDataLst>
              </p:nvPr>
            </p:nvCxnSpPr>
            <p:spPr>
              <a:xfrm rot="16200000" flipH="1">
                <a:off x="8044211" y="1390199"/>
                <a:ext cx="659370" cy="6198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Gerade Verbindung 14">
                <a:extLst>
                  <a:ext uri="{FF2B5EF4-FFF2-40B4-BE49-F238E27FC236}">
                    <a16:creationId xmlns:a16="http://schemas.microsoft.com/office/drawing/2014/main" id="{6E497BA0-1BEF-3D29-EBAC-761E2828D733}"/>
                  </a:ext>
                </a:extLst>
              </p:cNvPr>
              <p:cNvCxnSpPr>
                <a:stCxn id="183" idx="7"/>
                <a:endCxn id="182" idx="3"/>
              </p:cNvCxnSpPr>
              <p:nvPr>
                <p:custDataLst>
                  <p:tags r:id="rId24"/>
                </p:custDataLst>
              </p:nvPr>
            </p:nvCxnSpPr>
            <p:spPr>
              <a:xfrm rot="5400000" flipH="1" flipV="1">
                <a:off x="8941684" y="1328110"/>
                <a:ext cx="659370" cy="7440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Gerade Verbindung 17">
                <a:extLst>
                  <a:ext uri="{FF2B5EF4-FFF2-40B4-BE49-F238E27FC236}">
                    <a16:creationId xmlns:a16="http://schemas.microsoft.com/office/drawing/2014/main" id="{7CE7C897-BBC9-AF9A-DBD7-E3DEB8DBCDF6}"/>
                  </a:ext>
                </a:extLst>
              </p:cNvPr>
              <p:cNvCxnSpPr>
                <a:stCxn id="181" idx="6"/>
                <a:endCxn id="182" idx="2"/>
              </p:cNvCxnSpPr>
              <p:nvPr>
                <p:custDataLst>
                  <p:tags r:id="rId25"/>
                </p:custDataLst>
              </p:nvPr>
            </p:nvCxnSpPr>
            <p:spPr>
              <a:xfrm>
                <a:off x="8108605" y="1262680"/>
                <a:ext cx="1490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3" name="Gruppieren 172">
              <a:extLst>
                <a:ext uri="{FF2B5EF4-FFF2-40B4-BE49-F238E27FC236}">
                  <a16:creationId xmlns:a16="http://schemas.microsoft.com/office/drawing/2014/main" id="{ED6526BB-A33D-C3AF-FA21-2780E094A34C}"/>
                </a:ext>
              </a:extLst>
            </p:cNvPr>
            <p:cNvGrpSpPr/>
            <p:nvPr/>
          </p:nvGrpSpPr>
          <p:grpSpPr>
            <a:xfrm>
              <a:off x="6225928" y="1940179"/>
              <a:ext cx="3074403" cy="1528054"/>
              <a:chOff x="7248247" y="978356"/>
              <a:chExt cx="3074403" cy="1528054"/>
            </a:xfrm>
          </p:grpSpPr>
          <p:sp>
            <p:nvSpPr>
              <p:cNvPr id="178" name="Textfeld 177">
                <a:extLst>
                  <a:ext uri="{FF2B5EF4-FFF2-40B4-BE49-F238E27FC236}">
                    <a16:creationId xmlns:a16="http://schemas.microsoft.com/office/drawing/2014/main" id="{9A886543-0EBD-3D64-F5BC-2E62D42EE5D0}"/>
                  </a:ext>
                </a:extLst>
              </p:cNvPr>
              <p:cNvSpPr txBox="1"/>
              <p:nvPr>
                <p:custDataLst>
                  <p:tags r:id="rId17"/>
                </p:custDataLst>
              </p:nvPr>
            </p:nvSpPr>
            <p:spPr>
              <a:xfrm>
                <a:off x="7248247" y="1123116"/>
                <a:ext cx="522900" cy="230832"/>
              </a:xfrm>
              <a:prstGeom prst="rect">
                <a:avLst/>
              </a:prstGeom>
              <a:noFill/>
            </p:spPr>
            <p:txBody>
              <a:bodyPr wrap="none" rtlCol="0">
                <a:spAutoFit/>
              </a:bodyPr>
              <a:lstStyle/>
              <a:p>
                <a:r>
                  <a:rPr lang="de-DE" sz="900" dirty="0">
                    <a:solidFill>
                      <a:schemeClr val="bg1"/>
                    </a:solidFill>
                    <a:latin typeface="+mn-lt"/>
                  </a:rPr>
                  <a:t>Knoten</a:t>
                </a:r>
              </a:p>
            </p:txBody>
          </p:sp>
          <p:sp>
            <p:nvSpPr>
              <p:cNvPr id="179" name="Textfeld 178">
                <a:extLst>
                  <a:ext uri="{FF2B5EF4-FFF2-40B4-BE49-F238E27FC236}">
                    <a16:creationId xmlns:a16="http://schemas.microsoft.com/office/drawing/2014/main" id="{E98108AE-287A-FC3C-04E6-969676129B2C}"/>
                  </a:ext>
                </a:extLst>
              </p:cNvPr>
              <p:cNvSpPr txBox="1"/>
              <p:nvPr>
                <p:custDataLst>
                  <p:tags r:id="rId18"/>
                </p:custDataLst>
              </p:nvPr>
            </p:nvSpPr>
            <p:spPr>
              <a:xfrm>
                <a:off x="9799750" y="978356"/>
                <a:ext cx="522900" cy="230832"/>
              </a:xfrm>
              <a:prstGeom prst="rect">
                <a:avLst/>
              </a:prstGeom>
              <a:noFill/>
            </p:spPr>
            <p:txBody>
              <a:bodyPr wrap="none" rtlCol="0">
                <a:spAutoFit/>
              </a:bodyPr>
              <a:lstStyle/>
              <a:p>
                <a:r>
                  <a:rPr lang="de-DE" sz="900" dirty="0">
                    <a:solidFill>
                      <a:schemeClr val="bg1"/>
                    </a:solidFill>
                    <a:latin typeface="+mn-lt"/>
                  </a:rPr>
                  <a:t>Knoten</a:t>
                </a:r>
              </a:p>
            </p:txBody>
          </p:sp>
          <p:sp>
            <p:nvSpPr>
              <p:cNvPr id="180" name="Textfeld 179">
                <a:extLst>
                  <a:ext uri="{FF2B5EF4-FFF2-40B4-BE49-F238E27FC236}">
                    <a16:creationId xmlns:a16="http://schemas.microsoft.com/office/drawing/2014/main" id="{41B70105-20AF-AF58-E1D6-09A52F2DAF67}"/>
                  </a:ext>
                </a:extLst>
              </p:cNvPr>
              <p:cNvSpPr txBox="1"/>
              <p:nvPr>
                <p:custDataLst>
                  <p:tags r:id="rId19"/>
                </p:custDataLst>
              </p:nvPr>
            </p:nvSpPr>
            <p:spPr>
              <a:xfrm>
                <a:off x="8291184" y="2275578"/>
                <a:ext cx="522900" cy="230832"/>
              </a:xfrm>
              <a:prstGeom prst="rect">
                <a:avLst/>
              </a:prstGeom>
              <a:noFill/>
            </p:spPr>
            <p:txBody>
              <a:bodyPr wrap="none" rtlCol="0">
                <a:spAutoFit/>
              </a:bodyPr>
              <a:lstStyle/>
              <a:p>
                <a:r>
                  <a:rPr lang="de-DE" sz="900" dirty="0">
                    <a:solidFill>
                      <a:schemeClr val="bg1"/>
                    </a:solidFill>
                    <a:latin typeface="+mn-lt"/>
                  </a:rPr>
                  <a:t>Knoten</a:t>
                </a:r>
              </a:p>
            </p:txBody>
          </p:sp>
        </p:grpSp>
        <p:grpSp>
          <p:nvGrpSpPr>
            <p:cNvPr id="174" name="Gruppieren 173">
              <a:extLst>
                <a:ext uri="{FF2B5EF4-FFF2-40B4-BE49-F238E27FC236}">
                  <a16:creationId xmlns:a16="http://schemas.microsoft.com/office/drawing/2014/main" id="{86747D07-434D-5F33-2382-D81FC8407022}"/>
                </a:ext>
              </a:extLst>
            </p:cNvPr>
            <p:cNvGrpSpPr/>
            <p:nvPr/>
          </p:nvGrpSpPr>
          <p:grpSpPr>
            <a:xfrm>
              <a:off x="6875789" y="2039484"/>
              <a:ext cx="1853042" cy="792415"/>
              <a:chOff x="7898108" y="1077661"/>
              <a:chExt cx="1853042" cy="792415"/>
            </a:xfrm>
          </p:grpSpPr>
          <p:sp>
            <p:nvSpPr>
              <p:cNvPr id="175" name="Textfeld 174">
                <a:extLst>
                  <a:ext uri="{FF2B5EF4-FFF2-40B4-BE49-F238E27FC236}">
                    <a16:creationId xmlns:a16="http://schemas.microsoft.com/office/drawing/2014/main" id="{5F60CC0A-AC39-2EC2-76FB-A50F48CAD0E3}"/>
                  </a:ext>
                </a:extLst>
              </p:cNvPr>
              <p:cNvSpPr txBox="1"/>
              <p:nvPr>
                <p:custDataLst>
                  <p:tags r:id="rId14"/>
                </p:custDataLst>
              </p:nvPr>
            </p:nvSpPr>
            <p:spPr>
              <a:xfrm>
                <a:off x="8607342" y="1077661"/>
                <a:ext cx="516488" cy="230832"/>
              </a:xfrm>
              <a:prstGeom prst="rect">
                <a:avLst/>
              </a:prstGeom>
              <a:noFill/>
            </p:spPr>
            <p:txBody>
              <a:bodyPr wrap="none" rtlCol="0">
                <a:spAutoFit/>
              </a:bodyPr>
              <a:lstStyle/>
              <a:p>
                <a:r>
                  <a:rPr lang="de-DE" sz="900" dirty="0">
                    <a:solidFill>
                      <a:schemeClr val="bg1"/>
                    </a:solidFill>
                    <a:latin typeface="+mn-lt"/>
                  </a:rPr>
                  <a:t>Kanten</a:t>
                </a:r>
              </a:p>
            </p:txBody>
          </p:sp>
          <p:sp>
            <p:nvSpPr>
              <p:cNvPr id="176" name="Textfeld 175">
                <a:extLst>
                  <a:ext uri="{FF2B5EF4-FFF2-40B4-BE49-F238E27FC236}">
                    <a16:creationId xmlns:a16="http://schemas.microsoft.com/office/drawing/2014/main" id="{4A7A2B53-5203-A095-3FB0-3491B1E38969}"/>
                  </a:ext>
                </a:extLst>
              </p:cNvPr>
              <p:cNvSpPr txBox="1"/>
              <p:nvPr>
                <p:custDataLst>
                  <p:tags r:id="rId15"/>
                </p:custDataLst>
              </p:nvPr>
            </p:nvSpPr>
            <p:spPr>
              <a:xfrm>
                <a:off x="9234662" y="1639244"/>
                <a:ext cx="516488" cy="230832"/>
              </a:xfrm>
              <a:prstGeom prst="rect">
                <a:avLst/>
              </a:prstGeom>
              <a:noFill/>
            </p:spPr>
            <p:txBody>
              <a:bodyPr wrap="none" rtlCol="0">
                <a:spAutoFit/>
              </a:bodyPr>
              <a:lstStyle/>
              <a:p>
                <a:r>
                  <a:rPr lang="de-DE" sz="900" dirty="0">
                    <a:solidFill>
                      <a:schemeClr val="bg1"/>
                    </a:solidFill>
                    <a:latin typeface="+mn-lt"/>
                  </a:rPr>
                  <a:t>Kanten</a:t>
                </a:r>
              </a:p>
            </p:txBody>
          </p:sp>
          <p:sp>
            <p:nvSpPr>
              <p:cNvPr id="177" name="Textfeld 176">
                <a:extLst>
                  <a:ext uri="{FF2B5EF4-FFF2-40B4-BE49-F238E27FC236}">
                    <a16:creationId xmlns:a16="http://schemas.microsoft.com/office/drawing/2014/main" id="{4F491290-3110-9929-8BCE-CCF37CCF80F9}"/>
                  </a:ext>
                </a:extLst>
              </p:cNvPr>
              <p:cNvSpPr txBox="1"/>
              <p:nvPr>
                <p:custDataLst>
                  <p:tags r:id="rId16"/>
                </p:custDataLst>
              </p:nvPr>
            </p:nvSpPr>
            <p:spPr>
              <a:xfrm>
                <a:off x="7898108" y="1613028"/>
                <a:ext cx="516488" cy="230832"/>
              </a:xfrm>
              <a:prstGeom prst="rect">
                <a:avLst/>
              </a:prstGeom>
              <a:noFill/>
            </p:spPr>
            <p:txBody>
              <a:bodyPr wrap="none" rtlCol="0">
                <a:spAutoFit/>
              </a:bodyPr>
              <a:lstStyle/>
              <a:p>
                <a:r>
                  <a:rPr lang="de-DE" sz="900" dirty="0">
                    <a:solidFill>
                      <a:schemeClr val="bg1"/>
                    </a:solidFill>
                    <a:latin typeface="+mn-lt"/>
                  </a:rPr>
                  <a:t>Kanten</a:t>
                </a:r>
              </a:p>
            </p:txBody>
          </p:sp>
        </p:grpSp>
      </p:grpSp>
      <p:grpSp>
        <p:nvGrpSpPr>
          <p:cNvPr id="112" name="Gruppieren 111">
            <a:extLst>
              <a:ext uri="{FF2B5EF4-FFF2-40B4-BE49-F238E27FC236}">
                <a16:creationId xmlns:a16="http://schemas.microsoft.com/office/drawing/2014/main" id="{8B612795-42A5-DFAC-3E76-EA8974A847CC}"/>
              </a:ext>
            </a:extLst>
          </p:cNvPr>
          <p:cNvGrpSpPr/>
          <p:nvPr/>
        </p:nvGrpSpPr>
        <p:grpSpPr>
          <a:xfrm>
            <a:off x="6667030" y="3984914"/>
            <a:ext cx="646708" cy="679392"/>
            <a:chOff x="7679882" y="485852"/>
            <a:chExt cx="646708" cy="679392"/>
          </a:xfrm>
        </p:grpSpPr>
        <p:cxnSp>
          <p:nvCxnSpPr>
            <p:cNvPr id="113" name="Gerade Verbindung mit Pfeil 112">
              <a:extLst>
                <a:ext uri="{FF2B5EF4-FFF2-40B4-BE49-F238E27FC236}">
                  <a16:creationId xmlns:a16="http://schemas.microsoft.com/office/drawing/2014/main" id="{B32957A9-F424-B067-B894-265C67825AA1}"/>
                </a:ext>
              </a:extLst>
            </p:cNvPr>
            <p:cNvCxnSpPr>
              <a:cxnSpLocks/>
            </p:cNvCxnSpPr>
            <p:nvPr/>
          </p:nvCxnSpPr>
          <p:spPr>
            <a:xfrm>
              <a:off x="7939486" y="759814"/>
              <a:ext cx="0" cy="405430"/>
            </a:xfrm>
            <a:prstGeom prst="straightConnector1">
              <a:avLst/>
            </a:prstGeom>
            <a:ln w="38100">
              <a:solidFill>
                <a:srgbClr val="FFFF0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14" name="Textfeld 113">
              <a:extLst>
                <a:ext uri="{FF2B5EF4-FFF2-40B4-BE49-F238E27FC236}">
                  <a16:creationId xmlns:a16="http://schemas.microsoft.com/office/drawing/2014/main" id="{A85C339F-A9F6-0324-B090-027BA3DFFBB8}"/>
                </a:ext>
              </a:extLst>
            </p:cNvPr>
            <p:cNvSpPr txBox="1"/>
            <p:nvPr/>
          </p:nvSpPr>
          <p:spPr>
            <a:xfrm>
              <a:off x="7679882" y="485852"/>
              <a:ext cx="646708" cy="276999"/>
            </a:xfrm>
            <a:prstGeom prst="rect">
              <a:avLst/>
            </a:prstGeom>
            <a:noFill/>
            <a:ln>
              <a:noFill/>
            </a:ln>
          </p:spPr>
          <p:txBody>
            <a:bodyPr wrap="square" rtlCol="0">
              <a:spAutoFit/>
            </a:bodyPr>
            <a:lstStyle/>
            <a:p>
              <a:r>
                <a:rPr lang="de-DE" sz="1200" b="1" dirty="0">
                  <a:solidFill>
                    <a:srgbClr val="FFFF00"/>
                  </a:solidFill>
                </a:rPr>
                <a:t>10 KW</a:t>
              </a:r>
            </a:p>
          </p:txBody>
        </p:sp>
      </p:grpSp>
      <p:grpSp>
        <p:nvGrpSpPr>
          <p:cNvPr id="115" name="Gruppieren 114">
            <a:extLst>
              <a:ext uri="{FF2B5EF4-FFF2-40B4-BE49-F238E27FC236}">
                <a16:creationId xmlns:a16="http://schemas.microsoft.com/office/drawing/2014/main" id="{D97806D2-C5C3-A80E-A31E-9F4B99216BE6}"/>
              </a:ext>
            </a:extLst>
          </p:cNvPr>
          <p:cNvGrpSpPr/>
          <p:nvPr/>
        </p:nvGrpSpPr>
        <p:grpSpPr>
          <a:xfrm>
            <a:off x="7616907" y="5846180"/>
            <a:ext cx="521168" cy="623281"/>
            <a:chOff x="8649835" y="2307848"/>
            <a:chExt cx="521168" cy="623281"/>
          </a:xfrm>
        </p:grpSpPr>
        <p:sp>
          <p:nvSpPr>
            <p:cNvPr id="116" name="Textfeld 115">
              <a:extLst>
                <a:ext uri="{FF2B5EF4-FFF2-40B4-BE49-F238E27FC236}">
                  <a16:creationId xmlns:a16="http://schemas.microsoft.com/office/drawing/2014/main" id="{8BBBCB3E-F26D-EB7E-CFA5-43FF07C2AB36}"/>
                </a:ext>
              </a:extLst>
            </p:cNvPr>
            <p:cNvSpPr txBox="1"/>
            <p:nvPr/>
          </p:nvSpPr>
          <p:spPr>
            <a:xfrm>
              <a:off x="8649835" y="2654130"/>
              <a:ext cx="521168" cy="276999"/>
            </a:xfrm>
            <a:prstGeom prst="rect">
              <a:avLst/>
            </a:prstGeom>
            <a:noFill/>
          </p:spPr>
          <p:txBody>
            <a:bodyPr wrap="none" rtlCol="0">
              <a:spAutoFit/>
            </a:bodyPr>
            <a:lstStyle/>
            <a:p>
              <a:r>
                <a:rPr lang="de-DE" sz="1200" b="1" dirty="0">
                  <a:solidFill>
                    <a:srgbClr val="FFFF00"/>
                  </a:solidFill>
                </a:rPr>
                <a:t>4 KW</a:t>
              </a:r>
            </a:p>
          </p:txBody>
        </p:sp>
        <p:cxnSp>
          <p:nvCxnSpPr>
            <p:cNvPr id="117" name="Gerade Verbindung mit Pfeil 116">
              <a:extLst>
                <a:ext uri="{FF2B5EF4-FFF2-40B4-BE49-F238E27FC236}">
                  <a16:creationId xmlns:a16="http://schemas.microsoft.com/office/drawing/2014/main" id="{A9903059-D5ED-374D-5A1C-80AE8867E780}"/>
                </a:ext>
              </a:extLst>
            </p:cNvPr>
            <p:cNvCxnSpPr>
              <a:cxnSpLocks/>
            </p:cNvCxnSpPr>
            <p:nvPr/>
          </p:nvCxnSpPr>
          <p:spPr>
            <a:xfrm>
              <a:off x="8822025" y="2307848"/>
              <a:ext cx="0" cy="35708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8" name="Gruppieren 117">
            <a:extLst>
              <a:ext uri="{FF2B5EF4-FFF2-40B4-BE49-F238E27FC236}">
                <a16:creationId xmlns:a16="http://schemas.microsoft.com/office/drawing/2014/main" id="{DDA47814-13CF-FA60-A2A7-BBF883877B78}"/>
              </a:ext>
            </a:extLst>
          </p:cNvPr>
          <p:cNvGrpSpPr/>
          <p:nvPr/>
        </p:nvGrpSpPr>
        <p:grpSpPr>
          <a:xfrm>
            <a:off x="8880474" y="4683623"/>
            <a:ext cx="1061028" cy="276999"/>
            <a:chOff x="9942522" y="1143657"/>
            <a:chExt cx="1061028" cy="276999"/>
          </a:xfrm>
        </p:grpSpPr>
        <p:cxnSp>
          <p:nvCxnSpPr>
            <p:cNvPr id="119" name="Gerade Verbindung mit Pfeil 118">
              <a:extLst>
                <a:ext uri="{FF2B5EF4-FFF2-40B4-BE49-F238E27FC236}">
                  <a16:creationId xmlns:a16="http://schemas.microsoft.com/office/drawing/2014/main" id="{DAEA8AD6-455C-CC3F-5D45-8951E7B7F4D4}"/>
                </a:ext>
              </a:extLst>
            </p:cNvPr>
            <p:cNvCxnSpPr>
              <a:cxnSpLocks/>
            </p:cNvCxnSpPr>
            <p:nvPr/>
          </p:nvCxnSpPr>
          <p:spPr>
            <a:xfrm flipV="1">
              <a:off x="9942522" y="1272154"/>
              <a:ext cx="336317" cy="1000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0" name="Textfeld 119">
              <a:extLst>
                <a:ext uri="{FF2B5EF4-FFF2-40B4-BE49-F238E27FC236}">
                  <a16:creationId xmlns:a16="http://schemas.microsoft.com/office/drawing/2014/main" id="{DD2B64AA-2B9E-B22D-5044-C6513526D8ED}"/>
                </a:ext>
              </a:extLst>
            </p:cNvPr>
            <p:cNvSpPr txBox="1"/>
            <p:nvPr/>
          </p:nvSpPr>
          <p:spPr>
            <a:xfrm>
              <a:off x="10216283" y="1143657"/>
              <a:ext cx="787267" cy="276999"/>
            </a:xfrm>
            <a:prstGeom prst="rect">
              <a:avLst/>
            </a:prstGeom>
            <a:noFill/>
            <a:ln>
              <a:noFill/>
            </a:ln>
          </p:spPr>
          <p:txBody>
            <a:bodyPr wrap="none" rtlCol="0">
              <a:spAutoFit/>
            </a:bodyPr>
            <a:lstStyle/>
            <a:p>
              <a:r>
                <a:rPr lang="de-DE" sz="1200" b="1" dirty="0">
                  <a:solidFill>
                    <a:srgbClr val="FFFF00"/>
                  </a:solidFill>
                </a:rPr>
                <a:t>z.B. 6 KW</a:t>
              </a:r>
            </a:p>
          </p:txBody>
        </p:sp>
      </p:grpSp>
      <p:grpSp>
        <p:nvGrpSpPr>
          <p:cNvPr id="189" name="Gruppieren 188">
            <a:extLst>
              <a:ext uri="{FF2B5EF4-FFF2-40B4-BE49-F238E27FC236}">
                <a16:creationId xmlns:a16="http://schemas.microsoft.com/office/drawing/2014/main" id="{F167BB82-721E-A6A0-277E-E38AE032C534}"/>
              </a:ext>
            </a:extLst>
          </p:cNvPr>
          <p:cNvGrpSpPr/>
          <p:nvPr/>
        </p:nvGrpSpPr>
        <p:grpSpPr>
          <a:xfrm>
            <a:off x="7102224" y="4446301"/>
            <a:ext cx="1490145" cy="379034"/>
            <a:chOff x="7103727" y="4438808"/>
            <a:chExt cx="1490145" cy="379034"/>
          </a:xfrm>
        </p:grpSpPr>
        <p:cxnSp>
          <p:nvCxnSpPr>
            <p:cNvPr id="109" name="Gerade Verbindung mit Pfeil 108">
              <a:extLst>
                <a:ext uri="{FF2B5EF4-FFF2-40B4-BE49-F238E27FC236}">
                  <a16:creationId xmlns:a16="http://schemas.microsoft.com/office/drawing/2014/main" id="{ECFC0177-95FE-E85F-1E68-33CF4151EBF2}"/>
                </a:ext>
              </a:extLst>
            </p:cNvPr>
            <p:cNvCxnSpPr>
              <a:cxnSpLocks/>
            </p:cNvCxnSpPr>
            <p:nvPr/>
          </p:nvCxnSpPr>
          <p:spPr>
            <a:xfrm>
              <a:off x="7103727" y="4817842"/>
              <a:ext cx="14901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1" name="Textfeld 120">
              <a:extLst>
                <a:ext uri="{FF2B5EF4-FFF2-40B4-BE49-F238E27FC236}">
                  <a16:creationId xmlns:a16="http://schemas.microsoft.com/office/drawing/2014/main" id="{4CC7B467-045C-E036-6C70-B3916EAD573A}"/>
                </a:ext>
              </a:extLst>
            </p:cNvPr>
            <p:cNvSpPr txBox="1"/>
            <p:nvPr/>
          </p:nvSpPr>
          <p:spPr>
            <a:xfrm>
              <a:off x="7494396" y="4438808"/>
              <a:ext cx="787267" cy="276999"/>
            </a:xfrm>
            <a:prstGeom prst="rect">
              <a:avLst/>
            </a:prstGeom>
            <a:noFill/>
          </p:spPr>
          <p:txBody>
            <a:bodyPr wrap="none" rtlCol="0">
              <a:spAutoFit/>
            </a:bodyPr>
            <a:lstStyle/>
            <a:p>
              <a:r>
                <a:rPr lang="de-DE" sz="1200" b="1" dirty="0">
                  <a:solidFill>
                    <a:srgbClr val="FFFF00"/>
                  </a:solidFill>
                </a:rPr>
                <a:t>z.B. 8 KW</a:t>
              </a:r>
            </a:p>
          </p:txBody>
        </p:sp>
      </p:grpSp>
      <p:grpSp>
        <p:nvGrpSpPr>
          <p:cNvPr id="187" name="Gruppieren 186">
            <a:extLst>
              <a:ext uri="{FF2B5EF4-FFF2-40B4-BE49-F238E27FC236}">
                <a16:creationId xmlns:a16="http://schemas.microsoft.com/office/drawing/2014/main" id="{6E989C43-B74B-B630-D6F2-E97F5BDA20D6}"/>
              </a:ext>
            </a:extLst>
          </p:cNvPr>
          <p:cNvGrpSpPr/>
          <p:nvPr/>
        </p:nvGrpSpPr>
        <p:grpSpPr>
          <a:xfrm>
            <a:off x="6974743" y="4924846"/>
            <a:ext cx="704204" cy="660129"/>
            <a:chOff x="6974743" y="4924846"/>
            <a:chExt cx="704204" cy="660129"/>
          </a:xfrm>
        </p:grpSpPr>
        <p:cxnSp>
          <p:nvCxnSpPr>
            <p:cNvPr id="107" name="Gerade Verbindung mit Pfeil 106">
              <a:extLst>
                <a:ext uri="{FF2B5EF4-FFF2-40B4-BE49-F238E27FC236}">
                  <a16:creationId xmlns:a16="http://schemas.microsoft.com/office/drawing/2014/main" id="{FE5BD115-3A99-6FB2-1844-02E9C9F49F8A}"/>
                </a:ext>
              </a:extLst>
            </p:cNvPr>
            <p:cNvCxnSpPr>
              <a:cxnSpLocks/>
            </p:cNvCxnSpPr>
            <p:nvPr/>
          </p:nvCxnSpPr>
          <p:spPr>
            <a:xfrm>
              <a:off x="7059089" y="4924846"/>
              <a:ext cx="619858" cy="6601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Textfeld 121">
              <a:extLst>
                <a:ext uri="{FF2B5EF4-FFF2-40B4-BE49-F238E27FC236}">
                  <a16:creationId xmlns:a16="http://schemas.microsoft.com/office/drawing/2014/main" id="{D9870052-21CD-A236-33FC-DFE99C1575F7}"/>
                </a:ext>
              </a:extLst>
            </p:cNvPr>
            <p:cNvSpPr txBox="1"/>
            <p:nvPr/>
          </p:nvSpPr>
          <p:spPr>
            <a:xfrm>
              <a:off x="6974743" y="5267493"/>
              <a:ext cx="521168" cy="276999"/>
            </a:xfrm>
            <a:prstGeom prst="rect">
              <a:avLst/>
            </a:prstGeom>
            <a:noFill/>
          </p:spPr>
          <p:txBody>
            <a:bodyPr wrap="none" rtlCol="0">
              <a:spAutoFit/>
            </a:bodyPr>
            <a:lstStyle/>
            <a:p>
              <a:r>
                <a:rPr lang="de-DE" sz="1200" b="1" dirty="0">
                  <a:solidFill>
                    <a:srgbClr val="FFFF00"/>
                  </a:solidFill>
                </a:rPr>
                <a:t>2 KW</a:t>
              </a:r>
            </a:p>
          </p:txBody>
        </p:sp>
      </p:grpSp>
      <p:grpSp>
        <p:nvGrpSpPr>
          <p:cNvPr id="188" name="Gruppieren 187">
            <a:extLst>
              <a:ext uri="{FF2B5EF4-FFF2-40B4-BE49-F238E27FC236}">
                <a16:creationId xmlns:a16="http://schemas.microsoft.com/office/drawing/2014/main" id="{9338CC89-6C6C-CD0F-B6C6-B4584DB65FE0}"/>
              </a:ext>
            </a:extLst>
          </p:cNvPr>
          <p:cNvGrpSpPr/>
          <p:nvPr/>
        </p:nvGrpSpPr>
        <p:grpSpPr>
          <a:xfrm>
            <a:off x="7877399" y="4937903"/>
            <a:ext cx="748522" cy="671209"/>
            <a:chOff x="7894817" y="4929194"/>
            <a:chExt cx="748522" cy="671209"/>
          </a:xfrm>
        </p:grpSpPr>
        <p:cxnSp>
          <p:nvCxnSpPr>
            <p:cNvPr id="111" name="Gerade Verbindung mit Pfeil 110">
              <a:extLst>
                <a:ext uri="{FF2B5EF4-FFF2-40B4-BE49-F238E27FC236}">
                  <a16:creationId xmlns:a16="http://schemas.microsoft.com/office/drawing/2014/main" id="{9BE8BFBD-A162-62E5-D470-F843BBCF5D94}"/>
                </a:ext>
              </a:extLst>
            </p:cNvPr>
            <p:cNvCxnSpPr>
              <a:cxnSpLocks/>
            </p:cNvCxnSpPr>
            <p:nvPr/>
          </p:nvCxnSpPr>
          <p:spPr>
            <a:xfrm flipH="1">
              <a:off x="7894817" y="4929194"/>
              <a:ext cx="748522" cy="651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3" name="Textfeld 122">
              <a:extLst>
                <a:ext uri="{FF2B5EF4-FFF2-40B4-BE49-F238E27FC236}">
                  <a16:creationId xmlns:a16="http://schemas.microsoft.com/office/drawing/2014/main" id="{843CEE3D-A6D7-4174-16FA-57B097261629}"/>
                </a:ext>
              </a:extLst>
            </p:cNvPr>
            <p:cNvSpPr txBox="1"/>
            <p:nvPr/>
          </p:nvSpPr>
          <p:spPr>
            <a:xfrm>
              <a:off x="8102849" y="5323404"/>
              <a:ext cx="521168" cy="276999"/>
            </a:xfrm>
            <a:prstGeom prst="rect">
              <a:avLst/>
            </a:prstGeom>
            <a:noFill/>
          </p:spPr>
          <p:txBody>
            <a:bodyPr wrap="none" rtlCol="0">
              <a:spAutoFit/>
            </a:bodyPr>
            <a:lstStyle/>
            <a:p>
              <a:r>
                <a:rPr lang="de-DE" sz="1200" b="1" dirty="0">
                  <a:solidFill>
                    <a:srgbClr val="FFFF00"/>
                  </a:solidFill>
                </a:rPr>
                <a:t>2 KW</a:t>
              </a:r>
            </a:p>
          </p:txBody>
        </p:sp>
      </p:grpSp>
      <p:sp>
        <p:nvSpPr>
          <p:cNvPr id="149" name="Textfeld 148">
            <a:extLst>
              <a:ext uri="{FF2B5EF4-FFF2-40B4-BE49-F238E27FC236}">
                <a16:creationId xmlns:a16="http://schemas.microsoft.com/office/drawing/2014/main" id="{2C800091-BC43-1A12-9A2A-8B920658FBE0}"/>
              </a:ext>
            </a:extLst>
          </p:cNvPr>
          <p:cNvSpPr txBox="1"/>
          <p:nvPr/>
        </p:nvSpPr>
        <p:spPr>
          <a:xfrm>
            <a:off x="9787362" y="463029"/>
            <a:ext cx="2076950" cy="954107"/>
          </a:xfrm>
          <a:prstGeom prst="rect">
            <a:avLst/>
          </a:prstGeom>
          <a:noFill/>
        </p:spPr>
        <p:txBody>
          <a:bodyPr wrap="square" rtlCol="0">
            <a:spAutoFit/>
          </a:bodyPr>
          <a:lstStyle/>
          <a:p>
            <a:r>
              <a:rPr lang="de-DE" sz="1400" dirty="0">
                <a:solidFill>
                  <a:schemeClr val="bg1"/>
                </a:solidFill>
              </a:rPr>
              <a:t>Jede Masche eines Versorgungsnetzes besteht  aus 3 Knoten und 3 Kanten.</a:t>
            </a:r>
          </a:p>
        </p:txBody>
      </p:sp>
      <p:sp>
        <p:nvSpPr>
          <p:cNvPr id="150" name="Textfeld 149">
            <a:extLst>
              <a:ext uri="{FF2B5EF4-FFF2-40B4-BE49-F238E27FC236}">
                <a16:creationId xmlns:a16="http://schemas.microsoft.com/office/drawing/2014/main" id="{940A0721-58AD-1C00-928A-076A40CAB7AD}"/>
              </a:ext>
            </a:extLst>
          </p:cNvPr>
          <p:cNvSpPr txBox="1"/>
          <p:nvPr/>
        </p:nvSpPr>
        <p:spPr>
          <a:xfrm>
            <a:off x="9779342" y="2364018"/>
            <a:ext cx="2076950" cy="1169551"/>
          </a:xfrm>
          <a:prstGeom prst="rect">
            <a:avLst/>
          </a:prstGeom>
          <a:noFill/>
        </p:spPr>
        <p:txBody>
          <a:bodyPr wrap="square" rtlCol="0">
            <a:spAutoFit/>
          </a:bodyPr>
          <a:lstStyle/>
          <a:p>
            <a:r>
              <a:rPr lang="de-DE" sz="1400" dirty="0">
                <a:solidFill>
                  <a:schemeClr val="bg1"/>
                </a:solidFill>
              </a:rPr>
              <a:t>In einer Masche entspricht die Summe der zufließenden Ströme der Summe der abfließenden Ströme.</a:t>
            </a:r>
          </a:p>
        </p:txBody>
      </p:sp>
      <p:sp>
        <p:nvSpPr>
          <p:cNvPr id="151" name="Textfeld 150">
            <a:extLst>
              <a:ext uri="{FF2B5EF4-FFF2-40B4-BE49-F238E27FC236}">
                <a16:creationId xmlns:a16="http://schemas.microsoft.com/office/drawing/2014/main" id="{F30DC25A-787B-81EA-F12A-551C42BB7DAA}"/>
              </a:ext>
            </a:extLst>
          </p:cNvPr>
          <p:cNvSpPr txBox="1"/>
          <p:nvPr/>
        </p:nvSpPr>
        <p:spPr>
          <a:xfrm>
            <a:off x="9787364" y="4842524"/>
            <a:ext cx="2076950" cy="1169551"/>
          </a:xfrm>
          <a:prstGeom prst="rect">
            <a:avLst/>
          </a:prstGeom>
          <a:noFill/>
        </p:spPr>
        <p:txBody>
          <a:bodyPr wrap="square" rtlCol="0">
            <a:spAutoFit/>
          </a:bodyPr>
          <a:lstStyle/>
          <a:p>
            <a:r>
              <a:rPr lang="de-DE" sz="1400" dirty="0">
                <a:solidFill>
                  <a:schemeClr val="bg1"/>
                </a:solidFill>
              </a:rPr>
              <a:t>In jedem Knoten ergibt die Differenz der zufließenden Ströme und der abfließenden Ströme immer 0.</a:t>
            </a:r>
          </a:p>
        </p:txBody>
      </p:sp>
      <p:grpSp>
        <p:nvGrpSpPr>
          <p:cNvPr id="7" name="Gruppieren 6">
            <a:extLst>
              <a:ext uri="{FF2B5EF4-FFF2-40B4-BE49-F238E27FC236}">
                <a16:creationId xmlns:a16="http://schemas.microsoft.com/office/drawing/2014/main" id="{E99C0F11-27D9-B599-6315-25F5D00AEADB}"/>
              </a:ext>
            </a:extLst>
          </p:cNvPr>
          <p:cNvGrpSpPr/>
          <p:nvPr/>
        </p:nvGrpSpPr>
        <p:grpSpPr>
          <a:xfrm>
            <a:off x="7885054" y="5797951"/>
            <a:ext cx="1529765" cy="589951"/>
            <a:chOff x="7885054" y="5797951"/>
            <a:chExt cx="1529765" cy="589951"/>
          </a:xfrm>
        </p:grpSpPr>
        <p:sp>
          <p:nvSpPr>
            <p:cNvPr id="4" name="Textfeld 3">
              <a:extLst>
                <a:ext uri="{FF2B5EF4-FFF2-40B4-BE49-F238E27FC236}">
                  <a16:creationId xmlns:a16="http://schemas.microsoft.com/office/drawing/2014/main" id="{450744B8-07AB-737A-4917-84B672A9B8A5}"/>
                </a:ext>
              </a:extLst>
            </p:cNvPr>
            <p:cNvSpPr txBox="1"/>
            <p:nvPr/>
          </p:nvSpPr>
          <p:spPr>
            <a:xfrm>
              <a:off x="8163323" y="6110903"/>
              <a:ext cx="1251496" cy="276999"/>
            </a:xfrm>
            <a:prstGeom prst="rect">
              <a:avLst/>
            </a:prstGeom>
            <a:noFill/>
            <a:ln>
              <a:noFill/>
              <a:headEnd type="triangle" w="med" len="med"/>
              <a:tailEnd type="none" w="med" len="med"/>
            </a:ln>
          </p:spPr>
          <p:txBody>
            <a:bodyPr wrap="none" rtlCol="0">
              <a:spAutoFit/>
            </a:bodyPr>
            <a:lstStyle/>
            <a:p>
              <a:r>
                <a:rPr lang="de-DE" sz="1200" b="1" dirty="0">
                  <a:solidFill>
                    <a:srgbClr val="FF0000"/>
                  </a:solidFill>
                </a:rPr>
                <a:t>2 KW Solarstrom</a:t>
              </a:r>
            </a:p>
          </p:txBody>
        </p:sp>
        <p:cxnSp>
          <p:nvCxnSpPr>
            <p:cNvPr id="5" name="Gerade Verbindung mit Pfeil 4">
              <a:extLst>
                <a:ext uri="{FF2B5EF4-FFF2-40B4-BE49-F238E27FC236}">
                  <a16:creationId xmlns:a16="http://schemas.microsoft.com/office/drawing/2014/main" id="{69B71482-F24E-C6B9-5887-6070D21D49A5}"/>
                </a:ext>
              </a:extLst>
            </p:cNvPr>
            <p:cNvCxnSpPr>
              <a:cxnSpLocks/>
              <a:stCxn id="183" idx="5"/>
            </p:cNvCxnSpPr>
            <p:nvPr/>
          </p:nvCxnSpPr>
          <p:spPr>
            <a:xfrm>
              <a:off x="7885054" y="5797951"/>
              <a:ext cx="348473" cy="369773"/>
            </a:xfrm>
            <a:prstGeom prst="straightConnector1">
              <a:avLst/>
            </a:prstGeom>
            <a:noFill/>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9" name="Gruppieren 18">
            <a:extLst>
              <a:ext uri="{FF2B5EF4-FFF2-40B4-BE49-F238E27FC236}">
                <a16:creationId xmlns:a16="http://schemas.microsoft.com/office/drawing/2014/main" id="{43522265-8358-F82F-9D79-53BE7033CA65}"/>
              </a:ext>
            </a:extLst>
          </p:cNvPr>
          <p:cNvGrpSpPr/>
          <p:nvPr/>
        </p:nvGrpSpPr>
        <p:grpSpPr>
          <a:xfrm>
            <a:off x="409576" y="622728"/>
            <a:ext cx="5639518" cy="5653189"/>
            <a:chOff x="409576" y="622728"/>
            <a:chExt cx="5639518" cy="5653189"/>
          </a:xfrm>
        </p:grpSpPr>
        <p:pic>
          <p:nvPicPr>
            <p:cNvPr id="44" name="Picture 2" descr="Datei:Stromversorgung.png">
              <a:extLst>
                <a:ext uri="{FF2B5EF4-FFF2-40B4-BE49-F238E27FC236}">
                  <a16:creationId xmlns:a16="http://schemas.microsoft.com/office/drawing/2014/main" id="{E38A19CB-A797-2DF2-F352-0AEEE4E523DC}"/>
                </a:ext>
              </a:extLst>
            </p:cNvPr>
            <p:cNvPicPr>
              <a:picLocks noChangeAspect="1" noChangeArrowheads="1"/>
            </p:cNvPicPr>
            <p:nvPr/>
          </p:nvPicPr>
          <p:blipFill>
            <a:blip r:embed="rId46" cstate="print"/>
            <a:stretch>
              <a:fillRect/>
            </a:stretch>
          </p:blipFill>
          <p:spPr bwMode="auto">
            <a:xfrm>
              <a:off x="409576" y="704850"/>
              <a:ext cx="5515356" cy="5571067"/>
            </a:xfrm>
            <a:prstGeom prst="rect">
              <a:avLst/>
            </a:prstGeom>
            <a:noFill/>
          </p:spPr>
        </p:pic>
        <p:sp>
          <p:nvSpPr>
            <p:cNvPr id="3" name="Textfeld 2">
              <a:extLst>
                <a:ext uri="{FF2B5EF4-FFF2-40B4-BE49-F238E27FC236}">
                  <a16:creationId xmlns:a16="http://schemas.microsoft.com/office/drawing/2014/main" id="{8B7E9941-BCC8-E134-8FA2-B0AF7AC7B0F2}"/>
                </a:ext>
              </a:extLst>
            </p:cNvPr>
            <p:cNvSpPr txBox="1"/>
            <p:nvPr/>
          </p:nvSpPr>
          <p:spPr>
            <a:xfrm>
              <a:off x="699466" y="645914"/>
              <a:ext cx="1236060" cy="369332"/>
            </a:xfrm>
            <a:prstGeom prst="rect">
              <a:avLst/>
            </a:prstGeom>
            <a:noFill/>
          </p:spPr>
          <p:txBody>
            <a:bodyPr wrap="square" rtlCol="0">
              <a:spAutoFit/>
            </a:bodyPr>
            <a:lstStyle/>
            <a:p>
              <a:r>
                <a:rPr lang="de-DE" dirty="0"/>
                <a:t>Knoten</a:t>
              </a:r>
            </a:p>
          </p:txBody>
        </p:sp>
        <p:sp>
          <p:nvSpPr>
            <p:cNvPr id="6" name="Textfeld 5">
              <a:extLst>
                <a:ext uri="{FF2B5EF4-FFF2-40B4-BE49-F238E27FC236}">
                  <a16:creationId xmlns:a16="http://schemas.microsoft.com/office/drawing/2014/main" id="{99558B4D-9330-0216-25CD-DB7F5F16880E}"/>
                </a:ext>
              </a:extLst>
            </p:cNvPr>
            <p:cNvSpPr txBox="1"/>
            <p:nvPr/>
          </p:nvSpPr>
          <p:spPr>
            <a:xfrm>
              <a:off x="4813034" y="622728"/>
              <a:ext cx="1236060" cy="369332"/>
            </a:xfrm>
            <a:prstGeom prst="rect">
              <a:avLst/>
            </a:prstGeom>
            <a:noFill/>
          </p:spPr>
          <p:txBody>
            <a:bodyPr wrap="square" rtlCol="0">
              <a:spAutoFit/>
            </a:bodyPr>
            <a:lstStyle/>
            <a:p>
              <a:r>
                <a:rPr lang="de-DE" dirty="0"/>
                <a:t>Knoten</a:t>
              </a:r>
            </a:p>
          </p:txBody>
        </p:sp>
        <p:sp>
          <p:nvSpPr>
            <p:cNvPr id="15" name="Textfeld 14">
              <a:extLst>
                <a:ext uri="{FF2B5EF4-FFF2-40B4-BE49-F238E27FC236}">
                  <a16:creationId xmlns:a16="http://schemas.microsoft.com/office/drawing/2014/main" id="{4E1C4663-388F-918F-CB90-7E8035B7E874}"/>
                </a:ext>
              </a:extLst>
            </p:cNvPr>
            <p:cNvSpPr txBox="1"/>
            <p:nvPr/>
          </p:nvSpPr>
          <p:spPr>
            <a:xfrm>
              <a:off x="4227714" y="4523471"/>
              <a:ext cx="1236060" cy="369332"/>
            </a:xfrm>
            <a:prstGeom prst="rect">
              <a:avLst/>
            </a:prstGeom>
            <a:noFill/>
          </p:spPr>
          <p:txBody>
            <a:bodyPr wrap="square" rtlCol="0">
              <a:spAutoFit/>
            </a:bodyPr>
            <a:lstStyle/>
            <a:p>
              <a:r>
                <a:rPr lang="de-DE" dirty="0"/>
                <a:t>Knoten</a:t>
              </a:r>
            </a:p>
          </p:txBody>
        </p:sp>
        <p:sp>
          <p:nvSpPr>
            <p:cNvPr id="16" name="Textfeld 15">
              <a:extLst>
                <a:ext uri="{FF2B5EF4-FFF2-40B4-BE49-F238E27FC236}">
                  <a16:creationId xmlns:a16="http://schemas.microsoft.com/office/drawing/2014/main" id="{DDFDD48B-80E1-8CB2-70B9-ACA986DCF9F4}"/>
                </a:ext>
              </a:extLst>
            </p:cNvPr>
            <p:cNvSpPr txBox="1"/>
            <p:nvPr/>
          </p:nvSpPr>
          <p:spPr>
            <a:xfrm>
              <a:off x="2549224" y="1127524"/>
              <a:ext cx="1236060" cy="369332"/>
            </a:xfrm>
            <a:prstGeom prst="rect">
              <a:avLst/>
            </a:prstGeom>
            <a:noFill/>
          </p:spPr>
          <p:txBody>
            <a:bodyPr wrap="square" rtlCol="0">
              <a:spAutoFit/>
            </a:bodyPr>
            <a:lstStyle/>
            <a:p>
              <a:r>
                <a:rPr lang="de-DE" dirty="0"/>
                <a:t>Kanten</a:t>
              </a:r>
            </a:p>
          </p:txBody>
        </p:sp>
        <p:sp>
          <p:nvSpPr>
            <p:cNvPr id="18" name="Textfeld 17">
              <a:extLst>
                <a:ext uri="{FF2B5EF4-FFF2-40B4-BE49-F238E27FC236}">
                  <a16:creationId xmlns:a16="http://schemas.microsoft.com/office/drawing/2014/main" id="{3117D4AB-55DE-2BBB-F438-D08E0DCEA331}"/>
                </a:ext>
              </a:extLst>
            </p:cNvPr>
            <p:cNvSpPr txBox="1"/>
            <p:nvPr/>
          </p:nvSpPr>
          <p:spPr>
            <a:xfrm>
              <a:off x="1945005" y="2493326"/>
              <a:ext cx="1236060" cy="369332"/>
            </a:xfrm>
            <a:prstGeom prst="rect">
              <a:avLst/>
            </a:prstGeom>
            <a:noFill/>
          </p:spPr>
          <p:txBody>
            <a:bodyPr wrap="square" rtlCol="0">
              <a:spAutoFit/>
            </a:bodyPr>
            <a:lstStyle/>
            <a:p>
              <a:r>
                <a:rPr lang="de-DE" dirty="0"/>
                <a:t>Kanten</a:t>
              </a:r>
            </a:p>
          </p:txBody>
        </p:sp>
      </p:grpSp>
      <p:grpSp>
        <p:nvGrpSpPr>
          <p:cNvPr id="22" name="Gruppieren 21">
            <a:extLst>
              <a:ext uri="{FF2B5EF4-FFF2-40B4-BE49-F238E27FC236}">
                <a16:creationId xmlns:a16="http://schemas.microsoft.com/office/drawing/2014/main" id="{77C8CCA5-8C7B-824A-09B1-99A0DF7F99E3}"/>
              </a:ext>
            </a:extLst>
          </p:cNvPr>
          <p:cNvGrpSpPr/>
          <p:nvPr/>
        </p:nvGrpSpPr>
        <p:grpSpPr>
          <a:xfrm>
            <a:off x="6314158" y="135443"/>
            <a:ext cx="3074403" cy="1528054"/>
            <a:chOff x="6314158" y="135443"/>
            <a:chExt cx="3074403" cy="1528054"/>
          </a:xfrm>
        </p:grpSpPr>
        <p:grpSp>
          <p:nvGrpSpPr>
            <p:cNvPr id="132" name="Gruppieren 131">
              <a:extLst>
                <a:ext uri="{FF2B5EF4-FFF2-40B4-BE49-F238E27FC236}">
                  <a16:creationId xmlns:a16="http://schemas.microsoft.com/office/drawing/2014/main" id="{D9364BDB-6242-EB25-B45D-604718CA60CA}"/>
                </a:ext>
              </a:extLst>
            </p:cNvPr>
            <p:cNvGrpSpPr/>
            <p:nvPr/>
          </p:nvGrpSpPr>
          <p:grpSpPr>
            <a:xfrm>
              <a:off x="6314158" y="135443"/>
              <a:ext cx="3074403" cy="1528054"/>
              <a:chOff x="7248247" y="978356"/>
              <a:chExt cx="3074403" cy="1528054"/>
            </a:xfrm>
          </p:grpSpPr>
          <p:sp>
            <p:nvSpPr>
              <p:cNvPr id="133" name="Textfeld 132">
                <a:extLst>
                  <a:ext uri="{FF2B5EF4-FFF2-40B4-BE49-F238E27FC236}">
                    <a16:creationId xmlns:a16="http://schemas.microsoft.com/office/drawing/2014/main" id="{53DAB249-5976-0747-9F32-326DFF82E54E}"/>
                  </a:ext>
                </a:extLst>
              </p:cNvPr>
              <p:cNvSpPr txBox="1"/>
              <p:nvPr>
                <p:custDataLst>
                  <p:tags r:id="rId11"/>
                </p:custDataLst>
              </p:nvPr>
            </p:nvSpPr>
            <p:spPr>
              <a:xfrm>
                <a:off x="7248247" y="1123116"/>
                <a:ext cx="522900" cy="230832"/>
              </a:xfrm>
              <a:prstGeom prst="rect">
                <a:avLst/>
              </a:prstGeom>
              <a:noFill/>
            </p:spPr>
            <p:txBody>
              <a:bodyPr wrap="none" rtlCol="0">
                <a:spAutoFit/>
              </a:bodyPr>
              <a:lstStyle/>
              <a:p>
                <a:r>
                  <a:rPr lang="de-DE" sz="900" dirty="0">
                    <a:solidFill>
                      <a:schemeClr val="bg1"/>
                    </a:solidFill>
                    <a:latin typeface="+mn-lt"/>
                  </a:rPr>
                  <a:t>Knoten</a:t>
                </a:r>
              </a:p>
            </p:txBody>
          </p:sp>
          <p:sp>
            <p:nvSpPr>
              <p:cNvPr id="134" name="Textfeld 133">
                <a:extLst>
                  <a:ext uri="{FF2B5EF4-FFF2-40B4-BE49-F238E27FC236}">
                    <a16:creationId xmlns:a16="http://schemas.microsoft.com/office/drawing/2014/main" id="{E9EBB439-756C-90A3-C066-B9C1C34A289E}"/>
                  </a:ext>
                </a:extLst>
              </p:cNvPr>
              <p:cNvSpPr txBox="1"/>
              <p:nvPr>
                <p:custDataLst>
                  <p:tags r:id="rId12"/>
                </p:custDataLst>
              </p:nvPr>
            </p:nvSpPr>
            <p:spPr>
              <a:xfrm>
                <a:off x="9799750" y="978356"/>
                <a:ext cx="522900" cy="230832"/>
              </a:xfrm>
              <a:prstGeom prst="rect">
                <a:avLst/>
              </a:prstGeom>
              <a:noFill/>
            </p:spPr>
            <p:txBody>
              <a:bodyPr wrap="none" rtlCol="0">
                <a:spAutoFit/>
              </a:bodyPr>
              <a:lstStyle/>
              <a:p>
                <a:r>
                  <a:rPr lang="de-DE" sz="900" dirty="0">
                    <a:solidFill>
                      <a:schemeClr val="bg1"/>
                    </a:solidFill>
                    <a:latin typeface="+mn-lt"/>
                  </a:rPr>
                  <a:t>Knoten</a:t>
                </a:r>
              </a:p>
            </p:txBody>
          </p:sp>
          <p:sp>
            <p:nvSpPr>
              <p:cNvPr id="135" name="Textfeld 134">
                <a:extLst>
                  <a:ext uri="{FF2B5EF4-FFF2-40B4-BE49-F238E27FC236}">
                    <a16:creationId xmlns:a16="http://schemas.microsoft.com/office/drawing/2014/main" id="{5C430AB8-DD6B-C86F-81C8-9F2FF0404B09}"/>
                  </a:ext>
                </a:extLst>
              </p:cNvPr>
              <p:cNvSpPr txBox="1"/>
              <p:nvPr>
                <p:custDataLst>
                  <p:tags r:id="rId13"/>
                </p:custDataLst>
              </p:nvPr>
            </p:nvSpPr>
            <p:spPr>
              <a:xfrm>
                <a:off x="8291184" y="2275578"/>
                <a:ext cx="522900" cy="230832"/>
              </a:xfrm>
              <a:prstGeom prst="rect">
                <a:avLst/>
              </a:prstGeom>
              <a:noFill/>
            </p:spPr>
            <p:txBody>
              <a:bodyPr wrap="none" rtlCol="0">
                <a:spAutoFit/>
              </a:bodyPr>
              <a:lstStyle/>
              <a:p>
                <a:r>
                  <a:rPr lang="de-DE" sz="900" dirty="0">
                    <a:solidFill>
                      <a:schemeClr val="bg1"/>
                    </a:solidFill>
                    <a:latin typeface="+mn-lt"/>
                  </a:rPr>
                  <a:t>Knoten</a:t>
                </a:r>
              </a:p>
            </p:txBody>
          </p:sp>
        </p:grpSp>
        <p:grpSp>
          <p:nvGrpSpPr>
            <p:cNvPr id="136" name="Gruppieren 135">
              <a:extLst>
                <a:ext uri="{FF2B5EF4-FFF2-40B4-BE49-F238E27FC236}">
                  <a16:creationId xmlns:a16="http://schemas.microsoft.com/office/drawing/2014/main" id="{3A37AB6F-D7C5-1FAC-439A-B439B193175B}"/>
                </a:ext>
              </a:extLst>
            </p:cNvPr>
            <p:cNvGrpSpPr/>
            <p:nvPr/>
          </p:nvGrpSpPr>
          <p:grpSpPr>
            <a:xfrm>
              <a:off x="6964019" y="234748"/>
              <a:ext cx="1853042" cy="792415"/>
              <a:chOff x="7898108" y="1077661"/>
              <a:chExt cx="1853042" cy="792415"/>
            </a:xfrm>
          </p:grpSpPr>
          <p:sp>
            <p:nvSpPr>
              <p:cNvPr id="137" name="Textfeld 136">
                <a:extLst>
                  <a:ext uri="{FF2B5EF4-FFF2-40B4-BE49-F238E27FC236}">
                    <a16:creationId xmlns:a16="http://schemas.microsoft.com/office/drawing/2014/main" id="{9757A415-6DD1-BEF9-D306-A714267D8D62}"/>
                  </a:ext>
                </a:extLst>
              </p:cNvPr>
              <p:cNvSpPr txBox="1"/>
              <p:nvPr>
                <p:custDataLst>
                  <p:tags r:id="rId8"/>
                </p:custDataLst>
              </p:nvPr>
            </p:nvSpPr>
            <p:spPr>
              <a:xfrm>
                <a:off x="8334499" y="1077661"/>
                <a:ext cx="1079142" cy="230832"/>
              </a:xfrm>
              <a:prstGeom prst="rect">
                <a:avLst/>
              </a:prstGeom>
              <a:noFill/>
            </p:spPr>
            <p:txBody>
              <a:bodyPr wrap="none" rtlCol="0">
                <a:spAutoFit/>
              </a:bodyPr>
              <a:lstStyle/>
              <a:p>
                <a:r>
                  <a:rPr lang="de-DE" sz="900" dirty="0">
                    <a:solidFill>
                      <a:schemeClr val="bg1"/>
                    </a:solidFill>
                    <a:latin typeface="+mn-lt"/>
                  </a:rPr>
                  <a:t>Kanten (Leitungen)</a:t>
                </a:r>
              </a:p>
            </p:txBody>
          </p:sp>
          <p:sp>
            <p:nvSpPr>
              <p:cNvPr id="138" name="Textfeld 137">
                <a:extLst>
                  <a:ext uri="{FF2B5EF4-FFF2-40B4-BE49-F238E27FC236}">
                    <a16:creationId xmlns:a16="http://schemas.microsoft.com/office/drawing/2014/main" id="{6DB434F6-2157-BB15-8D4B-717C9951E4EE}"/>
                  </a:ext>
                </a:extLst>
              </p:cNvPr>
              <p:cNvSpPr txBox="1"/>
              <p:nvPr>
                <p:custDataLst>
                  <p:tags r:id="rId9"/>
                </p:custDataLst>
              </p:nvPr>
            </p:nvSpPr>
            <p:spPr>
              <a:xfrm>
                <a:off x="9234662" y="1639244"/>
                <a:ext cx="516488" cy="230832"/>
              </a:xfrm>
              <a:prstGeom prst="rect">
                <a:avLst/>
              </a:prstGeom>
              <a:noFill/>
            </p:spPr>
            <p:txBody>
              <a:bodyPr wrap="none" rtlCol="0">
                <a:spAutoFit/>
              </a:bodyPr>
              <a:lstStyle/>
              <a:p>
                <a:r>
                  <a:rPr lang="de-DE" sz="900" dirty="0">
                    <a:solidFill>
                      <a:schemeClr val="bg1"/>
                    </a:solidFill>
                    <a:latin typeface="+mn-lt"/>
                  </a:rPr>
                  <a:t>Kanten</a:t>
                </a:r>
              </a:p>
            </p:txBody>
          </p:sp>
          <p:sp>
            <p:nvSpPr>
              <p:cNvPr id="139" name="Textfeld 138">
                <a:extLst>
                  <a:ext uri="{FF2B5EF4-FFF2-40B4-BE49-F238E27FC236}">
                    <a16:creationId xmlns:a16="http://schemas.microsoft.com/office/drawing/2014/main" id="{F96CF55B-8BE6-F056-F91D-3D63DFD0DEF4}"/>
                  </a:ext>
                </a:extLst>
              </p:cNvPr>
              <p:cNvSpPr txBox="1"/>
              <p:nvPr>
                <p:custDataLst>
                  <p:tags r:id="rId10"/>
                </p:custDataLst>
              </p:nvPr>
            </p:nvSpPr>
            <p:spPr>
              <a:xfrm>
                <a:off x="7898108" y="1613028"/>
                <a:ext cx="516488" cy="230832"/>
              </a:xfrm>
              <a:prstGeom prst="rect">
                <a:avLst/>
              </a:prstGeom>
              <a:noFill/>
            </p:spPr>
            <p:txBody>
              <a:bodyPr wrap="none" rtlCol="0">
                <a:spAutoFit/>
              </a:bodyPr>
              <a:lstStyle/>
              <a:p>
                <a:r>
                  <a:rPr lang="de-DE" sz="900" dirty="0">
                    <a:solidFill>
                      <a:schemeClr val="bg1"/>
                    </a:solidFill>
                    <a:latin typeface="+mn-lt"/>
                  </a:rPr>
                  <a:t>Kanten</a:t>
                </a:r>
              </a:p>
            </p:txBody>
          </p:sp>
        </p:grpSp>
        <p:grpSp>
          <p:nvGrpSpPr>
            <p:cNvPr id="21" name="Gruppieren 20">
              <a:extLst>
                <a:ext uri="{FF2B5EF4-FFF2-40B4-BE49-F238E27FC236}">
                  <a16:creationId xmlns:a16="http://schemas.microsoft.com/office/drawing/2014/main" id="{5D0062AA-A3AA-32B5-1CB3-0AFF90712935}"/>
                </a:ext>
              </a:extLst>
            </p:cNvPr>
            <p:cNvGrpSpPr/>
            <p:nvPr/>
          </p:nvGrpSpPr>
          <p:grpSpPr>
            <a:xfrm>
              <a:off x="6869716" y="283409"/>
              <a:ext cx="2099745" cy="1179696"/>
              <a:chOff x="6869716" y="283409"/>
              <a:chExt cx="2099745" cy="1179696"/>
            </a:xfrm>
          </p:grpSpPr>
          <p:grpSp>
            <p:nvGrpSpPr>
              <p:cNvPr id="125" name="Gruppieren 124">
                <a:extLst>
                  <a:ext uri="{FF2B5EF4-FFF2-40B4-BE49-F238E27FC236}">
                    <a16:creationId xmlns:a16="http://schemas.microsoft.com/office/drawing/2014/main" id="{3999635A-0C56-7322-061A-0F41B46F82B5}"/>
                  </a:ext>
                </a:extLst>
              </p:cNvPr>
              <p:cNvGrpSpPr/>
              <p:nvPr/>
            </p:nvGrpSpPr>
            <p:grpSpPr>
              <a:xfrm>
                <a:off x="6869716" y="283409"/>
                <a:ext cx="2099745" cy="1179696"/>
                <a:chOff x="7803805" y="1110280"/>
                <a:chExt cx="2099745" cy="1179696"/>
              </a:xfrm>
            </p:grpSpPr>
            <p:sp>
              <p:nvSpPr>
                <p:cNvPr id="126" name="Ellipse 125">
                  <a:extLst>
                    <a:ext uri="{FF2B5EF4-FFF2-40B4-BE49-F238E27FC236}">
                      <a16:creationId xmlns:a16="http://schemas.microsoft.com/office/drawing/2014/main" id="{49339BD3-1A27-6901-3E72-AC5412E9AF01}"/>
                    </a:ext>
                  </a:extLst>
                </p:cNvPr>
                <p:cNvSpPr/>
                <p:nvPr>
                  <p:custDataLst>
                    <p:tags r:id="rId2"/>
                  </p:custDataLst>
                </p:nvPr>
              </p:nvSpPr>
              <p:spPr bwMode="auto">
                <a:xfrm>
                  <a:off x="7803805" y="1110280"/>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C070E911-B8EF-3A12-99B6-65742448500F}"/>
                    </a:ext>
                  </a:extLst>
                </p:cNvPr>
                <p:cNvSpPr/>
                <p:nvPr>
                  <p:custDataLst>
                    <p:tags r:id="rId3"/>
                  </p:custDataLst>
                </p:nvPr>
              </p:nvSpPr>
              <p:spPr bwMode="auto">
                <a:xfrm>
                  <a:off x="9598750" y="1110280"/>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sp>
              <p:nvSpPr>
                <p:cNvPr id="128" name="Ellipse 127">
                  <a:extLst>
                    <a:ext uri="{FF2B5EF4-FFF2-40B4-BE49-F238E27FC236}">
                      <a16:creationId xmlns:a16="http://schemas.microsoft.com/office/drawing/2014/main" id="{F931569F-3A72-9EE9-2D9C-CFCA2B1426A6}"/>
                    </a:ext>
                  </a:extLst>
                </p:cNvPr>
                <p:cNvSpPr/>
                <p:nvPr>
                  <p:custDataLst>
                    <p:tags r:id="rId4"/>
                  </p:custDataLst>
                </p:nvPr>
              </p:nvSpPr>
              <p:spPr bwMode="auto">
                <a:xfrm>
                  <a:off x="8639188" y="1985176"/>
                  <a:ext cx="304800" cy="3048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latin typeface="Arial" charset="0"/>
                  </a:endParaRPr>
                </a:p>
              </p:txBody>
            </p:sp>
            <p:cxnSp>
              <p:nvCxnSpPr>
                <p:cNvPr id="129" name="Gerade Verbindung 11">
                  <a:extLst>
                    <a:ext uri="{FF2B5EF4-FFF2-40B4-BE49-F238E27FC236}">
                      <a16:creationId xmlns:a16="http://schemas.microsoft.com/office/drawing/2014/main" id="{1CB6139B-5957-E1FA-FB19-20EBFCDD8DCF}"/>
                    </a:ext>
                  </a:extLst>
                </p:cNvPr>
                <p:cNvCxnSpPr>
                  <a:stCxn id="126" idx="5"/>
                  <a:endCxn id="128" idx="1"/>
                </p:cNvCxnSpPr>
                <p:nvPr>
                  <p:custDataLst>
                    <p:tags r:id="rId5"/>
                  </p:custDataLst>
                </p:nvPr>
              </p:nvCxnSpPr>
              <p:spPr>
                <a:xfrm rot="16200000" flipH="1">
                  <a:off x="8044211" y="1390199"/>
                  <a:ext cx="659370" cy="6198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Gerade Verbindung 14">
                  <a:extLst>
                    <a:ext uri="{FF2B5EF4-FFF2-40B4-BE49-F238E27FC236}">
                      <a16:creationId xmlns:a16="http://schemas.microsoft.com/office/drawing/2014/main" id="{0C1A3FA4-B5A7-3892-3DFA-9ADA3E2AC46D}"/>
                    </a:ext>
                  </a:extLst>
                </p:cNvPr>
                <p:cNvCxnSpPr>
                  <a:stCxn id="128" idx="7"/>
                  <a:endCxn id="127" idx="3"/>
                </p:cNvCxnSpPr>
                <p:nvPr>
                  <p:custDataLst>
                    <p:tags r:id="rId6"/>
                  </p:custDataLst>
                </p:nvPr>
              </p:nvCxnSpPr>
              <p:spPr>
                <a:xfrm rot="5400000" flipH="1" flipV="1">
                  <a:off x="8941684" y="1328110"/>
                  <a:ext cx="659370" cy="7440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Gerade Verbindung 17">
                  <a:extLst>
                    <a:ext uri="{FF2B5EF4-FFF2-40B4-BE49-F238E27FC236}">
                      <a16:creationId xmlns:a16="http://schemas.microsoft.com/office/drawing/2014/main" id="{F3320940-75C9-BB44-F9E8-CC2FFE96E50B}"/>
                    </a:ext>
                  </a:extLst>
                </p:cNvPr>
                <p:cNvCxnSpPr>
                  <a:stCxn id="126" idx="6"/>
                  <a:endCxn id="127" idx="2"/>
                </p:cNvCxnSpPr>
                <p:nvPr>
                  <p:custDataLst>
                    <p:tags r:id="rId7"/>
                  </p:custDataLst>
                </p:nvPr>
              </p:nvCxnSpPr>
              <p:spPr>
                <a:xfrm>
                  <a:off x="8108605" y="1262680"/>
                  <a:ext cx="14901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feld 19">
                <a:extLst>
                  <a:ext uri="{FF2B5EF4-FFF2-40B4-BE49-F238E27FC236}">
                    <a16:creationId xmlns:a16="http://schemas.microsoft.com/office/drawing/2014/main" id="{02791E9E-993E-0A61-8D4C-2F49C689EF33}"/>
                  </a:ext>
                </a:extLst>
              </p:cNvPr>
              <p:cNvSpPr txBox="1"/>
              <p:nvPr>
                <p:custDataLst>
                  <p:tags r:id="rId1"/>
                </p:custDataLst>
              </p:nvPr>
            </p:nvSpPr>
            <p:spPr>
              <a:xfrm>
                <a:off x="7521227" y="565270"/>
                <a:ext cx="763351" cy="307777"/>
              </a:xfrm>
              <a:prstGeom prst="rect">
                <a:avLst/>
              </a:prstGeom>
              <a:noFill/>
            </p:spPr>
            <p:txBody>
              <a:bodyPr wrap="none" rtlCol="0">
                <a:spAutoFit/>
              </a:bodyPr>
              <a:lstStyle/>
              <a:p>
                <a:r>
                  <a:rPr lang="de-DE" sz="1400" b="1" dirty="0">
                    <a:solidFill>
                      <a:schemeClr val="bg1"/>
                    </a:solidFill>
                    <a:latin typeface="+mn-lt"/>
                  </a:rPr>
                  <a:t>Masche</a:t>
                </a:r>
              </a:p>
            </p:txBody>
          </p:sp>
        </p:grpSp>
      </p:grpSp>
    </p:spTree>
    <p:extLst>
      <p:ext uri="{BB962C8B-B14F-4D97-AF65-F5344CB8AC3E}">
        <p14:creationId xmlns:p14="http://schemas.microsoft.com/office/powerpoint/2010/main" val="197540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9" grpId="0"/>
      <p:bldP spid="150" grpId="0"/>
      <p:bldP spid="15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DFBC51F-0D4C-4ACE-949D-7D3D41A606ED}"/>
              </a:ext>
            </a:extLst>
          </p:cNvPr>
          <p:cNvSpPr/>
          <p:nvPr/>
        </p:nvSpPr>
        <p:spPr>
          <a:xfrm>
            <a:off x="0" y="-1506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4" name="Rechteck 3">
            <a:extLst>
              <a:ext uri="{FF2B5EF4-FFF2-40B4-BE49-F238E27FC236}">
                <a16:creationId xmlns:a16="http://schemas.microsoft.com/office/drawing/2014/main" id="{C68A6887-1E31-4BF4-A9F0-299141FF162A}"/>
              </a:ext>
            </a:extLst>
          </p:cNvPr>
          <p:cNvSpPr/>
          <p:nvPr/>
        </p:nvSpPr>
        <p:spPr>
          <a:xfrm>
            <a:off x="65316" y="5443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B8B0CE49-24EE-4D7C-A6A2-82161BF11B67}"/>
              </a:ext>
            </a:extLst>
          </p:cNvPr>
          <p:cNvGrpSpPr/>
          <p:nvPr/>
        </p:nvGrpSpPr>
        <p:grpSpPr>
          <a:xfrm>
            <a:off x="0" y="6638054"/>
            <a:ext cx="12192000" cy="230832"/>
            <a:chOff x="0" y="6638054"/>
            <a:chExt cx="12192000" cy="230832"/>
          </a:xfrm>
        </p:grpSpPr>
        <p:sp>
          <p:nvSpPr>
            <p:cNvPr id="7" name="Textfeld 6">
              <a:extLst>
                <a:ext uri="{FF2B5EF4-FFF2-40B4-BE49-F238E27FC236}">
                  <a16:creationId xmlns:a16="http://schemas.microsoft.com/office/drawing/2014/main" id="{73E73ED7-E261-49A8-BE4A-76016626AA0D}"/>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cxnSp>
          <p:nvCxnSpPr>
            <p:cNvPr id="8" name="Gerader Verbinder 7">
              <a:extLst>
                <a:ext uri="{FF2B5EF4-FFF2-40B4-BE49-F238E27FC236}">
                  <a16:creationId xmlns:a16="http://schemas.microsoft.com/office/drawing/2014/main" id="{87277112-59A0-4B0A-AF63-9F24576EAC42}"/>
                </a:ext>
              </a:extLst>
            </p:cNvPr>
            <p:cNvCxnSpPr/>
            <p:nvPr/>
          </p:nvCxnSpPr>
          <p:spPr>
            <a:xfrm>
              <a:off x="0" y="666771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Rechteck 2">
            <a:extLst>
              <a:ext uri="{FF2B5EF4-FFF2-40B4-BE49-F238E27FC236}">
                <a16:creationId xmlns:a16="http://schemas.microsoft.com/office/drawing/2014/main" id="{6765EC71-2E5C-5814-3063-9B14145D32D9}"/>
              </a:ext>
            </a:extLst>
          </p:cNvPr>
          <p:cNvSpPr/>
          <p:nvPr/>
        </p:nvSpPr>
        <p:spPr>
          <a:xfrm>
            <a:off x="245662" y="1023578"/>
            <a:ext cx="11737074" cy="1105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Holding (u.a. in Funktion des DSO)</a:t>
            </a:r>
          </a:p>
          <a:p>
            <a:pPr algn="ctr"/>
            <a:r>
              <a:rPr lang="de-DE" sz="1600" dirty="0"/>
              <a:t>als kommunaler Eigenbetrieb: Wahrnehmung der Interessen des obersten Dienstherren</a:t>
            </a:r>
          </a:p>
          <a:p>
            <a:pPr algn="ctr"/>
            <a:r>
              <a:rPr lang="de-DE" sz="1600" dirty="0"/>
              <a:t>als wirtschaftlich orientiertes Unternehmen: Wahrnehmung von Geschäften im Bereich Energie /  Wasser, Gewinn-Orientierung für neue Investitionen</a:t>
            </a:r>
          </a:p>
        </p:txBody>
      </p:sp>
      <p:grpSp>
        <p:nvGrpSpPr>
          <p:cNvPr id="20" name="Gruppieren 19">
            <a:extLst>
              <a:ext uri="{FF2B5EF4-FFF2-40B4-BE49-F238E27FC236}">
                <a16:creationId xmlns:a16="http://schemas.microsoft.com/office/drawing/2014/main" id="{CB6C84BB-E55F-D387-8519-48A1365E8EA4}"/>
              </a:ext>
            </a:extLst>
          </p:cNvPr>
          <p:cNvGrpSpPr/>
          <p:nvPr/>
        </p:nvGrpSpPr>
        <p:grpSpPr>
          <a:xfrm>
            <a:off x="6549662" y="2465689"/>
            <a:ext cx="4864165" cy="495875"/>
            <a:chOff x="6549662" y="2465689"/>
            <a:chExt cx="4864165" cy="495875"/>
          </a:xfrm>
        </p:grpSpPr>
        <p:sp>
          <p:nvSpPr>
            <p:cNvPr id="29" name="Rechteck 28">
              <a:extLst>
                <a:ext uri="{FF2B5EF4-FFF2-40B4-BE49-F238E27FC236}">
                  <a16:creationId xmlns:a16="http://schemas.microsoft.com/office/drawing/2014/main" id="{1945BB53-6D72-CF39-589D-64AB0EAEEED1}"/>
                </a:ext>
              </a:extLst>
            </p:cNvPr>
            <p:cNvSpPr/>
            <p:nvPr/>
          </p:nvSpPr>
          <p:spPr>
            <a:xfrm>
              <a:off x="6549662" y="2465689"/>
              <a:ext cx="189273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Org.-Betreuung bei KfW-Anträgen, Firmengründung</a:t>
              </a:r>
            </a:p>
          </p:txBody>
        </p:sp>
        <p:sp>
          <p:nvSpPr>
            <p:cNvPr id="30" name="Rechteck 29">
              <a:extLst>
                <a:ext uri="{FF2B5EF4-FFF2-40B4-BE49-F238E27FC236}">
                  <a16:creationId xmlns:a16="http://schemas.microsoft.com/office/drawing/2014/main" id="{D11295D3-6246-7004-7A60-0DBD504943EC}"/>
                </a:ext>
              </a:extLst>
            </p:cNvPr>
            <p:cNvSpPr/>
            <p:nvPr/>
          </p:nvSpPr>
          <p:spPr>
            <a:xfrm>
              <a:off x="8411325" y="2470245"/>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Partnermanagement lokal und national</a:t>
              </a:r>
            </a:p>
          </p:txBody>
        </p:sp>
        <p:sp>
          <p:nvSpPr>
            <p:cNvPr id="31" name="Rechteck 30">
              <a:extLst>
                <a:ext uri="{FF2B5EF4-FFF2-40B4-BE49-F238E27FC236}">
                  <a16:creationId xmlns:a16="http://schemas.microsoft.com/office/drawing/2014/main" id="{EC6093F5-A57C-BED2-C5CB-CABEC7275F4B}"/>
                </a:ext>
              </a:extLst>
            </p:cNvPr>
            <p:cNvSpPr/>
            <p:nvPr/>
          </p:nvSpPr>
          <p:spPr>
            <a:xfrm>
              <a:off x="9912576" y="247024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Controlling &amp; </a:t>
              </a:r>
              <a:r>
                <a:rPr lang="de-DE" sz="1200" dirty="0" err="1">
                  <a:solidFill>
                    <a:schemeClr val="bg1"/>
                  </a:solidFill>
                </a:rPr>
                <a:t>Contracting</a:t>
              </a:r>
              <a:endParaRPr lang="de-DE" sz="1200" dirty="0">
                <a:solidFill>
                  <a:schemeClr val="bg1"/>
                </a:solidFill>
              </a:endParaRPr>
            </a:p>
          </p:txBody>
        </p:sp>
      </p:grpSp>
      <p:grpSp>
        <p:nvGrpSpPr>
          <p:cNvPr id="63" name="Gruppieren 62">
            <a:extLst>
              <a:ext uri="{FF2B5EF4-FFF2-40B4-BE49-F238E27FC236}">
                <a16:creationId xmlns:a16="http://schemas.microsoft.com/office/drawing/2014/main" id="{05DFFA16-A58D-730A-259C-E4A67E78ABCA}"/>
              </a:ext>
            </a:extLst>
          </p:cNvPr>
          <p:cNvGrpSpPr/>
          <p:nvPr/>
        </p:nvGrpSpPr>
        <p:grpSpPr>
          <a:xfrm>
            <a:off x="177422" y="2367400"/>
            <a:ext cx="6455390" cy="716994"/>
            <a:chOff x="177422" y="2367400"/>
            <a:chExt cx="6455390" cy="716994"/>
          </a:xfrm>
        </p:grpSpPr>
        <p:sp>
          <p:nvSpPr>
            <p:cNvPr id="9" name="Rechteck 8">
              <a:extLst>
                <a:ext uri="{FF2B5EF4-FFF2-40B4-BE49-F238E27FC236}">
                  <a16:creationId xmlns:a16="http://schemas.microsoft.com/office/drawing/2014/main" id="{D47A6AD4-2494-20B5-8DCF-CC3D8DAC4A58}"/>
                </a:ext>
              </a:extLst>
            </p:cNvPr>
            <p:cNvSpPr/>
            <p:nvPr/>
          </p:nvSpPr>
          <p:spPr>
            <a:xfrm>
              <a:off x="245662" y="2456597"/>
              <a:ext cx="1501251" cy="505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Netzbetrieb (TSO)</a:t>
              </a:r>
            </a:p>
            <a:p>
              <a:pPr algn="ctr"/>
              <a:r>
                <a:rPr lang="de-DE" sz="1200" dirty="0">
                  <a:solidFill>
                    <a:schemeClr val="bg1"/>
                  </a:solidFill>
                </a:rPr>
                <a:t>G/W/E/FW</a:t>
              </a:r>
            </a:p>
          </p:txBody>
        </p:sp>
        <p:sp>
          <p:nvSpPr>
            <p:cNvPr id="10" name="Rechteck 9">
              <a:extLst>
                <a:ext uri="{FF2B5EF4-FFF2-40B4-BE49-F238E27FC236}">
                  <a16:creationId xmlns:a16="http://schemas.microsoft.com/office/drawing/2014/main" id="{47C6A8DF-081A-1F85-2C96-7D7240FBBC94}"/>
                </a:ext>
              </a:extLst>
            </p:cNvPr>
            <p:cNvSpPr/>
            <p:nvPr/>
          </p:nvSpPr>
          <p:spPr>
            <a:xfrm>
              <a:off x="1809589" y="247102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Vertrieb</a:t>
              </a:r>
            </a:p>
          </p:txBody>
        </p:sp>
        <p:sp>
          <p:nvSpPr>
            <p:cNvPr id="11" name="Rechteck 10">
              <a:extLst>
                <a:ext uri="{FF2B5EF4-FFF2-40B4-BE49-F238E27FC236}">
                  <a16:creationId xmlns:a16="http://schemas.microsoft.com/office/drawing/2014/main" id="{F231445D-603E-685C-83EC-9B8C5D60C9D6}"/>
                </a:ext>
              </a:extLst>
            </p:cNvPr>
            <p:cNvSpPr/>
            <p:nvPr/>
          </p:nvSpPr>
          <p:spPr>
            <a:xfrm>
              <a:off x="5038550" y="2471024"/>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Kundenservices</a:t>
              </a:r>
            </a:p>
          </p:txBody>
        </p:sp>
        <p:sp>
          <p:nvSpPr>
            <p:cNvPr id="17" name="Rechteck 16">
              <a:extLst>
                <a:ext uri="{FF2B5EF4-FFF2-40B4-BE49-F238E27FC236}">
                  <a16:creationId xmlns:a16="http://schemas.microsoft.com/office/drawing/2014/main" id="{3916B940-22FB-C2A1-4C1D-D90B3075AC00}"/>
                </a:ext>
              </a:extLst>
            </p:cNvPr>
            <p:cNvSpPr/>
            <p:nvPr/>
          </p:nvSpPr>
          <p:spPr>
            <a:xfrm>
              <a:off x="3383381" y="2470245"/>
              <a:ext cx="150125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IT und Innovation</a:t>
              </a:r>
            </a:p>
          </p:txBody>
        </p:sp>
        <p:sp>
          <p:nvSpPr>
            <p:cNvPr id="12" name="Rechteck 11">
              <a:extLst>
                <a:ext uri="{FF2B5EF4-FFF2-40B4-BE49-F238E27FC236}">
                  <a16:creationId xmlns:a16="http://schemas.microsoft.com/office/drawing/2014/main" id="{2D0A3492-38F3-4E93-2003-F94D1DA2F7DE}"/>
                </a:ext>
              </a:extLst>
            </p:cNvPr>
            <p:cNvSpPr/>
            <p:nvPr/>
          </p:nvSpPr>
          <p:spPr>
            <a:xfrm>
              <a:off x="177422" y="2367400"/>
              <a:ext cx="6455390" cy="71699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2D5D8EB4-9898-25BF-E0BD-A21DF1E85078}"/>
              </a:ext>
            </a:extLst>
          </p:cNvPr>
          <p:cNvGrpSpPr/>
          <p:nvPr/>
        </p:nvGrpSpPr>
        <p:grpSpPr>
          <a:xfrm>
            <a:off x="136478" y="3177004"/>
            <a:ext cx="11949262" cy="671659"/>
            <a:chOff x="136478" y="3177004"/>
            <a:chExt cx="11949262" cy="671659"/>
          </a:xfrm>
        </p:grpSpPr>
        <p:sp>
          <p:nvSpPr>
            <p:cNvPr id="37" name="Rechteck 36">
              <a:extLst>
                <a:ext uri="{FF2B5EF4-FFF2-40B4-BE49-F238E27FC236}">
                  <a16:creationId xmlns:a16="http://schemas.microsoft.com/office/drawing/2014/main" id="{1778373B-7E56-70FB-9ACF-794D437DFABC}"/>
                </a:ext>
              </a:extLst>
            </p:cNvPr>
            <p:cNvSpPr/>
            <p:nvPr/>
          </p:nvSpPr>
          <p:spPr>
            <a:xfrm>
              <a:off x="136478" y="3177004"/>
              <a:ext cx="11949262" cy="6716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40125285-6F20-76E2-E8E9-38E868815313}"/>
                </a:ext>
              </a:extLst>
            </p:cNvPr>
            <p:cNvSpPr txBox="1"/>
            <p:nvPr/>
          </p:nvSpPr>
          <p:spPr>
            <a:xfrm>
              <a:off x="146979" y="3258890"/>
              <a:ext cx="1108848" cy="492443"/>
            </a:xfrm>
            <a:prstGeom prst="rect">
              <a:avLst/>
            </a:prstGeom>
            <a:noFill/>
          </p:spPr>
          <p:txBody>
            <a:bodyPr wrap="square" rtlCol="0">
              <a:spAutoFit/>
            </a:bodyPr>
            <a:lstStyle/>
            <a:p>
              <a:pPr algn="ctr"/>
              <a:r>
                <a:rPr lang="de-DE" sz="1600" dirty="0" err="1"/>
                <a:t>Clientel</a:t>
              </a:r>
              <a:endParaRPr lang="de-DE" sz="1600" dirty="0"/>
            </a:p>
            <a:p>
              <a:pPr algn="ctr"/>
              <a:r>
                <a:rPr lang="de-DE" sz="1000" dirty="0"/>
                <a:t>(Auszug)</a:t>
              </a:r>
            </a:p>
          </p:txBody>
        </p:sp>
      </p:grpSp>
      <p:grpSp>
        <p:nvGrpSpPr>
          <p:cNvPr id="25" name="Gruppieren 24">
            <a:extLst>
              <a:ext uri="{FF2B5EF4-FFF2-40B4-BE49-F238E27FC236}">
                <a16:creationId xmlns:a16="http://schemas.microsoft.com/office/drawing/2014/main" id="{73CDF3FB-C1A5-16F4-46B6-9D388FBE3B73}"/>
              </a:ext>
            </a:extLst>
          </p:cNvPr>
          <p:cNvGrpSpPr/>
          <p:nvPr/>
        </p:nvGrpSpPr>
        <p:grpSpPr>
          <a:xfrm>
            <a:off x="1446674" y="3272537"/>
            <a:ext cx="10586709" cy="506952"/>
            <a:chOff x="1446674" y="3272537"/>
            <a:chExt cx="10586709" cy="506952"/>
          </a:xfrm>
        </p:grpSpPr>
        <p:sp>
          <p:nvSpPr>
            <p:cNvPr id="23" name="Rechteck 22">
              <a:extLst>
                <a:ext uri="{FF2B5EF4-FFF2-40B4-BE49-F238E27FC236}">
                  <a16:creationId xmlns:a16="http://schemas.microsoft.com/office/drawing/2014/main" id="{8A165AA7-1C49-5160-2CC8-7C9B36EA1D1B}"/>
                </a:ext>
              </a:extLst>
            </p:cNvPr>
            <p:cNvSpPr/>
            <p:nvPr/>
          </p:nvSpPr>
          <p:spPr>
            <a:xfrm>
              <a:off x="1446674" y="3273347"/>
              <a:ext cx="13846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Einzelperson</a:t>
              </a:r>
            </a:p>
          </p:txBody>
        </p:sp>
        <p:sp>
          <p:nvSpPr>
            <p:cNvPr id="24" name="Rechteck 23">
              <a:extLst>
                <a:ext uri="{FF2B5EF4-FFF2-40B4-BE49-F238E27FC236}">
                  <a16:creationId xmlns:a16="http://schemas.microsoft.com/office/drawing/2014/main" id="{55F059B4-3359-2E40-F541-B2041AE34F13}"/>
                </a:ext>
              </a:extLst>
            </p:cNvPr>
            <p:cNvSpPr/>
            <p:nvPr/>
          </p:nvSpPr>
          <p:spPr>
            <a:xfrm>
              <a:off x="4769295" y="3273347"/>
              <a:ext cx="2968992"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Größere Immobilien, </a:t>
              </a:r>
              <a:r>
                <a:rPr lang="de-DE" sz="1200" dirty="0" err="1">
                  <a:solidFill>
                    <a:schemeClr val="bg1"/>
                  </a:solidFill>
                </a:rPr>
                <a:t>WoWi</a:t>
              </a:r>
              <a:r>
                <a:rPr lang="de-DE" sz="1200" dirty="0">
                  <a:solidFill>
                    <a:schemeClr val="bg1"/>
                  </a:solidFill>
                </a:rPr>
                <a:t>, Kommunen, Institutionen, usw.</a:t>
              </a:r>
            </a:p>
          </p:txBody>
        </p:sp>
        <p:sp>
          <p:nvSpPr>
            <p:cNvPr id="32" name="Rechteck 31">
              <a:extLst>
                <a:ext uri="{FF2B5EF4-FFF2-40B4-BE49-F238E27FC236}">
                  <a16:creationId xmlns:a16="http://schemas.microsoft.com/office/drawing/2014/main" id="{944BD889-606A-83B4-FD08-5BA06B3F8D07}"/>
                </a:ext>
              </a:extLst>
            </p:cNvPr>
            <p:cNvSpPr/>
            <p:nvPr/>
          </p:nvSpPr>
          <p:spPr>
            <a:xfrm>
              <a:off x="10958046" y="3272537"/>
              <a:ext cx="10753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bg1"/>
                  </a:solidFill>
                </a:rPr>
                <a:t>Bildungsein</a:t>
              </a:r>
              <a:r>
                <a:rPr lang="de-DE" sz="1200" dirty="0">
                  <a:solidFill>
                    <a:schemeClr val="bg1"/>
                  </a:solidFill>
                </a:rPr>
                <a:t>-richtungen</a:t>
              </a:r>
            </a:p>
          </p:txBody>
        </p:sp>
        <p:sp>
          <p:nvSpPr>
            <p:cNvPr id="33" name="Rechteck 32">
              <a:extLst>
                <a:ext uri="{FF2B5EF4-FFF2-40B4-BE49-F238E27FC236}">
                  <a16:creationId xmlns:a16="http://schemas.microsoft.com/office/drawing/2014/main" id="{27200E25-95AB-AE02-4C1E-A5AF085412F6}"/>
                </a:ext>
              </a:extLst>
            </p:cNvPr>
            <p:cNvSpPr/>
            <p:nvPr/>
          </p:nvSpPr>
          <p:spPr>
            <a:xfrm>
              <a:off x="9675921" y="3273345"/>
              <a:ext cx="1205660"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 Firmenketten</a:t>
              </a:r>
            </a:p>
          </p:txBody>
        </p:sp>
        <p:sp>
          <p:nvSpPr>
            <p:cNvPr id="35" name="Rechteck 34">
              <a:extLst>
                <a:ext uri="{FF2B5EF4-FFF2-40B4-BE49-F238E27FC236}">
                  <a16:creationId xmlns:a16="http://schemas.microsoft.com/office/drawing/2014/main" id="{BA9A220D-A8A3-3B0C-4570-4FB32A944D0C}"/>
                </a:ext>
              </a:extLst>
            </p:cNvPr>
            <p:cNvSpPr/>
            <p:nvPr/>
          </p:nvSpPr>
          <p:spPr>
            <a:xfrm>
              <a:off x="7826386" y="3272537"/>
              <a:ext cx="17842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Industriekunde</a:t>
              </a:r>
            </a:p>
          </p:txBody>
        </p:sp>
        <p:sp>
          <p:nvSpPr>
            <p:cNvPr id="36" name="Rechteck 35">
              <a:extLst>
                <a:ext uri="{FF2B5EF4-FFF2-40B4-BE49-F238E27FC236}">
                  <a16:creationId xmlns:a16="http://schemas.microsoft.com/office/drawing/2014/main" id="{0284DE6A-752E-9381-AAE6-E1F1DA437844}"/>
                </a:ext>
              </a:extLst>
            </p:cNvPr>
            <p:cNvSpPr/>
            <p:nvPr/>
          </p:nvSpPr>
          <p:spPr>
            <a:xfrm>
              <a:off x="2913566" y="3288170"/>
              <a:ext cx="17842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Bündelkunden / Einkaufsgemeinschaften</a:t>
              </a:r>
            </a:p>
          </p:txBody>
        </p:sp>
      </p:grpSp>
      <p:grpSp>
        <p:nvGrpSpPr>
          <p:cNvPr id="15" name="Gruppieren 14">
            <a:extLst>
              <a:ext uri="{FF2B5EF4-FFF2-40B4-BE49-F238E27FC236}">
                <a16:creationId xmlns:a16="http://schemas.microsoft.com/office/drawing/2014/main" id="{476044AB-C504-2B4B-E7D7-223E1EE922F3}"/>
              </a:ext>
            </a:extLst>
          </p:cNvPr>
          <p:cNvGrpSpPr/>
          <p:nvPr/>
        </p:nvGrpSpPr>
        <p:grpSpPr>
          <a:xfrm>
            <a:off x="135602" y="3916260"/>
            <a:ext cx="11952410" cy="671659"/>
            <a:chOff x="135602" y="3916260"/>
            <a:chExt cx="11952410" cy="671659"/>
          </a:xfrm>
        </p:grpSpPr>
        <p:sp>
          <p:nvSpPr>
            <p:cNvPr id="39" name="Rechteck 38">
              <a:extLst>
                <a:ext uri="{FF2B5EF4-FFF2-40B4-BE49-F238E27FC236}">
                  <a16:creationId xmlns:a16="http://schemas.microsoft.com/office/drawing/2014/main" id="{196A2DF1-FB34-59DC-D184-53907FBFD717}"/>
                </a:ext>
              </a:extLst>
            </p:cNvPr>
            <p:cNvSpPr/>
            <p:nvPr/>
          </p:nvSpPr>
          <p:spPr>
            <a:xfrm>
              <a:off x="138750" y="3916260"/>
              <a:ext cx="11949262" cy="67165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17E6F76D-0DCF-D38B-895D-978308FA0AB1}"/>
                </a:ext>
              </a:extLst>
            </p:cNvPr>
            <p:cNvSpPr txBox="1"/>
            <p:nvPr/>
          </p:nvSpPr>
          <p:spPr>
            <a:xfrm>
              <a:off x="135602" y="3957201"/>
              <a:ext cx="1311071" cy="492443"/>
            </a:xfrm>
            <a:prstGeom prst="rect">
              <a:avLst/>
            </a:prstGeom>
            <a:noFill/>
          </p:spPr>
          <p:txBody>
            <a:bodyPr wrap="square" rtlCol="0">
              <a:spAutoFit/>
            </a:bodyPr>
            <a:lstStyle/>
            <a:p>
              <a:pPr algn="ctr"/>
              <a:r>
                <a:rPr lang="de-DE" sz="1600" dirty="0"/>
                <a:t>Portfolio</a:t>
              </a:r>
            </a:p>
            <a:p>
              <a:pPr algn="ctr"/>
              <a:r>
                <a:rPr lang="de-DE" sz="1000" dirty="0"/>
                <a:t>(ständig wachsend)</a:t>
              </a:r>
            </a:p>
          </p:txBody>
        </p:sp>
      </p:grpSp>
      <p:grpSp>
        <p:nvGrpSpPr>
          <p:cNvPr id="48" name="Gruppieren 47">
            <a:extLst>
              <a:ext uri="{FF2B5EF4-FFF2-40B4-BE49-F238E27FC236}">
                <a16:creationId xmlns:a16="http://schemas.microsoft.com/office/drawing/2014/main" id="{737B3074-1BB3-97A5-2404-C22E42C1477F}"/>
              </a:ext>
            </a:extLst>
          </p:cNvPr>
          <p:cNvGrpSpPr/>
          <p:nvPr/>
        </p:nvGrpSpPr>
        <p:grpSpPr>
          <a:xfrm>
            <a:off x="1432657" y="3997888"/>
            <a:ext cx="9562031" cy="511116"/>
            <a:chOff x="1432657" y="3997888"/>
            <a:chExt cx="9562031" cy="511116"/>
          </a:xfrm>
        </p:grpSpPr>
        <p:sp>
          <p:nvSpPr>
            <p:cNvPr id="13" name="Rechteck 12">
              <a:extLst>
                <a:ext uri="{FF2B5EF4-FFF2-40B4-BE49-F238E27FC236}">
                  <a16:creationId xmlns:a16="http://schemas.microsoft.com/office/drawing/2014/main" id="{0E41B895-9302-566F-388A-8CDEFDDA3597}"/>
                </a:ext>
              </a:extLst>
            </p:cNvPr>
            <p:cNvSpPr/>
            <p:nvPr/>
          </p:nvSpPr>
          <p:spPr>
            <a:xfrm>
              <a:off x="1432657" y="4013141"/>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Solar</a:t>
              </a:r>
            </a:p>
          </p:txBody>
        </p:sp>
        <p:sp>
          <p:nvSpPr>
            <p:cNvPr id="21" name="Rechteck 20">
              <a:extLst>
                <a:ext uri="{FF2B5EF4-FFF2-40B4-BE49-F238E27FC236}">
                  <a16:creationId xmlns:a16="http://schemas.microsoft.com/office/drawing/2014/main" id="{C190375C-AE7D-47E8-AEAB-3E0E8DF9B7CE}"/>
                </a:ext>
              </a:extLst>
            </p:cNvPr>
            <p:cNvSpPr/>
            <p:nvPr/>
          </p:nvSpPr>
          <p:spPr>
            <a:xfrm>
              <a:off x="4807953" y="4008058"/>
              <a:ext cx="84616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Klassische Heizung</a:t>
              </a:r>
            </a:p>
          </p:txBody>
        </p:sp>
        <p:sp>
          <p:nvSpPr>
            <p:cNvPr id="22" name="Rechteck 21">
              <a:extLst>
                <a:ext uri="{FF2B5EF4-FFF2-40B4-BE49-F238E27FC236}">
                  <a16:creationId xmlns:a16="http://schemas.microsoft.com/office/drawing/2014/main" id="{3A8AC915-BC9B-65EB-F2F2-956D4A0E95D1}"/>
                </a:ext>
              </a:extLst>
            </p:cNvPr>
            <p:cNvSpPr/>
            <p:nvPr/>
          </p:nvSpPr>
          <p:spPr>
            <a:xfrm>
              <a:off x="6685776" y="4008060"/>
              <a:ext cx="903025"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Wärme-</a:t>
              </a:r>
              <a:r>
                <a:rPr lang="de-DE" sz="1200" dirty="0" err="1">
                  <a:solidFill>
                    <a:schemeClr val="bg1"/>
                  </a:solidFill>
                </a:rPr>
                <a:t>contracting</a:t>
              </a:r>
              <a:endParaRPr lang="de-DE" sz="1200" dirty="0">
                <a:solidFill>
                  <a:schemeClr val="bg1"/>
                </a:solidFill>
              </a:endParaRPr>
            </a:p>
          </p:txBody>
        </p:sp>
        <p:sp>
          <p:nvSpPr>
            <p:cNvPr id="26" name="Rechteck 25">
              <a:extLst>
                <a:ext uri="{FF2B5EF4-FFF2-40B4-BE49-F238E27FC236}">
                  <a16:creationId xmlns:a16="http://schemas.microsoft.com/office/drawing/2014/main" id="{F698AD6C-4D1B-15EE-2236-8F67082ADEC7}"/>
                </a:ext>
              </a:extLst>
            </p:cNvPr>
            <p:cNvSpPr/>
            <p:nvPr/>
          </p:nvSpPr>
          <p:spPr>
            <a:xfrm>
              <a:off x="7672906" y="4005037"/>
              <a:ext cx="903025"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Kleine BHKW</a:t>
              </a:r>
            </a:p>
          </p:txBody>
        </p:sp>
        <p:sp>
          <p:nvSpPr>
            <p:cNvPr id="27" name="Rechteck 26">
              <a:extLst>
                <a:ext uri="{FF2B5EF4-FFF2-40B4-BE49-F238E27FC236}">
                  <a16:creationId xmlns:a16="http://schemas.microsoft.com/office/drawing/2014/main" id="{1042B822-C909-0D11-4894-F119D1996302}"/>
                </a:ext>
              </a:extLst>
            </p:cNvPr>
            <p:cNvSpPr/>
            <p:nvPr/>
          </p:nvSpPr>
          <p:spPr>
            <a:xfrm>
              <a:off x="8652674" y="3997888"/>
              <a:ext cx="1189924"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Nahwärme-Stationen</a:t>
              </a:r>
            </a:p>
          </p:txBody>
        </p:sp>
        <p:sp>
          <p:nvSpPr>
            <p:cNvPr id="28" name="Rechteck 27">
              <a:extLst>
                <a:ext uri="{FF2B5EF4-FFF2-40B4-BE49-F238E27FC236}">
                  <a16:creationId xmlns:a16="http://schemas.microsoft.com/office/drawing/2014/main" id="{3741848B-CAE0-A015-4900-443028679C29}"/>
                </a:ext>
              </a:extLst>
            </p:cNvPr>
            <p:cNvSpPr/>
            <p:nvPr/>
          </p:nvSpPr>
          <p:spPr>
            <a:xfrm>
              <a:off x="5751921" y="4010330"/>
              <a:ext cx="84616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Solar-</a:t>
              </a:r>
              <a:r>
                <a:rPr lang="de-DE" sz="1200" dirty="0" err="1">
                  <a:solidFill>
                    <a:schemeClr val="bg1"/>
                  </a:solidFill>
                </a:rPr>
                <a:t>Thermie</a:t>
              </a:r>
              <a:endParaRPr lang="de-DE" sz="1200" dirty="0">
                <a:solidFill>
                  <a:schemeClr val="bg1"/>
                </a:solidFill>
              </a:endParaRPr>
            </a:p>
          </p:txBody>
        </p:sp>
        <p:sp>
          <p:nvSpPr>
            <p:cNvPr id="34" name="Rechteck 33">
              <a:extLst>
                <a:ext uri="{FF2B5EF4-FFF2-40B4-BE49-F238E27FC236}">
                  <a16:creationId xmlns:a16="http://schemas.microsoft.com/office/drawing/2014/main" id="{BFB7DB55-4B7C-120E-0526-B2238229BF36}"/>
                </a:ext>
              </a:extLst>
            </p:cNvPr>
            <p:cNvSpPr/>
            <p:nvPr/>
          </p:nvSpPr>
          <p:spPr>
            <a:xfrm>
              <a:off x="9919351" y="4006108"/>
              <a:ext cx="1075337"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Wärmerück-gewinnung</a:t>
              </a:r>
            </a:p>
          </p:txBody>
        </p:sp>
        <p:sp>
          <p:nvSpPr>
            <p:cNvPr id="41" name="Rechteck 40">
              <a:extLst>
                <a:ext uri="{FF2B5EF4-FFF2-40B4-BE49-F238E27FC236}">
                  <a16:creationId xmlns:a16="http://schemas.microsoft.com/office/drawing/2014/main" id="{C3E41CD5-5CD3-E517-049C-2B1CBE0D6282}"/>
                </a:ext>
              </a:extLst>
            </p:cNvPr>
            <p:cNvSpPr/>
            <p:nvPr/>
          </p:nvSpPr>
          <p:spPr>
            <a:xfrm>
              <a:off x="2260021" y="4013141"/>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Wind</a:t>
              </a:r>
            </a:p>
          </p:txBody>
        </p:sp>
        <p:sp>
          <p:nvSpPr>
            <p:cNvPr id="42" name="Rechteck 41">
              <a:extLst>
                <a:ext uri="{FF2B5EF4-FFF2-40B4-BE49-F238E27FC236}">
                  <a16:creationId xmlns:a16="http://schemas.microsoft.com/office/drawing/2014/main" id="{0E00CAB8-47D5-1BB5-A63B-693FFA9D1336}"/>
                </a:ext>
              </a:extLst>
            </p:cNvPr>
            <p:cNvSpPr/>
            <p:nvPr/>
          </p:nvSpPr>
          <p:spPr>
            <a:xfrm>
              <a:off x="3108459" y="4015413"/>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Energie-speicher</a:t>
              </a:r>
            </a:p>
          </p:txBody>
        </p:sp>
        <p:sp>
          <p:nvSpPr>
            <p:cNvPr id="43" name="Rechteck 42">
              <a:extLst>
                <a:ext uri="{FF2B5EF4-FFF2-40B4-BE49-F238E27FC236}">
                  <a16:creationId xmlns:a16="http://schemas.microsoft.com/office/drawing/2014/main" id="{17B07FC5-7764-94D4-2566-5D47E5CF00EA}"/>
                </a:ext>
              </a:extLst>
            </p:cNvPr>
            <p:cNvSpPr/>
            <p:nvPr/>
          </p:nvSpPr>
          <p:spPr>
            <a:xfrm>
              <a:off x="3956895" y="4017685"/>
              <a:ext cx="756211"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Mobility</a:t>
              </a:r>
            </a:p>
            <a:p>
              <a:pPr algn="ctr"/>
              <a:r>
                <a:rPr lang="de-DE" sz="1200" dirty="0">
                  <a:solidFill>
                    <a:schemeClr val="bg1"/>
                  </a:solidFill>
                </a:rPr>
                <a:t>E, G, H</a:t>
              </a:r>
            </a:p>
          </p:txBody>
        </p:sp>
      </p:grpSp>
      <p:grpSp>
        <p:nvGrpSpPr>
          <p:cNvPr id="16" name="Gruppieren 15">
            <a:extLst>
              <a:ext uri="{FF2B5EF4-FFF2-40B4-BE49-F238E27FC236}">
                <a16:creationId xmlns:a16="http://schemas.microsoft.com/office/drawing/2014/main" id="{F1B10E2E-FD4C-B241-4024-B7DB3BDB59F1}"/>
              </a:ext>
            </a:extLst>
          </p:cNvPr>
          <p:cNvGrpSpPr/>
          <p:nvPr/>
        </p:nvGrpSpPr>
        <p:grpSpPr>
          <a:xfrm>
            <a:off x="63819" y="4644465"/>
            <a:ext cx="12010508" cy="671659"/>
            <a:chOff x="63819" y="4644465"/>
            <a:chExt cx="12010508" cy="671659"/>
          </a:xfrm>
        </p:grpSpPr>
        <p:sp>
          <p:nvSpPr>
            <p:cNvPr id="44" name="Rechteck 43">
              <a:extLst>
                <a:ext uri="{FF2B5EF4-FFF2-40B4-BE49-F238E27FC236}">
                  <a16:creationId xmlns:a16="http://schemas.microsoft.com/office/drawing/2014/main" id="{31C2F02E-B71A-159A-24BB-8D3F48D1FE0C}"/>
                </a:ext>
              </a:extLst>
            </p:cNvPr>
            <p:cNvSpPr/>
            <p:nvPr/>
          </p:nvSpPr>
          <p:spPr>
            <a:xfrm>
              <a:off x="125065" y="4644465"/>
              <a:ext cx="11949262" cy="67165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3F9F1D62-4706-FFEA-F987-973A2B3A622B}"/>
                </a:ext>
              </a:extLst>
            </p:cNvPr>
            <p:cNvSpPr txBox="1"/>
            <p:nvPr/>
          </p:nvSpPr>
          <p:spPr>
            <a:xfrm>
              <a:off x="63819" y="4711185"/>
              <a:ext cx="1311071" cy="584775"/>
            </a:xfrm>
            <a:prstGeom prst="rect">
              <a:avLst/>
            </a:prstGeom>
            <a:noFill/>
          </p:spPr>
          <p:txBody>
            <a:bodyPr wrap="square" rtlCol="0">
              <a:spAutoFit/>
            </a:bodyPr>
            <a:lstStyle/>
            <a:p>
              <a:pPr algn="ctr"/>
              <a:r>
                <a:rPr lang="de-DE" sz="1600" dirty="0">
                  <a:solidFill>
                    <a:schemeClr val="bg1"/>
                  </a:solidFill>
                </a:rPr>
                <a:t>Business-</a:t>
              </a:r>
              <a:r>
                <a:rPr lang="de-DE" sz="1600" dirty="0" err="1">
                  <a:solidFill>
                    <a:schemeClr val="bg1"/>
                  </a:solidFill>
                </a:rPr>
                <a:t>Enabler</a:t>
              </a:r>
              <a:endParaRPr lang="de-DE" sz="1600" dirty="0">
                <a:solidFill>
                  <a:schemeClr val="bg1"/>
                </a:solidFill>
              </a:endParaRPr>
            </a:p>
          </p:txBody>
        </p:sp>
      </p:grpSp>
      <p:grpSp>
        <p:nvGrpSpPr>
          <p:cNvPr id="18" name="Gruppieren 17">
            <a:extLst>
              <a:ext uri="{FF2B5EF4-FFF2-40B4-BE49-F238E27FC236}">
                <a16:creationId xmlns:a16="http://schemas.microsoft.com/office/drawing/2014/main" id="{F8AE03C4-C35A-EAE9-3EA4-25A0D3A94F70}"/>
              </a:ext>
            </a:extLst>
          </p:cNvPr>
          <p:cNvGrpSpPr/>
          <p:nvPr/>
        </p:nvGrpSpPr>
        <p:grpSpPr>
          <a:xfrm>
            <a:off x="107035" y="5368556"/>
            <a:ext cx="11978705" cy="830997"/>
            <a:chOff x="107035" y="5368556"/>
            <a:chExt cx="11978705" cy="830997"/>
          </a:xfrm>
        </p:grpSpPr>
        <p:sp>
          <p:nvSpPr>
            <p:cNvPr id="50" name="Rechteck 49">
              <a:extLst>
                <a:ext uri="{FF2B5EF4-FFF2-40B4-BE49-F238E27FC236}">
                  <a16:creationId xmlns:a16="http://schemas.microsoft.com/office/drawing/2014/main" id="{72234F46-B77B-4BDF-B9E4-1CD806389D57}"/>
                </a:ext>
              </a:extLst>
            </p:cNvPr>
            <p:cNvSpPr/>
            <p:nvPr/>
          </p:nvSpPr>
          <p:spPr>
            <a:xfrm>
              <a:off x="136478" y="5437409"/>
              <a:ext cx="11949262" cy="67165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extLst>
                <a:ext uri="{FF2B5EF4-FFF2-40B4-BE49-F238E27FC236}">
                  <a16:creationId xmlns:a16="http://schemas.microsoft.com/office/drawing/2014/main" id="{DA810089-4082-1695-3AC6-9D18ED9420C9}"/>
                </a:ext>
              </a:extLst>
            </p:cNvPr>
            <p:cNvSpPr txBox="1"/>
            <p:nvPr/>
          </p:nvSpPr>
          <p:spPr>
            <a:xfrm>
              <a:off x="107035" y="5368556"/>
              <a:ext cx="1311071" cy="830997"/>
            </a:xfrm>
            <a:prstGeom prst="rect">
              <a:avLst/>
            </a:prstGeom>
            <a:noFill/>
          </p:spPr>
          <p:txBody>
            <a:bodyPr wrap="square" rtlCol="0">
              <a:spAutoFit/>
            </a:bodyPr>
            <a:lstStyle/>
            <a:p>
              <a:pPr algn="ctr"/>
              <a:r>
                <a:rPr lang="de-DE" sz="1600" dirty="0">
                  <a:solidFill>
                    <a:schemeClr val="bg1"/>
                  </a:solidFill>
                </a:rPr>
                <a:t>Wert-schöpfungs-kette</a:t>
              </a:r>
            </a:p>
          </p:txBody>
        </p:sp>
      </p:grpSp>
      <p:grpSp>
        <p:nvGrpSpPr>
          <p:cNvPr id="51" name="Gruppieren 50">
            <a:extLst>
              <a:ext uri="{FF2B5EF4-FFF2-40B4-BE49-F238E27FC236}">
                <a16:creationId xmlns:a16="http://schemas.microsoft.com/office/drawing/2014/main" id="{35FD5388-7A04-C635-4D3E-4C1FD5163AA8}"/>
              </a:ext>
            </a:extLst>
          </p:cNvPr>
          <p:cNvGrpSpPr/>
          <p:nvPr/>
        </p:nvGrpSpPr>
        <p:grpSpPr>
          <a:xfrm>
            <a:off x="1446673" y="5480168"/>
            <a:ext cx="8439763" cy="582276"/>
            <a:chOff x="1446673" y="5480168"/>
            <a:chExt cx="8439763" cy="582276"/>
          </a:xfrm>
        </p:grpSpPr>
        <p:sp>
          <p:nvSpPr>
            <p:cNvPr id="52" name="Pfeil: Fünfeck 51">
              <a:extLst>
                <a:ext uri="{FF2B5EF4-FFF2-40B4-BE49-F238E27FC236}">
                  <a16:creationId xmlns:a16="http://schemas.microsoft.com/office/drawing/2014/main" id="{9B06BE1B-DBB0-E0F0-2BF6-ADD2095CBF25}"/>
                </a:ext>
              </a:extLst>
            </p:cNvPr>
            <p:cNvSpPr/>
            <p:nvPr/>
          </p:nvSpPr>
          <p:spPr>
            <a:xfrm>
              <a:off x="1446673" y="5480168"/>
              <a:ext cx="2417997" cy="57894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Geschäftsidee</a:t>
              </a:r>
            </a:p>
          </p:txBody>
        </p:sp>
        <p:sp>
          <p:nvSpPr>
            <p:cNvPr id="53" name="Pfeil: Fünfeck 52">
              <a:extLst>
                <a:ext uri="{FF2B5EF4-FFF2-40B4-BE49-F238E27FC236}">
                  <a16:creationId xmlns:a16="http://schemas.microsoft.com/office/drawing/2014/main" id="{10469D22-8F1E-8C39-6D58-990BC7D58398}"/>
                </a:ext>
              </a:extLst>
            </p:cNvPr>
            <p:cNvSpPr/>
            <p:nvPr/>
          </p:nvSpPr>
          <p:spPr>
            <a:xfrm>
              <a:off x="3835794" y="5480168"/>
              <a:ext cx="3621338" cy="2634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Geschäftsmodell</a:t>
              </a:r>
            </a:p>
          </p:txBody>
        </p:sp>
        <p:sp>
          <p:nvSpPr>
            <p:cNvPr id="54" name="Pfeil: Fünfeck 53">
              <a:extLst>
                <a:ext uri="{FF2B5EF4-FFF2-40B4-BE49-F238E27FC236}">
                  <a16:creationId xmlns:a16="http://schemas.microsoft.com/office/drawing/2014/main" id="{9ACC2832-08C8-8AEB-DAB4-26DD2C559348}"/>
                </a:ext>
              </a:extLst>
            </p:cNvPr>
            <p:cNvSpPr/>
            <p:nvPr/>
          </p:nvSpPr>
          <p:spPr>
            <a:xfrm>
              <a:off x="7468439" y="5483499"/>
              <a:ext cx="2417997" cy="57894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Produkt</a:t>
              </a:r>
            </a:p>
          </p:txBody>
        </p:sp>
        <p:sp>
          <p:nvSpPr>
            <p:cNvPr id="55" name="Pfeil: Fünfeck 54">
              <a:extLst>
                <a:ext uri="{FF2B5EF4-FFF2-40B4-BE49-F238E27FC236}">
                  <a16:creationId xmlns:a16="http://schemas.microsoft.com/office/drawing/2014/main" id="{BA61B529-9C1D-D6E4-202F-D200CC0AD331}"/>
                </a:ext>
              </a:extLst>
            </p:cNvPr>
            <p:cNvSpPr/>
            <p:nvPr/>
          </p:nvSpPr>
          <p:spPr>
            <a:xfrm>
              <a:off x="5039135" y="5793623"/>
              <a:ext cx="2417997" cy="25184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Vertriebsmodell</a:t>
              </a:r>
            </a:p>
          </p:txBody>
        </p:sp>
      </p:grpSp>
      <p:grpSp>
        <p:nvGrpSpPr>
          <p:cNvPr id="49" name="Gruppieren 48">
            <a:extLst>
              <a:ext uri="{FF2B5EF4-FFF2-40B4-BE49-F238E27FC236}">
                <a16:creationId xmlns:a16="http://schemas.microsoft.com/office/drawing/2014/main" id="{6CA4BCD7-159D-59FA-6631-621EBC5FCBF1}"/>
              </a:ext>
            </a:extLst>
          </p:cNvPr>
          <p:cNvGrpSpPr/>
          <p:nvPr/>
        </p:nvGrpSpPr>
        <p:grpSpPr>
          <a:xfrm>
            <a:off x="1430133" y="4727107"/>
            <a:ext cx="10529420" cy="519730"/>
            <a:chOff x="1430133" y="4727107"/>
            <a:chExt cx="10529420" cy="519730"/>
          </a:xfrm>
        </p:grpSpPr>
        <p:sp>
          <p:nvSpPr>
            <p:cNvPr id="19" name="Rechteck 18">
              <a:extLst>
                <a:ext uri="{FF2B5EF4-FFF2-40B4-BE49-F238E27FC236}">
                  <a16:creationId xmlns:a16="http://schemas.microsoft.com/office/drawing/2014/main" id="{611B56F8-6E24-E2F8-3E30-8A76AC8EAFBA}"/>
                </a:ext>
              </a:extLst>
            </p:cNvPr>
            <p:cNvSpPr/>
            <p:nvPr/>
          </p:nvSpPr>
          <p:spPr>
            <a:xfrm>
              <a:off x="1430133" y="4755518"/>
              <a:ext cx="6785819"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Finanzierungspartner: Miet-Kauf / Leasing / Ratenkauf / etc. aber auch: Ermöglichung von Beteiligungsmodellen z.B. kommunale Windkraftanlage, Mieterstrom, usw. </a:t>
              </a:r>
            </a:p>
          </p:txBody>
        </p:sp>
        <p:sp>
          <p:nvSpPr>
            <p:cNvPr id="46" name="Rechteck 45">
              <a:extLst>
                <a:ext uri="{FF2B5EF4-FFF2-40B4-BE49-F238E27FC236}">
                  <a16:creationId xmlns:a16="http://schemas.microsoft.com/office/drawing/2014/main" id="{5C7E6F45-2C72-FE74-FF88-2943614C23A6}"/>
                </a:ext>
              </a:extLst>
            </p:cNvPr>
            <p:cNvSpPr/>
            <p:nvPr/>
          </p:nvSpPr>
          <p:spPr>
            <a:xfrm>
              <a:off x="8313429" y="4742322"/>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Investoren</a:t>
              </a:r>
            </a:p>
          </p:txBody>
        </p:sp>
        <p:sp>
          <p:nvSpPr>
            <p:cNvPr id="47" name="Rechteck 46">
              <a:extLst>
                <a:ext uri="{FF2B5EF4-FFF2-40B4-BE49-F238E27FC236}">
                  <a16:creationId xmlns:a16="http://schemas.microsoft.com/office/drawing/2014/main" id="{AA4C0E69-3B96-D0F0-CF93-815835E5E941}"/>
                </a:ext>
              </a:extLst>
            </p:cNvPr>
            <p:cNvSpPr/>
            <p:nvPr/>
          </p:nvSpPr>
          <p:spPr>
            <a:xfrm>
              <a:off x="9573875" y="4738481"/>
              <a:ext cx="1141458" cy="49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Fördermittel</a:t>
              </a:r>
            </a:p>
          </p:txBody>
        </p:sp>
        <p:sp>
          <p:nvSpPr>
            <p:cNvPr id="57" name="Rechteck 56">
              <a:extLst>
                <a:ext uri="{FF2B5EF4-FFF2-40B4-BE49-F238E27FC236}">
                  <a16:creationId xmlns:a16="http://schemas.microsoft.com/office/drawing/2014/main" id="{FCC590C6-BF95-A943-28D5-330988C694B8}"/>
                </a:ext>
              </a:extLst>
            </p:cNvPr>
            <p:cNvSpPr/>
            <p:nvPr/>
          </p:nvSpPr>
          <p:spPr>
            <a:xfrm>
              <a:off x="10818095" y="4727107"/>
              <a:ext cx="1141458" cy="4913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bg1"/>
                  </a:solidFill>
                </a:rPr>
                <a:t>Moderatoren</a:t>
              </a:r>
            </a:p>
          </p:txBody>
        </p:sp>
      </p:grpSp>
      <p:sp>
        <p:nvSpPr>
          <p:cNvPr id="64" name="Rechteck 63">
            <a:extLst>
              <a:ext uri="{FF2B5EF4-FFF2-40B4-BE49-F238E27FC236}">
                <a16:creationId xmlns:a16="http://schemas.microsoft.com/office/drawing/2014/main" id="{97FF9982-E8CB-8C69-FA4C-4CC97A68A271}"/>
              </a:ext>
            </a:extLst>
          </p:cNvPr>
          <p:cNvSpPr/>
          <p:nvPr/>
        </p:nvSpPr>
        <p:spPr>
          <a:xfrm>
            <a:off x="6100011" y="6169328"/>
            <a:ext cx="1686007" cy="330921"/>
          </a:xfrm>
          <a:prstGeom prst="rect">
            <a:avLst/>
          </a:pr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1" name="Gruppieren 60">
            <a:extLst>
              <a:ext uri="{FF2B5EF4-FFF2-40B4-BE49-F238E27FC236}">
                <a16:creationId xmlns:a16="http://schemas.microsoft.com/office/drawing/2014/main" id="{D1802F45-9E92-64FD-294F-02A3487499DE}"/>
              </a:ext>
            </a:extLst>
          </p:cNvPr>
          <p:cNvGrpSpPr/>
          <p:nvPr/>
        </p:nvGrpSpPr>
        <p:grpSpPr>
          <a:xfrm>
            <a:off x="4311872" y="6161695"/>
            <a:ext cx="7767334" cy="343100"/>
            <a:chOff x="4311872" y="6161695"/>
            <a:chExt cx="7767334" cy="343100"/>
          </a:xfrm>
        </p:grpSpPr>
        <p:sp>
          <p:nvSpPr>
            <p:cNvPr id="58" name="Textfeld 57">
              <a:extLst>
                <a:ext uri="{FF2B5EF4-FFF2-40B4-BE49-F238E27FC236}">
                  <a16:creationId xmlns:a16="http://schemas.microsoft.com/office/drawing/2014/main" id="{F1FDADA5-FB3C-FD27-01F5-84B3B7A343B1}"/>
                </a:ext>
              </a:extLst>
            </p:cNvPr>
            <p:cNvSpPr txBox="1"/>
            <p:nvPr/>
          </p:nvSpPr>
          <p:spPr>
            <a:xfrm>
              <a:off x="6111109" y="6161695"/>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Sale-Stories</a:t>
              </a:r>
            </a:p>
          </p:txBody>
        </p:sp>
        <p:sp>
          <p:nvSpPr>
            <p:cNvPr id="59" name="Textfeld 58">
              <a:extLst>
                <a:ext uri="{FF2B5EF4-FFF2-40B4-BE49-F238E27FC236}">
                  <a16:creationId xmlns:a16="http://schemas.microsoft.com/office/drawing/2014/main" id="{F952BCD6-5194-CF23-4788-E2DE2DC36361}"/>
                </a:ext>
              </a:extLst>
            </p:cNvPr>
            <p:cNvSpPr txBox="1"/>
            <p:nvPr/>
          </p:nvSpPr>
          <p:spPr>
            <a:xfrm>
              <a:off x="4311872" y="6163968"/>
              <a:ext cx="1650845" cy="338554"/>
            </a:xfrm>
            <a:prstGeom prst="rect">
              <a:avLst/>
            </a:prstGeom>
            <a:noFill/>
            <a:ln>
              <a:solidFill>
                <a:schemeClr val="bg1"/>
              </a:solidFill>
            </a:ln>
          </p:spPr>
          <p:txBody>
            <a:bodyPr wrap="square" rtlCol="0">
              <a:spAutoFit/>
            </a:bodyPr>
            <a:lstStyle>
              <a:defPPr>
                <a:defRPr lang="de-DE"/>
              </a:defPPr>
              <a:lvl1pPr>
                <a:defRPr>
                  <a:solidFill>
                    <a:schemeClr val="bg1"/>
                  </a:solidFill>
                </a:defRPr>
              </a:lvl1pPr>
            </a:lstStyle>
            <a:p>
              <a:pPr algn="ctr"/>
              <a:r>
                <a:rPr lang="de-DE" sz="1600" dirty="0"/>
                <a:t>Business-Pläne</a:t>
              </a:r>
            </a:p>
          </p:txBody>
        </p:sp>
        <p:sp>
          <p:nvSpPr>
            <p:cNvPr id="60" name="Textfeld 59">
              <a:extLst>
                <a:ext uri="{FF2B5EF4-FFF2-40B4-BE49-F238E27FC236}">
                  <a16:creationId xmlns:a16="http://schemas.microsoft.com/office/drawing/2014/main" id="{FB364489-F20E-C24C-C45A-E960921D643D}"/>
                </a:ext>
              </a:extLst>
            </p:cNvPr>
            <p:cNvSpPr txBox="1"/>
            <p:nvPr/>
          </p:nvSpPr>
          <p:spPr>
            <a:xfrm>
              <a:off x="7942187" y="6163967"/>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Prozesse</a:t>
              </a:r>
            </a:p>
          </p:txBody>
        </p:sp>
        <p:sp>
          <p:nvSpPr>
            <p:cNvPr id="62" name="Textfeld 61">
              <a:extLst>
                <a:ext uri="{FF2B5EF4-FFF2-40B4-BE49-F238E27FC236}">
                  <a16:creationId xmlns:a16="http://schemas.microsoft.com/office/drawing/2014/main" id="{3D7062A5-C707-15EF-08B1-42B8F3C4E975}"/>
                </a:ext>
              </a:extLst>
            </p:cNvPr>
            <p:cNvSpPr txBox="1"/>
            <p:nvPr/>
          </p:nvSpPr>
          <p:spPr>
            <a:xfrm>
              <a:off x="10428361" y="6166241"/>
              <a:ext cx="1650845" cy="338554"/>
            </a:xfrm>
            <a:prstGeom prst="rect">
              <a:avLst/>
            </a:prstGeom>
            <a:noFill/>
            <a:ln>
              <a:solidFill>
                <a:schemeClr val="bg1"/>
              </a:solidFill>
            </a:ln>
          </p:spPr>
          <p:txBody>
            <a:bodyPr wrap="square" rtlCol="0">
              <a:spAutoFit/>
            </a:bodyPr>
            <a:lstStyle/>
            <a:p>
              <a:pPr algn="ctr"/>
              <a:r>
                <a:rPr lang="de-DE" sz="1600" dirty="0">
                  <a:solidFill>
                    <a:schemeClr val="bg1"/>
                  </a:solidFill>
                </a:rPr>
                <a:t>Spin-Offs</a:t>
              </a:r>
            </a:p>
          </p:txBody>
        </p:sp>
      </p:grpSp>
      <p:sp>
        <p:nvSpPr>
          <p:cNvPr id="65" name="Rechteck 64">
            <a:extLst>
              <a:ext uri="{FF2B5EF4-FFF2-40B4-BE49-F238E27FC236}">
                <a16:creationId xmlns:a16="http://schemas.microsoft.com/office/drawing/2014/main" id="{29EA30CF-04F5-D368-10A4-3F8D79210C52}"/>
              </a:ext>
            </a:extLst>
          </p:cNvPr>
          <p:cNvSpPr/>
          <p:nvPr/>
        </p:nvSpPr>
        <p:spPr>
          <a:xfrm>
            <a:off x="4746512" y="3187208"/>
            <a:ext cx="6146218" cy="6487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4F5009E5-F26C-9AEA-9C97-4D1AF486D3E1}"/>
              </a:ext>
            </a:extLst>
          </p:cNvPr>
          <p:cNvSpPr/>
          <p:nvPr/>
        </p:nvSpPr>
        <p:spPr>
          <a:xfrm>
            <a:off x="3929986" y="3924281"/>
            <a:ext cx="821577" cy="6297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81820F08-058F-921A-1ACC-4C05CDBE6BDF}"/>
              </a:ext>
            </a:extLst>
          </p:cNvPr>
          <p:cNvSpPr/>
          <p:nvPr/>
        </p:nvSpPr>
        <p:spPr>
          <a:xfrm>
            <a:off x="8660035" y="3956361"/>
            <a:ext cx="3373347" cy="62970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A8C8A0CF-3FBF-FA2A-0A32-42381E8DE13F}"/>
              </a:ext>
            </a:extLst>
          </p:cNvPr>
          <p:cNvSpPr/>
          <p:nvPr/>
        </p:nvSpPr>
        <p:spPr>
          <a:xfrm>
            <a:off x="10958046" y="3272537"/>
            <a:ext cx="1075337" cy="4913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8E36C3DB-59B7-DF3A-DF2C-B5BCD7ECE6AC}"/>
              </a:ext>
            </a:extLst>
          </p:cNvPr>
          <p:cNvSpPr/>
          <p:nvPr/>
        </p:nvSpPr>
        <p:spPr>
          <a:xfrm>
            <a:off x="4842096" y="4027748"/>
            <a:ext cx="820324" cy="4913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45D14670-27AF-DE1C-FD94-16BDDB12EBDD}"/>
              </a:ext>
            </a:extLst>
          </p:cNvPr>
          <p:cNvSpPr/>
          <p:nvPr/>
        </p:nvSpPr>
        <p:spPr>
          <a:xfrm>
            <a:off x="131306" y="4652338"/>
            <a:ext cx="10621473" cy="671659"/>
          </a:xfrm>
          <a:prstGeom prst="rect">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41188631-660D-538F-0AE2-2F79A3695AF4}"/>
              </a:ext>
            </a:extLst>
          </p:cNvPr>
          <p:cNvSpPr/>
          <p:nvPr/>
        </p:nvSpPr>
        <p:spPr>
          <a:xfrm>
            <a:off x="146979" y="5445282"/>
            <a:ext cx="11949262" cy="671659"/>
          </a:xfrm>
          <a:prstGeom prst="rect">
            <a:avLst/>
          </a:prstGeom>
          <a:solidFill>
            <a:srgbClr val="7030A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2E433845-1DB1-068E-B798-A7D45BD5773A}"/>
              </a:ext>
            </a:extLst>
          </p:cNvPr>
          <p:cNvSpPr/>
          <p:nvPr/>
        </p:nvSpPr>
        <p:spPr>
          <a:xfrm>
            <a:off x="10819048" y="4756468"/>
            <a:ext cx="1140505" cy="45123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82EE05C3-B0BB-0A48-9EE7-1BE8013DBF7F}"/>
              </a:ext>
            </a:extLst>
          </p:cNvPr>
          <p:cNvSpPr/>
          <p:nvPr/>
        </p:nvSpPr>
        <p:spPr>
          <a:xfrm>
            <a:off x="1440003" y="4023950"/>
            <a:ext cx="2424667" cy="48722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5AF51B3C-B031-732D-97A2-2420CA0692A1}"/>
              </a:ext>
            </a:extLst>
          </p:cNvPr>
          <p:cNvSpPr/>
          <p:nvPr/>
        </p:nvSpPr>
        <p:spPr>
          <a:xfrm>
            <a:off x="5776979" y="4032130"/>
            <a:ext cx="2798478" cy="48722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8713DA6E-BF4E-76B5-4075-0565AFFAB576}"/>
              </a:ext>
            </a:extLst>
          </p:cNvPr>
          <p:cNvSpPr/>
          <p:nvPr/>
        </p:nvSpPr>
        <p:spPr>
          <a:xfrm>
            <a:off x="6700491" y="2486871"/>
            <a:ext cx="4713336" cy="48722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4F301A68-FAA5-E4C9-7854-B0D338FDD8F3}"/>
              </a:ext>
            </a:extLst>
          </p:cNvPr>
          <p:cNvSpPr/>
          <p:nvPr/>
        </p:nvSpPr>
        <p:spPr>
          <a:xfrm>
            <a:off x="2904181" y="3298621"/>
            <a:ext cx="1777015" cy="48722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53E5D681-A8F7-5C66-6575-A45774897629}"/>
              </a:ext>
            </a:extLst>
          </p:cNvPr>
          <p:cNvSpPr/>
          <p:nvPr/>
        </p:nvSpPr>
        <p:spPr>
          <a:xfrm>
            <a:off x="1338818" y="3193991"/>
            <a:ext cx="1506156" cy="64873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a:extLst>
              <a:ext uri="{FF2B5EF4-FFF2-40B4-BE49-F238E27FC236}">
                <a16:creationId xmlns:a16="http://schemas.microsoft.com/office/drawing/2014/main" id="{AAD6C74A-9C97-756A-7BDA-DE49F944FF74}"/>
              </a:ext>
            </a:extLst>
          </p:cNvPr>
          <p:cNvSpPr txBox="1"/>
          <p:nvPr/>
        </p:nvSpPr>
        <p:spPr>
          <a:xfrm>
            <a:off x="1255827" y="89922"/>
            <a:ext cx="9562268" cy="1200329"/>
          </a:xfrm>
          <a:prstGeom prst="rect">
            <a:avLst/>
          </a:prstGeom>
          <a:noFill/>
        </p:spPr>
        <p:txBody>
          <a:bodyPr wrap="square" rtlCol="0">
            <a:spAutoFit/>
          </a:bodyPr>
          <a:lstStyle/>
          <a:p>
            <a:pPr algn="ctr"/>
            <a:r>
              <a:rPr lang="de-DE" b="1" i="0" dirty="0">
                <a:solidFill>
                  <a:schemeClr val="bg1"/>
                </a:solidFill>
                <a:effectLst/>
                <a:latin typeface="Statis Sans"/>
              </a:rPr>
              <a:t>Der Energieversorger der Zukunft: Vision ? </a:t>
            </a:r>
          </a:p>
          <a:p>
            <a:pPr algn="ctr"/>
            <a:r>
              <a:rPr lang="de-DE" b="1" dirty="0">
                <a:solidFill>
                  <a:schemeClr val="bg1"/>
                </a:solidFill>
                <a:latin typeface="Statis Sans"/>
              </a:rPr>
              <a:t>ein multi-funktionaler, Service-orientierter Konzern (als kommunaler Eigenbetrieb)</a:t>
            </a:r>
          </a:p>
          <a:p>
            <a:pPr algn="ctr"/>
            <a:r>
              <a:rPr lang="de-DE" b="1" dirty="0">
                <a:solidFill>
                  <a:schemeClr val="bg1"/>
                </a:solidFill>
                <a:latin typeface="Statis Sans"/>
              </a:rPr>
              <a:t>e</a:t>
            </a:r>
            <a:r>
              <a:rPr lang="de-DE" b="1" i="0" dirty="0">
                <a:solidFill>
                  <a:schemeClr val="bg1"/>
                </a:solidFill>
                <a:effectLst/>
                <a:latin typeface="Statis Sans"/>
              </a:rPr>
              <a:t>in multi-funktionaler, Service- und Gewinn-orientierter Konzern (als Kapitalgesellschaft)</a:t>
            </a:r>
          </a:p>
          <a:p>
            <a:pPr algn="ctr"/>
            <a:endParaRPr lang="de-DE" dirty="0">
              <a:solidFill>
                <a:schemeClr val="bg1"/>
              </a:solidFill>
            </a:endParaRPr>
          </a:p>
        </p:txBody>
      </p:sp>
    </p:spTree>
    <p:extLst>
      <p:ext uri="{BB962C8B-B14F-4D97-AF65-F5344CB8AC3E}">
        <p14:creationId xmlns:p14="http://schemas.microsoft.com/office/powerpoint/2010/main" val="2990990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2000"/>
                                        <p:tgtEl>
                                          <p:spTgt spid="66"/>
                                        </p:tgtEl>
                                      </p:cBhvr>
                                    </p:animEffect>
                                    <p:anim calcmode="lin" valueType="num">
                                      <p:cBhvr>
                                        <p:cTn id="26" dur="2000" fill="hold"/>
                                        <p:tgtEl>
                                          <p:spTgt spid="66"/>
                                        </p:tgtEl>
                                        <p:attrNameLst>
                                          <p:attrName>ppt_w</p:attrName>
                                        </p:attrNameLst>
                                      </p:cBhvr>
                                      <p:tavLst>
                                        <p:tav tm="0" fmla="#ppt_w*sin(2.5*pi*$)">
                                          <p:val>
                                            <p:fltVal val="0"/>
                                          </p:val>
                                        </p:tav>
                                        <p:tav tm="100000">
                                          <p:val>
                                            <p:fltVal val="1"/>
                                          </p:val>
                                        </p:tav>
                                      </p:tavLst>
                                    </p:anim>
                                    <p:anim calcmode="lin" valueType="num">
                                      <p:cBhvr>
                                        <p:cTn id="27" dur="2000" fill="hold"/>
                                        <p:tgtEl>
                                          <p:spTgt spid="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67" grpId="0" animBg="1"/>
      <p:bldP spid="69" grpId="0" animBg="1"/>
      <p:bldP spid="72" grpId="0" animBg="1"/>
      <p:bldP spid="7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D61834D-8F33-B92A-2490-231BD90F0E21}"/>
              </a:ext>
            </a:extLst>
          </p:cNvPr>
          <p:cNvSpPr/>
          <p:nvPr/>
        </p:nvSpPr>
        <p:spPr>
          <a:xfrm>
            <a:off x="0" y="2848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8" name="Rechteck 7">
            <a:extLst>
              <a:ext uri="{FF2B5EF4-FFF2-40B4-BE49-F238E27FC236}">
                <a16:creationId xmlns:a16="http://schemas.microsoft.com/office/drawing/2014/main" id="{60376956-57C3-0758-95CB-BFCDEA6E7FE5}"/>
              </a:ext>
            </a:extLst>
          </p:cNvPr>
          <p:cNvSpPr/>
          <p:nvPr/>
        </p:nvSpPr>
        <p:spPr>
          <a:xfrm>
            <a:off x="65316" y="111580"/>
            <a:ext cx="12061368" cy="6480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a:extLst>
              <a:ext uri="{FF2B5EF4-FFF2-40B4-BE49-F238E27FC236}">
                <a16:creationId xmlns:a16="http://schemas.microsoft.com/office/drawing/2014/main" id="{EEE4EC16-9851-650B-FC0F-AAC8C2A0469A}"/>
              </a:ext>
            </a:extLst>
          </p:cNvPr>
          <p:cNvSpPr txBox="1"/>
          <p:nvPr/>
        </p:nvSpPr>
        <p:spPr>
          <a:xfrm>
            <a:off x="2520696" y="6638054"/>
            <a:ext cx="6349815" cy="230832"/>
          </a:xfrm>
          <a:prstGeom prst="rect">
            <a:avLst/>
          </a:prstGeom>
          <a:noFill/>
        </p:spPr>
        <p:txBody>
          <a:bodyPr wrap="none" rtlCol="0">
            <a:spAutoFit/>
          </a:bodyPr>
          <a:lstStyle/>
          <a:p>
            <a:r>
              <a:rPr lang="de-DE" sz="900" dirty="0">
                <a:solidFill>
                  <a:schemeClr val="bg1"/>
                </a:solidFill>
              </a:rPr>
              <a:t>Ingenieurbüro Rolf Müller-Hermes, Sophienstr.24, 23560 Lübeck, </a:t>
            </a:r>
            <a:r>
              <a:rPr lang="de-DE" sz="900" dirty="0">
                <a:solidFill>
                  <a:schemeClr val="bg1"/>
                </a:solidFill>
                <a:hlinkClick r:id="rId2">
                  <a:extLst>
                    <a:ext uri="{A12FA001-AC4F-418D-AE19-62706E023703}">
                      <ahyp:hlinkClr xmlns:ahyp="http://schemas.microsoft.com/office/drawing/2018/hyperlinkcolor" val="tx"/>
                    </a:ext>
                  </a:extLst>
                </a:hlinkClick>
              </a:rPr>
              <a:t>www.muellerhermes.de</a:t>
            </a:r>
            <a:r>
              <a:rPr lang="de-DE" sz="900" dirty="0">
                <a:solidFill>
                  <a:schemeClr val="bg1"/>
                </a:solidFill>
              </a:rPr>
              <a:t>, 0172-4115240, muellerhermes@web.de</a:t>
            </a:r>
          </a:p>
        </p:txBody>
      </p:sp>
      <p:sp>
        <p:nvSpPr>
          <p:cNvPr id="2" name="Textfeld 1">
            <a:extLst>
              <a:ext uri="{FF2B5EF4-FFF2-40B4-BE49-F238E27FC236}">
                <a16:creationId xmlns:a16="http://schemas.microsoft.com/office/drawing/2014/main" id="{5FF17553-AD5B-132D-0304-DDA03E9F6EC8}"/>
              </a:ext>
            </a:extLst>
          </p:cNvPr>
          <p:cNvSpPr txBox="1"/>
          <p:nvPr/>
        </p:nvSpPr>
        <p:spPr>
          <a:xfrm>
            <a:off x="1228845" y="2197418"/>
            <a:ext cx="9734309" cy="2308324"/>
          </a:xfrm>
          <a:prstGeom prst="rect">
            <a:avLst/>
          </a:prstGeom>
          <a:noFill/>
        </p:spPr>
        <p:txBody>
          <a:bodyPr wrap="square" rtlCol="0">
            <a:spAutoFit/>
          </a:bodyPr>
          <a:lstStyle/>
          <a:p>
            <a:pPr algn="ctr"/>
            <a:r>
              <a:rPr lang="de-DE" sz="7200" dirty="0">
                <a:solidFill>
                  <a:schemeClr val="bg1"/>
                </a:solidFill>
              </a:rPr>
              <a:t>Vielen Dank für Ihre Aufmerksamkeit</a:t>
            </a:r>
          </a:p>
        </p:txBody>
      </p:sp>
    </p:spTree>
    <p:extLst>
      <p:ext uri="{BB962C8B-B14F-4D97-AF65-F5344CB8AC3E}">
        <p14:creationId xmlns:p14="http://schemas.microsoft.com/office/powerpoint/2010/main" val="10282597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1Q5ymbOOO0S7PVcS6YV8J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7VRkIWd9c0qQnIs6FmRq_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9IoDYnytsky1Sl9p_.1V8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wwFo_yiNpkGHeBuq6l1gl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A7ds.AynAEG7SQjbVx3ht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eK8UahFP0SPokALs7Rbk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1Q5ymbOOO0S7PVcS6YV8J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1Q5ymbOOO0S7PVcS6YV8J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1Q5ymbOOO0S7PVcS6YV8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Q5ymbOOO0S7PVcS6YV8J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ZcCvDlbEfkKQdBcOFQaPt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1Q5ymbOOO0S7PVcS6YV8J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7VRkIWd9c0qQnIs6FmRq_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VRkIWd9c0qQnIs6FmRq_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9IoDYnytsky1Sl9p_.1V8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wwFo_yiNpkGHeBuq6l1gl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A7ds.AynAEG7SQjbVx3ht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ceK8UahFP0SPokALs7Rbk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9IoDYnytsky1Sl9p_.1V8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wFo_yiNpkGHeBuq6l1gl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A7ds.AynAEG7SQjbVx3ht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eK8UahFP0SPokALs7Rbk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x.M5ehtRUO5UlCK2uMWiA"/>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7030</Words>
  <Application>Microsoft Office PowerPoint</Application>
  <PresentationFormat>Breitbild</PresentationFormat>
  <Paragraphs>1110</Paragraphs>
  <Slides>91</Slides>
  <Notes>1</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91</vt:i4>
      </vt:variant>
    </vt:vector>
  </HeadingPairs>
  <TitlesOfParts>
    <vt:vector size="101" baseType="lpstr">
      <vt:lpstr>Arial</vt:lpstr>
      <vt:lpstr>Calibri</vt:lpstr>
      <vt:lpstr>Calibri Light</vt:lpstr>
      <vt:lpstr>Franklin Gothic Book</vt:lpstr>
      <vt:lpstr>Statis Sans</vt:lpstr>
      <vt:lpstr>Symbol</vt:lpstr>
      <vt:lpstr>Verdana</vt:lpstr>
      <vt:lpstr>Wingdings</vt:lpstr>
      <vt:lpstr>Office</vt:lpstr>
      <vt:lpstr>think-cell Slide</vt:lpstr>
      <vt:lpstr>PowerPoint-Präsentation</vt:lpstr>
      <vt:lpstr>Gliederung des Vortrages „Energiewirtschaft im Wandel“</vt:lpstr>
      <vt:lpstr>Wie alles begann: Wasserversorgung</vt:lpstr>
      <vt:lpstr>Wie alles begann: (Erd)gas</vt:lpstr>
      <vt:lpstr>Wie alles begann : Wärmeversorgung</vt:lpstr>
      <vt:lpstr>Wie alles begann : Stromversorgung</vt:lpstr>
      <vt:lpstr>Entwicklung der Energieversorgung</vt:lpstr>
      <vt:lpstr>Prinzip des Baus von Versorgungsstrukturen / Netzen: </vt:lpstr>
      <vt:lpstr>In Netzen gelten die „Kirchhoffsche Gesetze“</vt:lpstr>
      <vt:lpstr>Rollenverteilung nach Auflösung der Monopole =&gt; Regulierung des Energiemarktes</vt:lpstr>
      <vt:lpstr>Gliederung des Vortrages „Energiewirtschaft im Wandel“</vt:lpstr>
      <vt:lpstr>Aktueller Status der Energiewirtschaft: Offene Marktkommunikation, Datenplattformen für alles </vt:lpstr>
      <vt:lpstr>Beispiel: EEG-Anlage-Daten aus www.netztransparenz.de </vt:lpstr>
      <vt:lpstr>Beispiel: EEG-Anlage-Daten aus www.netztransparenz.de </vt:lpstr>
      <vt:lpstr>Beispiel: EEG-Anlage-Daten aus www.netztransparenz.de  Visualisierung über Google Earth Pro </vt:lpstr>
      <vt:lpstr>Beispiel: Netzplanung   www.netzentwicklungsplan.de   </vt:lpstr>
      <vt:lpstr>Beispiel: Transparenz-Plattform der entso-g (seit 2014) Ausbalancierung und Stabilisierung der europäischen Gas-Netze (Transportnetze) </vt:lpstr>
      <vt:lpstr>Beispiel: Transparenz-Plattform der entso-g (seit 2014) Füllstände derr Gasspeicher</vt:lpstr>
      <vt:lpstr>Beispiel: entso-g: Transparenz über Leitungen, Speicher, Kapazitäten, usw.   </vt:lpstr>
      <vt:lpstr>Gründung der Entso-e: Transparenz-Plattform seit 2009 Ausbalancierung und Stabilisierung der europäischen Strom-Netze (Transportnetze) </vt:lpstr>
      <vt:lpstr>Entso-e: Transparenz-Plattform seit 2009 Ausbalancierung und Stabilisierung der europäischen Strom-Netze (Transportnetze) </vt:lpstr>
      <vt:lpstr>Aktueller Status der Energiewirtschaft: Offene Marktkommunikation, Datenplattformen für alles </vt:lpstr>
      <vt:lpstr>Deutschlands Energiewende / Energie-Status kritisch betrachtet: verpflichtende  Offenlegung von Daten der Energiewirtschaft (=&gt; Transparenz), meist 15 min-Werte</vt:lpstr>
      <vt:lpstr>Echte Daten und Auswertungen mit Smard.de</vt:lpstr>
      <vt:lpstr>Gegenwart: eine der primären Datenquellen für die Energiewirtschaft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Könnten wir unseren Verbrauch mit Strom nur aus erneuerbaren Energiequellen decken ?   Beispiel für einen Werktag mit optimalen Bedingungen für erneuerbare Energie: strahlender Sonnenschein, warm, viel Wind Dienstag, 23.04.2019</vt:lpstr>
      <vt:lpstr>Sichtweise 1: Zentralistische Sicht einer Bundesregierung, Partei, deutschlandweiten Interessenvertretern, etc.</vt:lpstr>
      <vt:lpstr>PowerPoint-Präsentation</vt:lpstr>
      <vt:lpstr>PowerPoint-Präsentation</vt:lpstr>
      <vt:lpstr>PowerPoint-Präsentation</vt:lpstr>
      <vt:lpstr>PowerPoint-Präsentation</vt:lpstr>
      <vt:lpstr>PowerPoint-Präsentation</vt:lpstr>
      <vt:lpstr>PowerPoint-Präsentation</vt:lpstr>
      <vt:lpstr>Sichtweise 2: Regelzone 50Hertz</vt:lpstr>
      <vt:lpstr>PowerPoint-Präsentation</vt:lpstr>
      <vt:lpstr>PowerPoint-Präsentation</vt:lpstr>
      <vt:lpstr>Sichtweise 3: Regelzone Amprion</vt:lpstr>
      <vt:lpstr>PowerPoint-Präsentation</vt:lpstr>
      <vt:lpstr>PowerPoint-Präsentation</vt:lpstr>
      <vt:lpstr>Sichtweise 4: Regelzone TenneT</vt:lpstr>
      <vt:lpstr>PowerPoint-Präsentation</vt:lpstr>
      <vt:lpstr>PowerPoint-Präsentation</vt:lpstr>
      <vt:lpstr>Sichtweise 5: Regelzone Transnet BW</vt:lpstr>
      <vt:lpstr>PowerPoint-Präsentation</vt:lpstr>
      <vt:lpstr>PowerPoint-Präsentation</vt:lpstr>
      <vt:lpstr>Sichtweise 6: Energiewirtschaft im Außenhandel </vt:lpstr>
      <vt:lpstr>PowerPoint-Präsentation</vt:lpstr>
      <vt:lpstr>PowerPoint-Präsentation</vt:lpstr>
      <vt:lpstr>PowerPoint-Präsentation</vt:lpstr>
      <vt:lpstr>Gliederung des Vortrages „Energiewirtschaft im Wandel“</vt:lpstr>
      <vt:lpstr>Thesen zur Bewertung der Herausforderungen einer zukünftigen Energiewirtschaft</vt:lpstr>
      <vt:lpstr>Energieversorgung aktuell: Erdgas in der Gegenwart und nahen Zukunft</vt:lpstr>
      <vt:lpstr>Energieversorgung aktuell: Erdgas in der Gegenwart und nahen Zukunft</vt:lpstr>
      <vt:lpstr>Heisst die Zukunft der Energieversorgung in Deutschland  LNG ?</vt:lpstr>
      <vt:lpstr>Heisst die Zukunft der Energieversorgung in Deutschland  LNG ?</vt:lpstr>
      <vt:lpstr>Das LNG-Terminal in Maasflakte (Holland)</vt:lpstr>
      <vt:lpstr>Heißt die Zukunft der Energieversorgung in Deutschland  Wasserstoff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Beispiel: EEG-Anlage-Daten aus www.netztransparenz.de  Visualisierung über Google Earth Pro </vt:lpstr>
      <vt:lpstr>Beispiel Quartierstrom Berlin: Transformation der innerstädtischen Energieversorgung: durch Strassen aufgeteile Parcellierung in Quartiere</vt:lpstr>
      <vt:lpstr>Transformation der innerstädtischen Energieversorgung: Ertragsseite: Simulation des möglichen Stromertrages eines Quartiers incl. Investitionsvolumen und CO2-Einsparung</vt:lpstr>
      <vt:lpstr>Transformation der innerstädtischen Energieversorgung: Verbrauchsseite: Simulation des möglichen Strombedarfs im Quartier über Standard-Lastprofile, Friendly User, Erfahrungswerte</vt:lpstr>
      <vt:lpstr>Transformation der innerstädtischen Energieversorgung: autarke Energieversorgungszellen =&gt; Quartierstrom =&gt; Mieterstrom  </vt:lpstr>
      <vt:lpstr>Transformation der innerstädtischen Energieversorgung: autarke Energieversorgungszellen =&gt; Quartierstrom =&gt; Mieterstrom, Angebot der Immobilienwirtschaft  </vt:lpstr>
      <vt:lpstr>Regionalstrom-Vermarktung Argumentation: Einspeisevergütung für neue EEG-Anlagen liegt aktuell zwischen 6 – 8 Cent/kWh Direkt-Vermarktung der kWh wesentlich höher</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Rolf Müller-Hermes</dc:creator>
  <cp:lastModifiedBy>Rolf Müller-Hermes</cp:lastModifiedBy>
  <cp:revision>266</cp:revision>
  <dcterms:created xsi:type="dcterms:W3CDTF">2020-09-22T11:00:30Z</dcterms:created>
  <dcterms:modified xsi:type="dcterms:W3CDTF">2022-09-02T08:34:50Z</dcterms:modified>
</cp:coreProperties>
</file>